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25" r:id="rId1"/>
    <p:sldMasterId id="2147483939" r:id="rId2"/>
    <p:sldMasterId id="2147483993" r:id="rId3"/>
  </p:sldMasterIdLst>
  <p:notesMasterIdLst>
    <p:notesMasterId r:id="rId28"/>
  </p:notesMasterIdLst>
  <p:handoutMasterIdLst>
    <p:handoutMasterId r:id="rId29"/>
  </p:handoutMasterIdLst>
  <p:sldIdLst>
    <p:sldId id="1225" r:id="rId4"/>
    <p:sldId id="1282" r:id="rId5"/>
    <p:sldId id="1283" r:id="rId6"/>
    <p:sldId id="1259" r:id="rId7"/>
    <p:sldId id="1213" r:id="rId8"/>
    <p:sldId id="1246" r:id="rId9"/>
    <p:sldId id="1254" r:id="rId10"/>
    <p:sldId id="1264" r:id="rId11"/>
    <p:sldId id="1276" r:id="rId12"/>
    <p:sldId id="1277" r:id="rId13"/>
    <p:sldId id="1278" r:id="rId14"/>
    <p:sldId id="1279" r:id="rId15"/>
    <p:sldId id="1280" r:id="rId16"/>
    <p:sldId id="1272" r:id="rId17"/>
    <p:sldId id="1273" r:id="rId18"/>
    <p:sldId id="1274" r:id="rId19"/>
    <p:sldId id="1260" r:id="rId20"/>
    <p:sldId id="1258" r:id="rId21"/>
    <p:sldId id="1167" r:id="rId22"/>
    <p:sldId id="1266" r:id="rId23"/>
    <p:sldId id="1261" r:id="rId24"/>
    <p:sldId id="1262" r:id="rId25"/>
    <p:sldId id="1263" r:id="rId26"/>
    <p:sldId id="1284" r:id="rId2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1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1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1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1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12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is" initials="L" lastIdx="3" clrIdx="0"/>
  <p:cmAuthor id="1" name="Lory Fischler" initials="L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9FC387"/>
    <a:srgbClr val="585858"/>
    <a:srgbClr val="464646"/>
    <a:srgbClr val="FF6600"/>
    <a:srgbClr val="DFB621"/>
    <a:srgbClr val="F36E3F"/>
    <a:srgbClr val="EC541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8" autoAdjust="0"/>
    <p:restoredTop sz="86470" autoAdjust="0"/>
  </p:normalViewPr>
  <p:slideViewPr>
    <p:cSldViewPr snapToGrid="0">
      <p:cViewPr>
        <p:scale>
          <a:sx n="90" d="100"/>
          <a:sy n="90" d="100"/>
        </p:scale>
        <p:origin x="-152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7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3086" y="-7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922" y="8830952"/>
            <a:ext cx="3036481" cy="46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0" tIns="45975" rIns="91950" bIns="45975" numCol="1" anchor="b" anchorCtr="0" compatLnSpc="1">
            <a:prstTxWarp prst="textNoShape">
              <a:avLst/>
            </a:prstTxWarp>
          </a:bodyPr>
          <a:lstStyle>
            <a:lvl1pPr algn="r" defTabSz="920100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fld id="{36A889DB-C0DC-4E09-867F-7FA27A183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7973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36482" cy="46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0" tIns="45975" rIns="91950" bIns="45975" numCol="1" anchor="t" anchorCtr="0" compatLnSpc="1">
            <a:prstTxWarp prst="textNoShape">
              <a:avLst/>
            </a:prstTxWarp>
          </a:bodyPr>
          <a:lstStyle>
            <a:lvl1pPr defTabSz="920100">
              <a:defRPr sz="1200">
                <a:latin typeface="Times New Roman" pitchFamily="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302" y="4415475"/>
            <a:ext cx="5141796" cy="418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0" tIns="45975" rIns="91950" bIns="45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922" y="8830952"/>
            <a:ext cx="3036481" cy="46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50" tIns="45975" rIns="91950" bIns="45975" numCol="1" anchor="b" anchorCtr="0" compatLnSpc="1">
            <a:prstTxWarp prst="textNoShape">
              <a:avLst/>
            </a:prstTxWarp>
          </a:bodyPr>
          <a:lstStyle>
            <a:lvl1pPr algn="r" defTabSz="920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08C30E2-F3D0-4BAD-BCD7-5FCAA0CAB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6788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931A2-1F65-41D5-8AE6-4821A7D2D2CF}" type="slidenum">
              <a:rPr lang="en-US" smtClean="0">
                <a:latin typeface="Times New Roman" pitchFamily="112" charset="0"/>
              </a:rPr>
              <a:pPr/>
              <a:t>1</a:t>
            </a:fld>
            <a:endParaRPr lang="en-US" smtClean="0">
              <a:latin typeface="Times New Roman" pitchFamily="112" charset="0"/>
            </a:endParaRPr>
          </a:p>
        </p:txBody>
      </p:sp>
      <p:sp>
        <p:nvSpPr>
          <p:cNvPr id="1085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085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1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2FD383-BEF2-4764-91A6-C9C7FB0C540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74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2FD383-BEF2-4764-91A6-C9C7FB0C540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74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C30E2-F3D0-4BAD-BCD7-5FCAA0CAB35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12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C30E2-F3D0-4BAD-BCD7-5FCAA0CAB35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19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C30E2-F3D0-4BAD-BCD7-5FCAA0CAB35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09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C30E2-F3D0-4BAD-BCD7-5FCAA0CAB35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50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C30E2-F3D0-4BAD-BCD7-5FCAA0CAB35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69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C30E2-F3D0-4BAD-BCD7-5FCAA0CAB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70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C30E2-F3D0-4BAD-BCD7-5FCAA0CAB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95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C30E2-F3D0-4BAD-BCD7-5FCAA0CAB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21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9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9509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3ABC97-4D8A-4CA7-9A13-32E2CEAA854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2FD383-BEF2-4764-91A6-C9C7FB0C540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74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C30E2-F3D0-4BAD-BCD7-5FCAA0CAB35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12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C30E2-F3D0-4BAD-BCD7-5FCAA0CAB35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12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8C30E2-F3D0-4BAD-BCD7-5FCAA0CAB35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12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BD8AD-25BE-44CB-9EBA-929DAC90FFF8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6223EE-5B7F-4932-AA51-66E0009285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6553200"/>
            <a:ext cx="9144000" cy="304800"/>
          </a:xfrm>
          <a:prstGeom prst="roundRect">
            <a:avLst/>
          </a:prstGeom>
          <a:gradFill>
            <a:gsLst>
              <a:gs pos="43000">
                <a:schemeClr val="tx2">
                  <a:lumMod val="5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 cap="rnd">
            <a:solidFill>
              <a:srgbClr val="003366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freezing" dir="t"/>
          </a:scene3d>
          <a:sp3d extrusionH="76200" contourW="12700">
            <a:extrusionClr>
              <a:schemeClr val="tx2">
                <a:lumMod val="75000"/>
              </a:schemeClr>
            </a:extrusionClr>
            <a:contourClr>
              <a:schemeClr val="tx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Mentoring logo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6553201"/>
            <a:ext cx="512335" cy="30479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 rot="10800000">
            <a:off x="0" y="0"/>
            <a:ext cx="9144000" cy="304800"/>
          </a:xfrm>
          <a:prstGeom prst="roundRect">
            <a:avLst/>
          </a:prstGeom>
          <a:gradFill>
            <a:gsLst>
              <a:gs pos="43000">
                <a:schemeClr val="tx2">
                  <a:lumMod val="5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 cap="rnd">
            <a:solidFill>
              <a:srgbClr val="003366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freezing" dir="t"/>
          </a:scene3d>
          <a:sp3d extrusionH="76200" contourW="12700">
            <a:extrusionClr>
              <a:schemeClr val="tx2">
                <a:lumMod val="75000"/>
              </a:schemeClr>
            </a:extrusionClr>
            <a:contourClr>
              <a:schemeClr val="tx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6C9948-22AE-42F7-ABF6-C4644F3D8380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6223EE-5B7F-4932-AA51-66E000928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24C48F-39F5-4BD3-A7BD-C1DDE912D54C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6223EE-5B7F-4932-AA51-66E000928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33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67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71BA7-D44F-46C8-9AF7-8340438BD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71BA7-D44F-46C8-9AF7-8340438BD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71BA7-D44F-46C8-9AF7-8340438BD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71BA7-D44F-46C8-9AF7-8340438BD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71BA7-D44F-46C8-9AF7-8340438BD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71BA7-D44F-46C8-9AF7-8340438BD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9DA54E-AC0E-469D-81D4-6BCD2186F79D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39E5C4-8EE2-49D0-875D-66C668E4E1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71BA7-D44F-46C8-9AF7-8340438BD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71BA7-D44F-46C8-9AF7-8340438BD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71BA7-D44F-46C8-9AF7-8340438BD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71BA7-D44F-46C8-9AF7-8340438BD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71BA7-D44F-46C8-9AF7-8340438BD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rgbClr val="6699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4/17/2013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69900"/>
                </a:solidFill>
              </a:defRPr>
            </a:lvl1pPr>
            <a:lvl3pPr>
              <a:defRPr>
                <a:solidFill>
                  <a:srgbClr val="669900"/>
                </a:solidFill>
              </a:defRPr>
            </a:lvl3pPr>
            <a:lvl4pPr>
              <a:defRPr>
                <a:solidFill>
                  <a:srgbClr val="669900"/>
                </a:solidFill>
              </a:defRPr>
            </a:lvl4pPr>
            <a:lvl5pPr>
              <a:defRPr>
                <a:solidFill>
                  <a:srgbClr val="66990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6699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4688" y="5769797"/>
            <a:ext cx="869430" cy="86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4688" y="5769797"/>
            <a:ext cx="869430" cy="86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66990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4688" y="5769797"/>
            <a:ext cx="869430" cy="86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3F3C44-01F9-4501-884C-83E3CD758DDE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6223EE-5B7F-4932-AA51-66E000928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669900"/>
                </a:solidFill>
                <a:latin typeface="Rockwell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4688" y="5769797"/>
            <a:ext cx="869430" cy="86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4688" y="5769797"/>
            <a:ext cx="869430" cy="86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44213AF-26F6-41FA-8D85-E2C5388D6E5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4/17/2013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4688" y="5769797"/>
            <a:ext cx="869430" cy="86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33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67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A13CF-58E8-446A-B465-9D757441B438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6223EE-5B7F-4932-AA51-66E000928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ACE95F-5854-4011-8F80-7FFD998AF330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6223EE-5B7F-4932-AA51-66E000928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AF905C-D77E-4BB5-8AAC-C6464FD422C6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6223EE-5B7F-4932-AA51-66E000928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F0E4E5-C8DC-4822-A61C-3BC7D2D047D5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6223EE-5B7F-4932-AA51-66E000928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A73F84-5549-493E-9774-909B0D9CED35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6223EE-5B7F-4932-AA51-66E000928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A6B9C9-2623-4D06-B77D-D036544082A2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BD6A0-103F-46C6-A39E-A271F5EBE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Mentoring logo final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419600" y="6553201"/>
            <a:ext cx="512335" cy="30479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0" y="6553200"/>
            <a:ext cx="9144000" cy="304800"/>
          </a:xfrm>
          <a:prstGeom prst="roundRect">
            <a:avLst/>
          </a:prstGeom>
          <a:gradFill>
            <a:gsLst>
              <a:gs pos="43000">
                <a:schemeClr val="tx2">
                  <a:lumMod val="5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 cap="rnd">
            <a:solidFill>
              <a:srgbClr val="003366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freezing" dir="t"/>
          </a:scene3d>
          <a:sp3d extrusionH="76200" contourW="12700">
            <a:extrusionClr>
              <a:schemeClr val="tx2">
                <a:lumMod val="75000"/>
              </a:schemeClr>
            </a:extrusionClr>
            <a:contourClr>
              <a:schemeClr val="tx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entoring logo final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419600" y="6553201"/>
            <a:ext cx="512335" cy="30479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 rot="10800000">
            <a:off x="0" y="0"/>
            <a:ext cx="9144000" cy="304800"/>
          </a:xfrm>
          <a:prstGeom prst="roundRect">
            <a:avLst/>
          </a:prstGeom>
          <a:gradFill>
            <a:gsLst>
              <a:gs pos="43000">
                <a:schemeClr val="tx2">
                  <a:lumMod val="5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ln cap="rnd">
            <a:solidFill>
              <a:srgbClr val="003366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freezing" dir="t"/>
          </a:scene3d>
          <a:sp3d extrusionH="76200" contourW="12700">
            <a:extrusionClr>
              <a:schemeClr val="tx2">
                <a:lumMod val="75000"/>
              </a:schemeClr>
            </a:extrusionClr>
            <a:contourClr>
              <a:schemeClr val="tx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71BA7-D44F-46C8-9AF7-8340438BD8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4/17/2013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rgbClr val="669900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Rockwell" pitchFamily="18" charset="0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rgbClr val="669900"/>
          </a:solidFill>
          <a:latin typeface="Arial" pitchFamily="34" charset="0"/>
          <a:ea typeface="+mn-ea"/>
          <a:cs typeface="Arial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rgbClr val="669900"/>
          </a:solidFill>
          <a:latin typeface="Arial" pitchFamily="34" charset="0"/>
          <a:ea typeface="+mn-ea"/>
          <a:cs typeface="Arial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rgbClr val="669900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rgbClr val="669900"/>
          </a:solidFill>
          <a:latin typeface="Arial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rwjf.webex.com/rwjf/onstage/g.php?t=a&amp;d=576297462" TargetMode="Externa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14194" y="2604846"/>
            <a:ext cx="6876800" cy="1829761"/>
          </a:xfrm>
        </p:spPr>
        <p:txBody>
          <a:bodyPr>
            <a:noAutofit/>
          </a:bodyPr>
          <a:lstStyle/>
          <a:p>
            <a:r>
              <a:rPr lang="en-US" sz="4000" dirty="0" smtClean="0"/>
              <a:t>Raising the Bar on </a:t>
            </a:r>
            <a:br>
              <a:rPr lang="en-US" sz="4000" dirty="0" smtClean="0"/>
            </a:br>
            <a:r>
              <a:rPr lang="en-US" sz="4000" dirty="0" smtClean="0"/>
              <a:t>Your Mentoring Practice</a:t>
            </a:r>
            <a:br>
              <a:rPr lang="en-US" sz="4000" dirty="0" smtClean="0"/>
            </a:b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5293" y="4037883"/>
            <a:ext cx="6946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lvl="0" algn="ctr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729900"/>
              </a:buClr>
              <a:buSzPct val="68000"/>
            </a:pPr>
            <a:r>
              <a:rPr lang="en-US" dirty="0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A Web Conference with Dr. Lois Zachary</a:t>
            </a:r>
            <a:br>
              <a:rPr lang="en-US" dirty="0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April 17, 2013</a:t>
            </a:r>
            <a:br>
              <a:rPr lang="en-US" sz="2000" dirty="0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 2PM EDT</a:t>
            </a:r>
          </a:p>
        </p:txBody>
      </p:sp>
      <p:pic>
        <p:nvPicPr>
          <p:cNvPr id="11" name="Picture 10" descr="CME_Hea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604" y="247253"/>
            <a:ext cx="4350527" cy="10768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17669"/>
            <a:ext cx="6946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lvl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729900"/>
              </a:buClr>
              <a:buSzPct val="68000"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©Leadership Development Services, LLC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932" y="1324116"/>
            <a:ext cx="4932804" cy="417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18266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Mentoring to Empower</a:t>
            </a:r>
          </a:p>
          <a:p>
            <a:pPr lvl="1"/>
            <a:r>
              <a:rPr lang="en-US" smtClean="0"/>
              <a:t>Student-to-Student</a:t>
            </a:r>
          </a:p>
          <a:p>
            <a:pPr lvl="1"/>
            <a:r>
              <a:rPr lang="en-US" smtClean="0"/>
              <a:t>Professional Registered Nurses</a:t>
            </a:r>
          </a:p>
          <a:p>
            <a:pPr lvl="1"/>
            <a:r>
              <a:rPr lang="en-US" smtClean="0"/>
              <a:t>Faculty Advisors/Mentors</a:t>
            </a:r>
          </a:p>
          <a:p>
            <a:r>
              <a:rPr lang="en-US" smtClean="0"/>
              <a:t>Getting Ready Preparation Meeting</a:t>
            </a:r>
          </a:p>
          <a:p>
            <a:r>
              <a:rPr lang="en-US" smtClean="0"/>
              <a:t>Evaluation</a:t>
            </a:r>
          </a:p>
          <a:p>
            <a:pPr lvl="1"/>
            <a:r>
              <a:rPr lang="en-US" smtClean="0"/>
              <a:t>End of Course Evaluations</a:t>
            </a:r>
          </a:p>
          <a:p>
            <a:pPr lvl="1"/>
            <a:r>
              <a:rPr lang="en-US" smtClean="0"/>
              <a:t>Student Performance</a:t>
            </a:r>
          </a:p>
          <a:p>
            <a:pPr lvl="1"/>
            <a:r>
              <a:rPr lang="en-US" smtClean="0"/>
              <a:t>Course Reports</a:t>
            </a:r>
          </a:p>
          <a:p>
            <a:pPr lvl="1"/>
            <a:r>
              <a:rPr lang="en-US" smtClean="0"/>
              <a:t>Mentoring Log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Highlights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7488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Responses to Mentoring Activities</a:t>
            </a:r>
          </a:p>
          <a:p>
            <a:endParaRPr lang="en-US" dirty="0" smtClean="0"/>
          </a:p>
          <a:p>
            <a:r>
              <a:rPr lang="en-US" dirty="0" smtClean="0"/>
              <a:t>Network of Mentors</a:t>
            </a:r>
          </a:p>
          <a:p>
            <a:pPr lvl="1"/>
            <a:r>
              <a:rPr lang="en-US" dirty="0" smtClean="0"/>
              <a:t>President of Alumni Association is an Adjunct Faculty Member</a:t>
            </a:r>
          </a:p>
          <a:p>
            <a:pPr lvl="1"/>
            <a:r>
              <a:rPr lang="en-US" dirty="0" smtClean="0"/>
              <a:t>Positive impact on relationship with Agency/Institutional Personnel</a:t>
            </a:r>
          </a:p>
          <a:p>
            <a:endParaRPr lang="en-US" dirty="0" smtClean="0"/>
          </a:p>
          <a:p>
            <a:r>
              <a:rPr lang="en-US" dirty="0" smtClean="0"/>
              <a:t>Opportunity to “give back”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5595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ea typeface="Times New Roman" pitchFamily="18" charset="0"/>
                <a:cs typeface="Arial" pitchFamily="34" charset="0"/>
              </a:rPr>
              <a:t>Scheduling 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conflicts with 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mentors, mentees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, and program coordinator has been challenging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pitchFamily="34" charset="0"/>
            </a:endParaRPr>
          </a:p>
          <a:p>
            <a:r>
              <a:rPr lang="en-US" dirty="0"/>
              <a:t>Scholars study schedules are </a:t>
            </a:r>
            <a:r>
              <a:rPr lang="en-US" dirty="0" smtClean="0"/>
              <a:t>extremely busy </a:t>
            </a:r>
            <a:r>
              <a:rPr lang="en-US" dirty="0"/>
              <a:t>and finding time for scholars/mentee to meet outside of class time has been very </a:t>
            </a:r>
            <a:r>
              <a:rPr lang="en-US" dirty="0" smtClean="0"/>
              <a:t>challenging</a:t>
            </a:r>
          </a:p>
          <a:p>
            <a:endParaRPr lang="en-US" dirty="0" smtClean="0"/>
          </a:p>
          <a:p>
            <a:r>
              <a:rPr lang="en-US" dirty="0" smtClean="0"/>
              <a:t>Faculty Academic workloads and the arrangement of utilizing the same faculty to teach across programs (RN-BSN, Accelerated BSN, Traditional)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11923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 of the Program</a:t>
            </a:r>
          </a:p>
          <a:p>
            <a:endParaRPr lang="en-US" dirty="0" smtClean="0"/>
          </a:p>
          <a:p>
            <a:r>
              <a:rPr lang="en-US" dirty="0" smtClean="0"/>
              <a:t>Socialization of the “New Graduate”</a:t>
            </a:r>
          </a:p>
          <a:p>
            <a:endParaRPr lang="en-US" dirty="0" smtClean="0"/>
          </a:p>
          <a:p>
            <a:r>
              <a:rPr lang="en-US" dirty="0" smtClean="0"/>
              <a:t>Shaping Future Leaders</a:t>
            </a:r>
          </a:p>
          <a:p>
            <a:endParaRPr lang="en-US" dirty="0" smtClean="0"/>
          </a:p>
          <a:p>
            <a:r>
              <a:rPr lang="en-US" dirty="0" smtClean="0"/>
              <a:t>Role Modeling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Greatest Satisfiers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4599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Program Overview</a:t>
            </a:r>
          </a:p>
          <a:p>
            <a:pPr lvl="1"/>
            <a:r>
              <a:rPr lang="en-US" dirty="0" smtClean="0"/>
              <a:t>Potential scholar list </a:t>
            </a:r>
          </a:p>
          <a:p>
            <a:pPr lvl="1"/>
            <a:r>
              <a:rPr lang="en-US" dirty="0" smtClean="0"/>
              <a:t>Screening criteria</a:t>
            </a:r>
          </a:p>
          <a:p>
            <a:pPr lvl="1"/>
            <a:r>
              <a:rPr lang="en-US" dirty="0" smtClean="0"/>
              <a:t>Mini-orientation </a:t>
            </a:r>
          </a:p>
          <a:p>
            <a:pPr lvl="2"/>
            <a:r>
              <a:rPr lang="en-US" b="1" dirty="0" smtClean="0">
                <a:solidFill>
                  <a:schemeClr val="accent1"/>
                </a:solidFill>
              </a:rPr>
              <a:t>Introductions</a:t>
            </a:r>
          </a:p>
          <a:p>
            <a:pPr lvl="2"/>
            <a:r>
              <a:rPr lang="en-US" b="1" dirty="0" err="1" smtClean="0">
                <a:solidFill>
                  <a:schemeClr val="accent1"/>
                </a:solidFill>
              </a:rPr>
              <a:t>NCIN</a:t>
            </a:r>
            <a:r>
              <a:rPr lang="en-US" b="1" dirty="0" smtClean="0">
                <a:solidFill>
                  <a:schemeClr val="accent1"/>
                </a:solidFill>
              </a:rPr>
              <a:t> Team profile</a:t>
            </a:r>
          </a:p>
          <a:p>
            <a:pPr lvl="1"/>
            <a:r>
              <a:rPr lang="en-US" dirty="0" smtClean="0"/>
              <a:t>Mentor/Advisor pool</a:t>
            </a:r>
          </a:p>
          <a:p>
            <a:pPr lvl="2"/>
            <a:r>
              <a:rPr lang="en-US" b="1" dirty="0" smtClean="0">
                <a:solidFill>
                  <a:schemeClr val="accent1"/>
                </a:solidFill>
              </a:rPr>
              <a:t>Workload Evaluation</a:t>
            </a:r>
          </a:p>
          <a:p>
            <a:pPr lvl="2"/>
            <a:r>
              <a:rPr lang="en-US" b="1" dirty="0" smtClean="0">
                <a:solidFill>
                  <a:schemeClr val="accent1"/>
                </a:solidFill>
              </a:rPr>
              <a:t>Preference for </a:t>
            </a:r>
            <a:r>
              <a:rPr lang="en-US" b="1" dirty="0" err="1" smtClean="0">
                <a:solidFill>
                  <a:schemeClr val="accent1"/>
                </a:solidFill>
              </a:rPr>
              <a:t>UG</a:t>
            </a:r>
            <a:r>
              <a:rPr lang="en-US" b="1" dirty="0" smtClean="0">
                <a:solidFill>
                  <a:schemeClr val="accent1"/>
                </a:solidFill>
              </a:rPr>
              <a:t> faculty</a:t>
            </a:r>
          </a:p>
          <a:p>
            <a:pPr lvl="2"/>
            <a:r>
              <a:rPr lang="en-US" b="1" dirty="0" smtClean="0">
                <a:solidFill>
                  <a:schemeClr val="accent1"/>
                </a:solidFill>
              </a:rPr>
              <a:t>Matching</a:t>
            </a:r>
          </a:p>
          <a:p>
            <a:pPr lvl="3"/>
            <a:r>
              <a:rPr lang="en-US" b="1" dirty="0" smtClean="0">
                <a:solidFill>
                  <a:schemeClr val="accent1"/>
                </a:solidFill>
              </a:rPr>
              <a:t>Flexibility</a:t>
            </a:r>
          </a:p>
          <a:p>
            <a:pPr lvl="2"/>
            <a:r>
              <a:rPr lang="en-US" b="1" dirty="0" err="1" smtClean="0">
                <a:solidFill>
                  <a:schemeClr val="accent1"/>
                </a:solidFill>
              </a:rPr>
              <a:t>NCIN</a:t>
            </a:r>
            <a:r>
              <a:rPr lang="en-US" b="1" dirty="0" smtClean="0">
                <a:solidFill>
                  <a:schemeClr val="accent1"/>
                </a:solidFill>
              </a:rPr>
              <a:t> Team </a:t>
            </a:r>
          </a:p>
          <a:p>
            <a:pPr lvl="2"/>
            <a:r>
              <a:rPr lang="en-US" b="1" dirty="0" smtClean="0">
                <a:solidFill>
                  <a:schemeClr val="accent1"/>
                </a:solidFill>
              </a:rPr>
              <a:t>Initial Meeting</a:t>
            </a:r>
          </a:p>
          <a:p>
            <a:pPr lvl="1"/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Highlights</a:t>
            </a:r>
          </a:p>
          <a:p>
            <a:pPr lvl="1"/>
            <a:r>
              <a:rPr lang="en-US" dirty="0" err="1" smtClean="0"/>
              <a:t>PDSA</a:t>
            </a:r>
            <a:r>
              <a:rPr lang="en-US" dirty="0" smtClean="0"/>
              <a:t> Framework</a:t>
            </a:r>
          </a:p>
          <a:p>
            <a:pPr lvl="2"/>
            <a:r>
              <a:rPr lang="en-US" b="1" dirty="0" smtClean="0"/>
              <a:t>Mentor/Advisor Role</a:t>
            </a:r>
          </a:p>
          <a:p>
            <a:pPr lvl="2"/>
            <a:r>
              <a:rPr lang="en-US" b="1" dirty="0" err="1" smtClean="0"/>
              <a:t>SCOP</a:t>
            </a:r>
            <a:r>
              <a:rPr lang="en-US" b="1" dirty="0" smtClean="0"/>
              <a:t> vs. PhD Week High Tea</a:t>
            </a:r>
          </a:p>
          <a:p>
            <a:pPr lvl="2"/>
            <a:r>
              <a:rPr lang="en-US" b="1" dirty="0" smtClean="0"/>
              <a:t>Monthly to bi-monthly meetings</a:t>
            </a:r>
          </a:p>
          <a:p>
            <a:pPr lvl="1"/>
            <a:r>
              <a:rPr lang="en-US" dirty="0" smtClean="0"/>
              <a:t>Dedicated Workload Effort</a:t>
            </a:r>
          </a:p>
          <a:p>
            <a:pPr lvl="2"/>
            <a:r>
              <a:rPr lang="en-US" b="1" dirty="0" smtClean="0"/>
              <a:t>Director, Student Recruiter, Administrative Assistant 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The Medical University of South Carolina</a:t>
            </a:r>
            <a:br>
              <a:rPr lang="en-US" sz="2800" dirty="0" smtClean="0"/>
            </a:br>
            <a:r>
              <a:rPr lang="en-US" sz="2800" dirty="0" smtClean="0"/>
              <a:t>College of Nursing</a:t>
            </a:r>
            <a:br>
              <a:rPr lang="en-US" sz="2800" dirty="0" smtClean="0"/>
            </a:br>
            <a:r>
              <a:rPr lang="en-US" sz="2800" dirty="0" err="1" smtClean="0"/>
              <a:t>RWJ</a:t>
            </a:r>
            <a:r>
              <a:rPr lang="en-US" sz="2800" dirty="0" smtClean="0"/>
              <a:t> </a:t>
            </a:r>
            <a:r>
              <a:rPr lang="en-US" sz="2800" dirty="0" err="1" smtClean="0"/>
              <a:t>NCIN</a:t>
            </a:r>
            <a:r>
              <a:rPr lang="en-US" sz="2800" dirty="0" smtClean="0"/>
              <a:t> Mentoring Plan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105158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Successes</a:t>
            </a:r>
          </a:p>
          <a:p>
            <a:pPr lvl="1"/>
            <a:r>
              <a:rPr lang="en-US" dirty="0" smtClean="0"/>
              <a:t>Peer to Peer </a:t>
            </a:r>
          </a:p>
          <a:p>
            <a:pPr lvl="1"/>
            <a:r>
              <a:rPr lang="en-US" dirty="0" err="1" smtClean="0"/>
              <a:t>NCIN</a:t>
            </a:r>
            <a:r>
              <a:rPr lang="en-US" dirty="0" smtClean="0"/>
              <a:t> Community of interest</a:t>
            </a:r>
          </a:p>
          <a:p>
            <a:pPr lvl="2"/>
            <a:r>
              <a:rPr lang="en-US" b="1" dirty="0" smtClean="0"/>
              <a:t>1 admission</a:t>
            </a:r>
          </a:p>
          <a:p>
            <a:pPr lvl="2"/>
            <a:r>
              <a:rPr lang="en-US" b="1" dirty="0" smtClean="0"/>
              <a:t>1 applicant</a:t>
            </a:r>
          </a:p>
          <a:p>
            <a:pPr lvl="2"/>
            <a:r>
              <a:rPr lang="en-US" b="1" dirty="0" smtClean="0"/>
              <a:t>3 scheduled</a:t>
            </a:r>
          </a:p>
          <a:p>
            <a:pPr lvl="1"/>
            <a:r>
              <a:rPr lang="en-US" dirty="0" smtClean="0"/>
              <a:t>Scholarly Communities of Practice (</a:t>
            </a:r>
            <a:r>
              <a:rPr lang="en-US" dirty="0" err="1" smtClean="0"/>
              <a:t>SCOP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Returning mentors</a:t>
            </a:r>
          </a:p>
          <a:p>
            <a:pPr lvl="1"/>
            <a:r>
              <a:rPr lang="en-US" dirty="0" smtClean="0"/>
              <a:t>Dining with Colleagues</a:t>
            </a:r>
          </a:p>
          <a:p>
            <a:pPr lvl="2"/>
            <a:r>
              <a:rPr lang="en-US" b="1" dirty="0" smtClean="0"/>
              <a:t>Mentor Closure</a:t>
            </a:r>
          </a:p>
          <a:p>
            <a:pPr lv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Challenges</a:t>
            </a:r>
          </a:p>
          <a:p>
            <a:pPr lvl="1"/>
            <a:r>
              <a:rPr lang="en-US" dirty="0" smtClean="0"/>
              <a:t>Scholarly Communities of Practice (</a:t>
            </a:r>
            <a:r>
              <a:rPr lang="en-US" dirty="0" err="1" smtClean="0"/>
              <a:t>SCOP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Perceived burden</a:t>
            </a:r>
          </a:p>
          <a:p>
            <a:pPr lvl="1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RWJ</a:t>
            </a:r>
            <a:r>
              <a:rPr lang="en-US" dirty="0" smtClean="0"/>
              <a:t> </a:t>
            </a:r>
            <a:r>
              <a:rPr lang="en-US" dirty="0" err="1" smtClean="0"/>
              <a:t>NCIN</a:t>
            </a:r>
            <a:r>
              <a:rPr lang="en-US" dirty="0" smtClean="0"/>
              <a:t> Mentoring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9327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Greatest Satisfiers</a:t>
            </a:r>
          </a:p>
          <a:p>
            <a:pPr lvl="1"/>
            <a:r>
              <a:rPr lang="en-US" sz="2800" dirty="0" err="1" smtClean="0"/>
              <a:t>REDCap</a:t>
            </a:r>
            <a:r>
              <a:rPr lang="en-US" sz="2800" dirty="0" smtClean="0"/>
              <a:t> Evaluation Survey</a:t>
            </a:r>
          </a:p>
          <a:p>
            <a:pPr lvl="1"/>
            <a:r>
              <a:rPr lang="en-US" sz="2800" dirty="0" smtClean="0"/>
              <a:t>Stable </a:t>
            </a:r>
            <a:r>
              <a:rPr lang="en-US" sz="2800" dirty="0" err="1" smtClean="0"/>
              <a:t>NCIN</a:t>
            </a:r>
            <a:r>
              <a:rPr lang="en-US" sz="2800" dirty="0" smtClean="0"/>
              <a:t> Team</a:t>
            </a:r>
          </a:p>
          <a:p>
            <a:pPr lvl="2"/>
            <a:r>
              <a:rPr lang="en-US" sz="2400" dirty="0" smtClean="0"/>
              <a:t>Director, Student Recruiter, Administrative Assistant, Mentors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Early ID and rescue evidence</a:t>
            </a:r>
          </a:p>
          <a:p>
            <a:pPr lvl="1"/>
            <a:r>
              <a:rPr lang="en-US" sz="2800" dirty="0" err="1" smtClean="0"/>
              <a:t>RWJ</a:t>
            </a:r>
            <a:r>
              <a:rPr lang="en-US" sz="2800" dirty="0" smtClean="0"/>
              <a:t> Resources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RWJ</a:t>
            </a:r>
            <a:r>
              <a:rPr lang="en-US" dirty="0" smtClean="0"/>
              <a:t> </a:t>
            </a:r>
            <a:r>
              <a:rPr lang="en-US" dirty="0" err="1" smtClean="0"/>
              <a:t>NCIN</a:t>
            </a:r>
            <a:r>
              <a:rPr lang="en-US" dirty="0" smtClean="0"/>
              <a:t> Mentoring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33965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Facilitated Panel Discussion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2343594" y="3177915"/>
            <a:ext cx="2078504" cy="49434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Dr. Marcella  Copes</a:t>
            </a:r>
          </a:p>
          <a:p>
            <a:pPr marL="109728" indent="0">
              <a:buNone/>
            </a:pP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26" y="1396123"/>
            <a:ext cx="1726574" cy="552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0" t="2857" r="32078" b="58504"/>
          <a:stretch/>
        </p:blipFill>
        <p:spPr>
          <a:xfrm>
            <a:off x="665814" y="1064301"/>
            <a:ext cx="1513798" cy="2158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4509673" y="3207895"/>
            <a:ext cx="1906117" cy="5618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rgbClr val="6699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rgbClr val="6699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rgbClr val="6699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rgbClr val="6699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fontAlgn="auto"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Dr. Kathleen Schell</a:t>
            </a:r>
          </a:p>
          <a:p>
            <a:pPr marL="109728" indent="0" fontAlgn="auto">
              <a:buNone/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6525851" y="3177915"/>
            <a:ext cx="1888760" cy="4410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rgbClr val="6699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rgbClr val="6699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rgbClr val="6699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rgbClr val="6699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fontAlgn="auto"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 Dr. Nancy Duffy</a:t>
            </a:r>
          </a:p>
          <a:p>
            <a:pPr marL="109728" indent="0" fontAlgn="auto">
              <a:buNone/>
            </a:pP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6"/>
          <a:stretch/>
        </p:blipFill>
        <p:spPr bwMode="auto">
          <a:xfrm>
            <a:off x="2286000" y="1648918"/>
            <a:ext cx="5807846" cy="412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63598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7102" y="1256727"/>
            <a:ext cx="8229600" cy="1143000"/>
          </a:xfrm>
          <a:solidFill>
            <a:srgbClr val="6699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Open Forum with Panelists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0" y="4990521"/>
            <a:ext cx="1876061" cy="18706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82584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945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Strategies for Success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45" y="826959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5891213" cy="676275"/>
          </a:xfrm>
        </p:spPr>
        <p:txBody>
          <a:bodyPr/>
          <a:lstStyle/>
          <a:p>
            <a:pPr algn="ctr"/>
            <a:r>
              <a:rPr lang="en-US" sz="3200" smtClean="0">
                <a:ea typeface="ＭＳ Ｐゴシック" pitchFamily="34" charset="-128"/>
              </a:rPr>
              <a:t>Webinar Troubleshooting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199" y="1174750"/>
            <a:ext cx="7912395" cy="4960236"/>
          </a:xfrm>
        </p:spPr>
        <p:txBody>
          <a:bodyPr>
            <a:normAutofit/>
          </a:bodyPr>
          <a:lstStyle/>
          <a:p>
            <a:r>
              <a:rPr lang="en-US" sz="2000" dirty="0" smtClean="0">
                <a:ea typeface="ＭＳ Ｐゴシック" pitchFamily="34" charset="-128"/>
              </a:rPr>
              <a:t>The call-in number is 1-800-273-7043</a:t>
            </a:r>
            <a:br>
              <a:rPr lang="en-US" sz="2000" dirty="0" smtClean="0">
                <a:ea typeface="ＭＳ Ｐゴシック" pitchFamily="34" charset="-128"/>
              </a:rPr>
            </a:br>
            <a:endParaRPr lang="en-US" sz="2000" dirty="0" smtClean="0">
              <a:ea typeface="ＭＳ Ｐゴシック" pitchFamily="34" charset="-128"/>
            </a:endParaRPr>
          </a:p>
          <a:p>
            <a:r>
              <a:rPr lang="en-US" sz="2000" dirty="0" smtClean="0">
                <a:ea typeface="ＭＳ Ｐゴシック" pitchFamily="34" charset="-128"/>
              </a:rPr>
              <a:t>The attendee access code is 811509#</a:t>
            </a:r>
            <a:br>
              <a:rPr lang="en-US" sz="2000" dirty="0" smtClean="0">
                <a:ea typeface="ＭＳ Ｐゴシック" pitchFamily="34" charset="-128"/>
              </a:rPr>
            </a:br>
            <a:endParaRPr lang="en-US" sz="2000" dirty="0" smtClean="0">
              <a:ea typeface="ＭＳ Ｐゴシック" pitchFamily="34" charset="-128"/>
            </a:endParaRPr>
          </a:p>
          <a:p>
            <a:r>
              <a:rPr lang="en-US" sz="2000" dirty="0" smtClean="0">
                <a:ea typeface="ＭＳ Ｐゴシック" pitchFamily="34" charset="-128"/>
              </a:rPr>
              <a:t>Your Attendee ID can be found at the “INFO” tab located on the top of your WebEx screen.</a:t>
            </a:r>
            <a:br>
              <a:rPr lang="en-US" sz="2000" dirty="0" smtClean="0">
                <a:ea typeface="ＭＳ Ｐゴシック" pitchFamily="34" charset="-128"/>
              </a:rPr>
            </a:br>
            <a:endParaRPr lang="en-US" sz="2000" dirty="0" smtClean="0">
              <a:ea typeface="ＭＳ Ｐゴシック" pitchFamily="34" charset="-128"/>
            </a:endParaRPr>
          </a:p>
          <a:p>
            <a:r>
              <a:rPr lang="en-US" sz="2000" dirty="0" smtClean="0">
                <a:ea typeface="ＭＳ Ｐゴシック" pitchFamily="34" charset="-128"/>
              </a:rPr>
              <a:t>The Event password : </a:t>
            </a:r>
            <a:r>
              <a:rPr lang="en-US" sz="2000" b="1" u="sng" dirty="0" smtClean="0">
                <a:ea typeface="ＭＳ Ｐゴシック" pitchFamily="34" charset="-128"/>
              </a:rPr>
              <a:t>mentoring</a:t>
            </a:r>
            <a:r>
              <a:rPr lang="en-US" sz="2000" u="sng" dirty="0" smtClean="0">
                <a:ea typeface="ＭＳ Ｐゴシック" pitchFamily="34" charset="-128"/>
              </a:rPr>
              <a:t/>
            </a:r>
            <a:br>
              <a:rPr lang="en-US" sz="2000" u="sng" dirty="0" smtClean="0">
                <a:ea typeface="ＭＳ Ｐゴシック" pitchFamily="34" charset="-128"/>
              </a:rPr>
            </a:br>
            <a:endParaRPr lang="en-US" sz="2000" u="sng" dirty="0" smtClean="0">
              <a:ea typeface="ＭＳ Ｐゴシック" pitchFamily="34" charset="-128"/>
            </a:endParaRPr>
          </a:p>
          <a:p>
            <a:r>
              <a:rPr lang="en-US" sz="2000" dirty="0" smtClean="0">
                <a:ea typeface="ＭＳ Ｐゴシック" pitchFamily="34" charset="-128"/>
              </a:rPr>
              <a:t>If you are still having trouble with the phone or online aspects of this webinar, please contact </a:t>
            </a:r>
            <a:r>
              <a:rPr lang="en-US" sz="2000" dirty="0" smtClean="0">
                <a:ea typeface="ＭＳ Ｐゴシック" pitchFamily="34" charset="-128"/>
              </a:rPr>
              <a:t>Matthew Harris in </a:t>
            </a:r>
            <a:r>
              <a:rPr lang="en-US" sz="2000" dirty="0" smtClean="0">
                <a:ea typeface="ＭＳ Ｐゴシック" pitchFamily="34" charset="-128"/>
              </a:rPr>
              <a:t>the text box, or </a:t>
            </a:r>
            <a:br>
              <a:rPr lang="en-US" sz="2000" dirty="0" smtClean="0">
                <a:ea typeface="ＭＳ Ｐゴシック" pitchFamily="34" charset="-128"/>
              </a:rPr>
            </a:br>
            <a:r>
              <a:rPr lang="en-US" sz="2000" dirty="0" smtClean="0">
                <a:ea typeface="ＭＳ Ｐゴシック" pitchFamily="34" charset="-128"/>
              </a:rPr>
              <a:t>email: </a:t>
            </a:r>
            <a:r>
              <a:rPr lang="en-US" sz="2000" dirty="0" err="1" smtClean="0">
                <a:ea typeface="ＭＳ Ｐゴシック" pitchFamily="34" charset="-128"/>
              </a:rPr>
              <a:t>mharris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smtClean="0">
                <a:ea typeface="ＭＳ Ｐゴシック" pitchFamily="34" charset="-128"/>
              </a:rPr>
              <a:t>@ aacn.nche.edu, OR call  (202) 463-6930 ext. </a:t>
            </a:r>
            <a:r>
              <a:rPr lang="en-US" sz="2000" dirty="0" smtClean="0">
                <a:ea typeface="ＭＳ Ｐゴシック" pitchFamily="34" charset="-128"/>
              </a:rPr>
              <a:t>251</a:t>
            </a:r>
            <a:r>
              <a:rPr lang="en-US" sz="2000" dirty="0" smtClean="0">
                <a:ea typeface="ＭＳ Ｐゴシック" pitchFamily="34" charset="-128"/>
              </a:rPr>
              <a:t/>
            </a:r>
            <a:br>
              <a:rPr lang="en-US" sz="2000" dirty="0" smtClean="0">
                <a:ea typeface="ＭＳ Ｐゴシック" pitchFamily="34" charset="-128"/>
              </a:rPr>
            </a:br>
            <a:endParaRPr lang="en-US" sz="2000" dirty="0" smtClean="0">
              <a:ea typeface="ＭＳ Ｐゴシック" pitchFamily="34" charset="-128"/>
            </a:endParaRPr>
          </a:p>
          <a:p>
            <a:r>
              <a:rPr lang="en-US" sz="2000" dirty="0" smtClean="0">
                <a:ea typeface="ＭＳ Ｐゴシック" pitchFamily="34" charset="-128"/>
              </a:rPr>
              <a:t>Trouble with WebEx System-- </a:t>
            </a:r>
            <a:r>
              <a:rPr lang="en-US" sz="2000" dirty="0" smtClean="0"/>
              <a:t>1-866-229-3239</a:t>
            </a:r>
            <a:endParaRPr lang="en-US" sz="2000" dirty="0">
              <a:ea typeface="ＭＳ Ｐゴシック" pitchFamily="34" charset="-128"/>
            </a:endParaRPr>
          </a:p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775225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mage1.jpe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9678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Action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 noCrop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204" y="1334187"/>
            <a:ext cx="7000406" cy="420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47267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274637"/>
            <a:ext cx="8378457" cy="1990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support do you need from the National Program Office (NPO)  to raise the bar on your mentoring practices and program?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73" y="2374082"/>
            <a:ext cx="50800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28998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810" y="1379955"/>
            <a:ext cx="5877184" cy="496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52518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Spring Series Webinar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27781"/>
              </p:ext>
            </p:extLst>
          </p:nvPr>
        </p:nvGraphicFramePr>
        <p:xfrm>
          <a:off x="829340" y="1733108"/>
          <a:ext cx="7230139" cy="1488558"/>
        </p:xfrm>
        <a:graphic>
          <a:graphicData uri="http://schemas.openxmlformats.org/drawingml/2006/table">
            <a:tbl>
              <a:tblPr firstRow="1" firstCol="1" bandRow="1"/>
              <a:tblGrid>
                <a:gridCol w="2296412"/>
                <a:gridCol w="3269717"/>
                <a:gridCol w="1664010"/>
              </a:tblGrid>
              <a:tr h="14885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Review of PIP On-Line—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Outcomes and Recommendations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Becky Choi, JD, </a:t>
                      </a:r>
                      <a:r>
                        <a:rPr lang="en-US" sz="1600" i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groupforward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Gersom Manresa, </a:t>
                      </a:r>
                      <a:r>
                        <a:rPr lang="en-US" sz="1600" b="0" i="1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University of Miami</a:t>
                      </a:r>
                      <a:endParaRPr lang="en-US" sz="2400" b="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April 24, 2013</a:t>
                      </a:r>
                      <a:b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       2 P.M. 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EDT</a:t>
                      </a: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/>
                      </a:r>
                      <a:b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0606" y="3726409"/>
            <a:ext cx="7208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Registration Link:</a:t>
            </a:r>
            <a:br>
              <a:rPr lang="en-US" sz="1800" dirty="0" smtClean="0">
                <a:latin typeface="Calibri" pitchFamily="34" charset="0"/>
              </a:rPr>
            </a:br>
            <a:r>
              <a:rPr lang="en-US" sz="1800" dirty="0" smtClean="0">
                <a:latin typeface="Calibri" pitchFamily="34" charset="0"/>
              </a:rPr>
              <a:t/>
            </a:r>
            <a:br>
              <a:rPr lang="en-US" sz="1800" dirty="0" smtClean="0">
                <a:latin typeface="Calibri" pitchFamily="34" charset="0"/>
              </a:rPr>
            </a:br>
            <a:r>
              <a:rPr lang="en-US" sz="1800" b="1" dirty="0" smtClean="0">
                <a:latin typeface="Calibri" pitchFamily="34" charset="0"/>
                <a:hlinkClick r:id="rId2"/>
              </a:rPr>
              <a:t>https</a:t>
            </a:r>
            <a:r>
              <a:rPr lang="en-US" sz="1800" b="1" dirty="0">
                <a:latin typeface="Calibri" pitchFamily="34" charset="0"/>
                <a:hlinkClick r:id="rId2"/>
              </a:rPr>
              <a:t>://</a:t>
            </a:r>
            <a:r>
              <a:rPr lang="en-US" sz="1800" b="1" dirty="0" smtClean="0">
                <a:latin typeface="Calibri" pitchFamily="34" charset="0"/>
                <a:hlinkClick r:id="rId2"/>
              </a:rPr>
              <a:t>rwjf.webex.com/rwjf/onstage/g.php?t=a&amp;d=576297462</a:t>
            </a:r>
            <a:r>
              <a:rPr lang="en-US" sz="1800" b="1" dirty="0" smtClean="0">
                <a:latin typeface="Calibri" pitchFamily="34" charset="0"/>
              </a:rPr>
              <a:t/>
            </a:r>
            <a:br>
              <a:rPr lang="en-US" sz="1800" b="1" dirty="0" smtClean="0">
                <a:latin typeface="Calibri" pitchFamily="34" charset="0"/>
              </a:rPr>
            </a:br>
            <a:r>
              <a:rPr lang="en-US" sz="1800" dirty="0" smtClean="0">
                <a:latin typeface="Calibri" pitchFamily="34" charset="0"/>
              </a:rPr>
              <a:t/>
            </a:r>
            <a:br>
              <a:rPr lang="en-US" sz="1800" dirty="0" smtClean="0">
                <a:latin typeface="Calibri" pitchFamily="34" charset="0"/>
              </a:rPr>
            </a:br>
            <a:r>
              <a:rPr lang="en-US" sz="1800" dirty="0" smtClean="0">
                <a:latin typeface="Calibri" pitchFamily="34" charset="0"/>
              </a:rPr>
              <a:t> 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93952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000" b="1" dirty="0" smtClean="0"/>
              <a:t>Reduce background noise</a:t>
            </a:r>
          </a:p>
          <a:p>
            <a:pPr>
              <a:defRPr/>
            </a:pPr>
            <a:r>
              <a:rPr lang="en-US" sz="2000" dirty="0" smtClean="0"/>
              <a:t>Silence your cell phone</a:t>
            </a:r>
          </a:p>
          <a:p>
            <a:pPr>
              <a:defRPr/>
            </a:pPr>
            <a:r>
              <a:rPr lang="en-US" sz="2000" dirty="0" smtClean="0"/>
              <a:t>Close your office door</a:t>
            </a:r>
          </a:p>
          <a:p>
            <a:pPr>
              <a:defRPr/>
            </a:pPr>
            <a:r>
              <a:rPr lang="en-US" sz="2000" dirty="0" smtClean="0"/>
              <a:t>To mute your line *6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b="1" dirty="0" smtClean="0"/>
              <a:t>Participation</a:t>
            </a:r>
          </a:p>
          <a:p>
            <a:pPr>
              <a:defRPr/>
            </a:pPr>
            <a:r>
              <a:rPr lang="en-US" sz="2000" dirty="0" smtClean="0"/>
              <a:t>Q/A and Chat on the right </a:t>
            </a:r>
          </a:p>
          <a:p>
            <a:pPr>
              <a:defRPr/>
            </a:pPr>
            <a:r>
              <a:rPr lang="en-US" sz="2000" dirty="0" smtClean="0"/>
              <a:t>Ask a question at anytime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b="1" dirty="0" smtClean="0"/>
              <a:t>Trouble with the system</a:t>
            </a:r>
          </a:p>
          <a:p>
            <a:r>
              <a:rPr lang="en-US" sz="2000" dirty="0"/>
              <a:t>1-866-229-3239</a:t>
            </a:r>
            <a:endParaRPr lang="en-US" sz="2000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sz="2000" dirty="0" smtClean="0"/>
              <a:t>Info Tab for more details</a:t>
            </a:r>
          </a:p>
        </p:txBody>
      </p:sp>
    </p:spTree>
    <p:extLst>
      <p:ext uri="{BB962C8B-B14F-4D97-AF65-F5344CB8AC3E}">
        <p14:creationId xmlns:p14="http://schemas.microsoft.com/office/powerpoint/2010/main" val="53511572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49" y="1379925"/>
            <a:ext cx="4268021" cy="271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59448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To learn what is working well (best practices)</a:t>
            </a:r>
          </a:p>
          <a:p>
            <a:endParaRPr lang="en-US" dirty="0" smtClean="0"/>
          </a:p>
          <a:p>
            <a:r>
              <a:rPr lang="en-US" dirty="0" smtClean="0"/>
              <a:t>To analyze what is not working well (gaps, challenges) and why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9307" y="4369352"/>
            <a:ext cx="813548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729900"/>
              </a:buClr>
              <a:buSzPct val="68000"/>
              <a:buFont typeface="Wingdings 3"/>
              <a:buChar char=""/>
            </a:pPr>
            <a:r>
              <a:rPr lang="en-US" sz="2700" dirty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To identify strategies for mentoring success to help you raise the bar on your institutional mentoring practice</a:t>
            </a:r>
          </a:p>
        </p:txBody>
      </p:sp>
    </p:spTree>
    <p:extLst>
      <p:ext uri="{BB962C8B-B14F-4D97-AF65-F5344CB8AC3E}">
        <p14:creationId xmlns:p14="http://schemas.microsoft.com/office/powerpoint/2010/main" val="11694964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3224" y="1418254"/>
            <a:ext cx="5113176" cy="45890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Successes &amp; Challenges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Guest Presentations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Facilitated Discussion with Presenters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Q&amp;A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Next Steps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Support Needed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Wrap Up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4715"/>
            <a:ext cx="897910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We Will Be Spending Our Time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52" y="2113613"/>
            <a:ext cx="3806444" cy="325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74520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Latest and Greatest:</a:t>
            </a:r>
            <a:br>
              <a:rPr lang="en-US" dirty="0" smtClean="0"/>
            </a:br>
            <a:r>
              <a:rPr lang="en-US" dirty="0" smtClean="0"/>
              <a:t>Your Mentoring Program Headline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003" y="1321633"/>
            <a:ext cx="5080000" cy="486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63207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05724" y="4142100"/>
            <a:ext cx="628837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Program Challenges You Are Facing Right Now in Strengthening and Enhancing Your Efforts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295" y="232036"/>
            <a:ext cx="8571875" cy="535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28569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4" r="40245"/>
          <a:stretch/>
        </p:blipFill>
        <p:spPr bwMode="auto">
          <a:xfrm>
            <a:off x="946879" y="1451634"/>
            <a:ext cx="5753724" cy="499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08909"/>
            <a:ext cx="8229600" cy="1143000"/>
          </a:xfrm>
        </p:spPr>
        <p:txBody>
          <a:bodyPr/>
          <a:lstStyle/>
          <a:p>
            <a:r>
              <a:rPr lang="en-US" dirty="0" smtClean="0"/>
              <a:t>Guest Presenters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2532544" y="3249399"/>
            <a:ext cx="2078504" cy="49434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Dr. Marcella  Copes</a:t>
            </a:r>
          </a:p>
          <a:p>
            <a:pPr marL="109728" indent="0">
              <a:buNone/>
            </a:pP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http://academicdepartments.musc.edu/facultydirectory/Images.Faculty/duffynd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r="5206" b="46415"/>
          <a:stretch/>
        </p:blipFill>
        <p:spPr bwMode="auto">
          <a:xfrm flipH="1">
            <a:off x="4871802" y="816333"/>
            <a:ext cx="1798288" cy="16229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 r="17951" b="41193"/>
          <a:stretch/>
        </p:blipFill>
        <p:spPr bwMode="auto">
          <a:xfrm flipH="1">
            <a:off x="3181502" y="879940"/>
            <a:ext cx="1690300" cy="15868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3"/>
          <p:cNvSpPr txBox="1">
            <a:spLocks/>
          </p:cNvSpPr>
          <p:nvPr/>
        </p:nvSpPr>
        <p:spPr>
          <a:xfrm>
            <a:off x="5066676" y="3283288"/>
            <a:ext cx="1888760" cy="4410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rgbClr val="6699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rgbClr val="6699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rgbClr val="6699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rgbClr val="6699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fontAlgn="auto"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 Dr. Nancy Duffy</a:t>
            </a:r>
          </a:p>
          <a:p>
            <a:pPr marL="109728" indent="0" fontAlgn="auto">
              <a:buNone/>
            </a:pP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046" y="2830953"/>
            <a:ext cx="1074361" cy="255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87822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660" y="2179674"/>
            <a:ext cx="7161987" cy="377271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Helene </a:t>
            </a:r>
            <a:r>
              <a:rPr lang="en-US" sz="2400" dirty="0" err="1" smtClean="0"/>
              <a:t>Fuld</a:t>
            </a:r>
            <a:r>
              <a:rPr lang="en-US" sz="2400" dirty="0" smtClean="0"/>
              <a:t> School of Nursing</a:t>
            </a:r>
          </a:p>
          <a:p>
            <a:endParaRPr lang="en-US" sz="2400" dirty="0" smtClean="0"/>
          </a:p>
          <a:p>
            <a:r>
              <a:rPr lang="en-US" sz="2400" dirty="0" smtClean="0"/>
              <a:t>Accelerated Second Degree Students</a:t>
            </a:r>
          </a:p>
          <a:p>
            <a:endParaRPr lang="en-US" sz="2400" dirty="0" smtClean="0"/>
          </a:p>
          <a:p>
            <a:r>
              <a:rPr lang="en-US" sz="2400" dirty="0" smtClean="0"/>
              <a:t>Curriculum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269" y="604421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Coppin State University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College of Nursing</a:t>
            </a:r>
            <a:br>
              <a:rPr lang="en-US" sz="3600" dirty="0"/>
            </a:br>
            <a:r>
              <a:rPr lang="en-US" sz="3600" dirty="0" smtClean="0"/>
              <a:t>Mentoring Program Overview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99473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T Format-active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LDS Greens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729900"/>
      </a:accent1>
      <a:accent2>
        <a:srgbClr val="336600"/>
      </a:accent2>
      <a:accent3>
        <a:srgbClr val="FFFFFF"/>
      </a:accent3>
      <a:accent4>
        <a:srgbClr val="000000"/>
      </a:accent4>
      <a:accent5>
        <a:srgbClr val="669900"/>
      </a:accent5>
      <a:accent6>
        <a:srgbClr val="0C0C0C"/>
      </a:accent6>
      <a:hlink>
        <a:srgbClr val="729900"/>
      </a:hlink>
      <a:folHlink>
        <a:srgbClr val="99CC0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 Format-activeMaster</Template>
  <TotalTime>5693</TotalTime>
  <Words>509</Words>
  <Application>Microsoft Office PowerPoint</Application>
  <PresentationFormat>On-screen Show (4:3)</PresentationFormat>
  <Paragraphs>156</Paragraphs>
  <Slides>24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MET Format-activeMaster</vt:lpstr>
      <vt:lpstr>Custom Design</vt:lpstr>
      <vt:lpstr>Concourse</vt:lpstr>
      <vt:lpstr>Raising the Bar on  Your Mentoring Practice </vt:lpstr>
      <vt:lpstr>Webinar Troubleshooting</vt:lpstr>
      <vt:lpstr>Quick Reminders</vt:lpstr>
      <vt:lpstr>Goals</vt:lpstr>
      <vt:lpstr>How We Will Be Spending Our Time</vt:lpstr>
      <vt:lpstr>The Latest and Greatest: Your Mentoring Program Headline</vt:lpstr>
      <vt:lpstr>Program Challenges You Are Facing Right Now in Strengthening and Enhancing Your Efforts</vt:lpstr>
      <vt:lpstr>Guest Presenters</vt:lpstr>
      <vt:lpstr>    Coppin State University  College of Nursing Mentoring Program Overview     </vt:lpstr>
      <vt:lpstr>Highlights</vt:lpstr>
      <vt:lpstr>Successes</vt:lpstr>
      <vt:lpstr>Challenges</vt:lpstr>
      <vt:lpstr>Greatest Satisfiers</vt:lpstr>
      <vt:lpstr>The Medical University of South Carolina College of Nursing RWJ NCIN Mentoring Plan</vt:lpstr>
      <vt:lpstr>RWJ NCIN Mentoring Plan</vt:lpstr>
      <vt:lpstr>RWJ NCIN Mentoring Plan</vt:lpstr>
      <vt:lpstr>Facilitated Panel Discussion</vt:lpstr>
      <vt:lpstr>Open Forum with Panelists</vt:lpstr>
      <vt:lpstr>Strategies for Success</vt:lpstr>
      <vt:lpstr>PowerPoint Presentation</vt:lpstr>
      <vt:lpstr>Implications for Action</vt:lpstr>
      <vt:lpstr>What support do you need from the National Program Office (NPO)  to raise the bar on your mentoring practices and program?</vt:lpstr>
      <vt:lpstr>Wrap Up</vt:lpstr>
      <vt:lpstr>Final Spring Series Webinar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Mentoring Strategies for Success</dc:title>
  <dc:creator>Lois Zachary</dc:creator>
  <cp:lastModifiedBy>Jihanne Jeanty</cp:lastModifiedBy>
  <cp:revision>419</cp:revision>
  <cp:lastPrinted>2013-04-15T15:13:02Z</cp:lastPrinted>
  <dcterms:created xsi:type="dcterms:W3CDTF">2010-10-28T23:12:48Z</dcterms:created>
  <dcterms:modified xsi:type="dcterms:W3CDTF">2013-04-17T16:30:11Z</dcterms:modified>
</cp:coreProperties>
</file>