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95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3" r:id="rId3"/>
    <p:sldId id="304" r:id="rId4"/>
    <p:sldId id="297" r:id="rId5"/>
    <p:sldId id="299" r:id="rId6"/>
    <p:sldId id="300" r:id="rId7"/>
    <p:sldId id="286" r:id="rId8"/>
    <p:sldId id="298" r:id="rId9"/>
    <p:sldId id="309" r:id="rId10"/>
    <p:sldId id="295" r:id="rId11"/>
    <p:sldId id="287" r:id="rId12"/>
    <p:sldId id="296" r:id="rId13"/>
    <p:sldId id="289" r:id="rId14"/>
    <p:sldId id="308" r:id="rId15"/>
    <p:sldId id="290" r:id="rId16"/>
    <p:sldId id="291" r:id="rId17"/>
    <p:sldId id="288" r:id="rId18"/>
    <p:sldId id="293" r:id="rId19"/>
    <p:sldId id="294" r:id="rId20"/>
    <p:sldId id="311" r:id="rId21"/>
    <p:sldId id="301" r:id="rId22"/>
    <p:sldId id="306" r:id="rId23"/>
    <p:sldId id="30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F5FF"/>
    <a:srgbClr val="CDB144"/>
    <a:srgbClr val="C1BB00"/>
    <a:srgbClr val="DD9F9F"/>
    <a:srgbClr val="EB8580"/>
    <a:srgbClr val="F38187"/>
    <a:srgbClr val="D54D52"/>
    <a:srgbClr val="D22A48"/>
    <a:srgbClr val="981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41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48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8F3864-F78C-3E47-B52B-3D0FFCBEBECA}" type="datetimeFigureOut">
              <a:rPr lang="en-US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49E98-BB5F-8345-8F5C-5F2EC592E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4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558C08-B67F-E445-A35A-E9DAECD4FA7E}" type="datetimeFigureOut">
              <a:rPr lang="en-US"/>
              <a:pPr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48D54A-E32E-3C43-B0EB-BF99D87C1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09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59075"/>
            <a:ext cx="9144000" cy="2755900"/>
          </a:xfrm>
          <a:prstGeom prst="rect">
            <a:avLst/>
          </a:prstGeom>
          <a:solidFill>
            <a:srgbClr val="981E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514975"/>
            <a:ext cx="9144000" cy="1343025"/>
          </a:xfrm>
          <a:prstGeom prst="rect">
            <a:avLst/>
          </a:prstGeom>
          <a:solidFill>
            <a:srgbClr val="0808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91200"/>
            <a:ext cx="259080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3352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3198813"/>
            <a:ext cx="6680200" cy="15430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4738688"/>
            <a:ext cx="6677025" cy="75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958850"/>
            <a:ext cx="2819400" cy="4524375"/>
          </a:xfrm>
          <a:prstGeom prst="rect">
            <a:avLst/>
          </a:prstGeom>
          <a:gradFill rotWithShape="0">
            <a:gsLst>
              <a:gs pos="0">
                <a:srgbClr val="C1BB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5518150"/>
            <a:ext cx="9144000" cy="923925"/>
          </a:xfrm>
          <a:prstGeom prst="rect">
            <a:avLst/>
          </a:prstGeom>
          <a:solidFill>
            <a:srgbClr val="981E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432550"/>
            <a:ext cx="9144000" cy="4254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981E32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919163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204788"/>
            <a:ext cx="1862137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34290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38813"/>
            <a:ext cx="1981200" cy="66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223838"/>
            <a:ext cx="5891212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74750"/>
            <a:ext cx="5867400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6" r:id="rId1"/>
    <p:sldLayoutId id="2147485597" r:id="rId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200" b="1">
          <a:solidFill>
            <a:srgbClr val="981E32"/>
          </a:solidFill>
          <a:latin typeface="Arial Black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Font typeface="Wingdings" charset="0"/>
        <a:buChar char="§"/>
        <a:defRPr b="1">
          <a:solidFill>
            <a:schemeClr val="bg2"/>
          </a:solidFill>
          <a:latin typeface="+mn-lt"/>
          <a:ea typeface="+mn-ea"/>
          <a:cs typeface="+mn-cs"/>
        </a:defRPr>
      </a:lvl1pPr>
      <a:lvl2pPr marL="344488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  <a:cs typeface="+mn-cs"/>
        </a:defRPr>
      </a:lvl2pPr>
      <a:lvl3pPr marL="793750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+mn-ea"/>
          <a:cs typeface="+mn-cs"/>
        </a:defRPr>
      </a:lvl3pPr>
      <a:lvl4pPr marL="1257300" indent="-173038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+mn-ea"/>
          <a:cs typeface="+mn-cs"/>
        </a:defRPr>
      </a:lvl4pPr>
      <a:lvl5pPr marL="1773238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+mn-ea"/>
          <a:cs typeface="+mn-cs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7696200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200" i="1" dirty="0">
                <a:solidFill>
                  <a:srgbClr val="DED44A"/>
                </a:solidFill>
                <a:latin typeface="Georgia" charset="0"/>
                <a:ea typeface="ＭＳ Ｐゴシック" charset="0"/>
                <a:cs typeface="ＭＳ Ｐゴシック" charset="0"/>
              </a:rPr>
              <a:t>LEADERSHIP DEVELOPMENT: Assessing Impact</a:t>
            </a:r>
          </a:p>
          <a:p>
            <a:pPr marL="0" indent="0" eaLnBrk="1" hangingPunct="1">
              <a:buFontTx/>
              <a:buNone/>
            </a:pPr>
            <a:r>
              <a:rPr lang="en-US" sz="2200" i="1" dirty="0">
                <a:solidFill>
                  <a:srgbClr val="DED44A"/>
                </a:solidFill>
                <a:latin typeface="Georgia" charset="0"/>
                <a:ea typeface="ＭＳ Ｐゴシック" charset="0"/>
                <a:cs typeface="ＭＳ Ｐゴシック" charset="0"/>
              </a:rPr>
              <a:t>Wednesday February 6, 2013 2:00 pm EST</a:t>
            </a:r>
            <a:endParaRPr lang="en-US" sz="2200" i="1" dirty="0">
              <a:solidFill>
                <a:srgbClr val="DED44A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6781800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Leading Change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800"/>
            <a:ext cx="5532755" cy="434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Conscious Change Efforts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Content Placeholder 6"/>
          <p:cNvSpPr>
            <a:spLocks noGrp="1"/>
          </p:cNvSpPr>
          <p:nvPr>
            <p:ph idx="1"/>
          </p:nvPr>
        </p:nvSpPr>
        <p:spPr>
          <a:xfrm>
            <a:off x="2286000" y="1066800"/>
            <a:ext cx="5867400" cy="4300538"/>
          </a:xfrm>
        </p:spPr>
        <p:txBody>
          <a:bodyPr/>
          <a:lstStyle/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Assess the Organization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Document the Culture and Assess the Climate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Create the Strategy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Implement the Plan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Measure Your Success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Evaluate, Adjust and Sustain Success</a:t>
            </a:r>
          </a:p>
          <a:p>
            <a:pPr lvl="1">
              <a:lnSpc>
                <a:spcPct val="200000"/>
              </a:lnSpc>
              <a:buFont typeface="Lucida Grande"/>
              <a:buChar char="☛"/>
            </a:pPr>
            <a:r>
              <a:rPr lang="en-US" b="1" dirty="0" smtClean="0">
                <a:latin typeface="Arial" charset="0"/>
                <a:ea typeface="ＭＳ Ｐゴシック" charset="0"/>
              </a:rPr>
              <a:t>  Maintain a Culture of Continuous Improvement</a:t>
            </a:r>
            <a:endParaRPr lang="en-US" b="1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Cultural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5867400" cy="43005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Changing the basic assumptions and beliefs of the underlying cultural is very difficult.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Influence specific aspects of a culture that you want to change.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Target only those components that are most critical for implementing and sustaining the changes that concern you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200" dirty="0" err="1" smtClean="0">
                <a:latin typeface="Arial"/>
                <a:cs typeface="Arial"/>
              </a:rPr>
              <a:t>Galpin</a:t>
            </a:r>
            <a:r>
              <a:rPr lang="en-US" sz="1200" dirty="0" smtClean="0">
                <a:latin typeface="Arial"/>
                <a:cs typeface="Arial"/>
              </a:rPr>
              <a:t>, T. Connecting </a:t>
            </a:r>
            <a:r>
              <a:rPr lang="en-US" sz="1200" dirty="0">
                <a:latin typeface="Arial"/>
                <a:cs typeface="Arial"/>
              </a:rPr>
              <a:t>Culture to Organizational </a:t>
            </a:r>
            <a:r>
              <a:rPr lang="en-US" sz="1200" dirty="0" smtClean="0">
                <a:latin typeface="Arial"/>
                <a:cs typeface="Arial"/>
              </a:rPr>
              <a:t>Change </a:t>
            </a:r>
            <a:r>
              <a:rPr lang="en-US" sz="1200" dirty="0">
                <a:latin typeface="Arial"/>
                <a:cs typeface="Arial"/>
              </a:rPr>
              <a:t>(Human Resources Magazine, March 1996, pp. 84-90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5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Target Cultural Components 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Content Placeholder 6"/>
          <p:cNvSpPr>
            <a:spLocks noGrp="1"/>
          </p:cNvSpPr>
          <p:nvPr>
            <p:ph idx="1"/>
          </p:nvPr>
        </p:nvSpPr>
        <p:spPr>
          <a:xfrm>
            <a:off x="2590800" y="1371600"/>
            <a:ext cx="5867400" cy="43005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arget </a:t>
            </a:r>
            <a:r>
              <a:rPr lang="en-US" dirty="0">
                <a:latin typeface="Arial"/>
                <a:cs typeface="Arial"/>
              </a:rPr>
              <a:t>one or more of the following </a:t>
            </a:r>
            <a:r>
              <a:rPr lang="en-US" dirty="0" smtClean="0">
                <a:latin typeface="Arial"/>
                <a:cs typeface="Arial"/>
              </a:rPr>
              <a:t>components will </a:t>
            </a:r>
            <a:r>
              <a:rPr lang="en-US" dirty="0">
                <a:latin typeface="Arial"/>
                <a:cs typeface="Arial"/>
              </a:rPr>
              <a:t>help bring about </a:t>
            </a:r>
            <a:r>
              <a:rPr lang="en-US" dirty="0" smtClean="0">
                <a:latin typeface="Arial"/>
                <a:cs typeface="Arial"/>
              </a:rPr>
              <a:t>change: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Rules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policies   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 </a:t>
            </a:r>
            <a:r>
              <a:rPr lang="en-US" dirty="0" smtClean="0">
                <a:latin typeface="Arial"/>
                <a:cs typeface="Arial"/>
              </a:rPr>
              <a:t>Goals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measurements</a:t>
            </a:r>
            <a:endParaRPr lang="en-US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Customs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norms  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 </a:t>
            </a:r>
            <a:r>
              <a:rPr lang="en-US" dirty="0" smtClean="0">
                <a:latin typeface="Arial"/>
                <a:cs typeface="Arial"/>
              </a:rPr>
              <a:t>Training</a:t>
            </a:r>
          </a:p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Ceremonies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events  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 </a:t>
            </a:r>
            <a:r>
              <a:rPr lang="en-US" dirty="0" smtClean="0">
                <a:latin typeface="Arial"/>
                <a:cs typeface="Arial"/>
              </a:rPr>
              <a:t>Management </a:t>
            </a:r>
            <a:r>
              <a:rPr lang="en-US" dirty="0">
                <a:latin typeface="Arial"/>
                <a:cs typeface="Arial"/>
              </a:rPr>
              <a:t>behaviors</a:t>
            </a:r>
          </a:p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Rewards </a:t>
            </a:r>
            <a:r>
              <a:rPr lang="en-US" dirty="0">
                <a:latin typeface="Arial"/>
                <a:cs typeface="Arial"/>
              </a:rPr>
              <a:t>and </a:t>
            </a:r>
            <a:r>
              <a:rPr lang="en-US" dirty="0" smtClean="0">
                <a:latin typeface="Arial"/>
                <a:cs typeface="Arial"/>
              </a:rPr>
              <a:t>recognition  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</a:t>
            </a:r>
            <a:r>
              <a:rPr lang="en-US" dirty="0">
                <a:latin typeface="Arial"/>
                <a:cs typeface="Arial"/>
                <a:sym typeface="Wingdings"/>
              </a:rPr>
              <a:t> </a:t>
            </a:r>
            <a:r>
              <a:rPr lang="en-US" dirty="0" smtClean="0">
                <a:latin typeface="Arial"/>
                <a:cs typeface="Arial"/>
                <a:sym typeface="Wingdings"/>
              </a:rPr>
              <a:t> </a:t>
            </a:r>
            <a:r>
              <a:rPr lang="en-US" dirty="0" smtClean="0">
                <a:latin typeface="Arial"/>
                <a:cs typeface="Arial"/>
              </a:rPr>
              <a:t>Communications</a:t>
            </a:r>
            <a:endParaRPr lang="en-US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Physical environment  </a:t>
            </a:r>
            <a:r>
              <a:rPr lang="en-US" dirty="0" smtClean="0">
                <a:latin typeface="Arial"/>
                <a:ea typeface="Wingdings"/>
                <a:cs typeface="Arial"/>
                <a:sym typeface="Wingdings"/>
              </a:rPr>
              <a:t></a:t>
            </a:r>
            <a:r>
              <a:rPr lang="en-US" dirty="0">
                <a:latin typeface="Arial"/>
                <a:cs typeface="Arial"/>
                <a:sym typeface="Wingdings"/>
              </a:rPr>
              <a:t> </a:t>
            </a:r>
            <a:r>
              <a:rPr lang="en-US" dirty="0" smtClean="0">
                <a:latin typeface="Arial"/>
                <a:cs typeface="Arial"/>
                <a:sym typeface="Wingdings"/>
              </a:rPr>
              <a:t> </a:t>
            </a:r>
            <a:r>
              <a:rPr lang="en-US" dirty="0" smtClean="0">
                <a:latin typeface="Arial"/>
                <a:cs typeface="Arial"/>
              </a:rPr>
              <a:t>Organizational </a:t>
            </a:r>
            <a:r>
              <a:rPr lang="en-US" dirty="0">
                <a:latin typeface="Arial"/>
                <a:cs typeface="Arial"/>
              </a:rPr>
              <a:t>structure</a:t>
            </a:r>
          </a:p>
          <a:p>
            <a:pPr marL="0" lvl="0" indent="0">
              <a:buNone/>
            </a:pPr>
            <a:endParaRPr lang="en-US" dirty="0"/>
          </a:p>
          <a:p>
            <a:pPr marL="171450" lvl="1" indent="0"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Assessing Impact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>
          <a:xfrm>
            <a:off x="2286000" y="1981200"/>
            <a:ext cx="65532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What </a:t>
            </a:r>
            <a:r>
              <a:rPr lang="en-US" sz="2400" i="1" dirty="0"/>
              <a:t>was different, if </a:t>
            </a:r>
            <a:r>
              <a:rPr lang="en-US" sz="2400" i="1" dirty="0" smtClean="0"/>
              <a:t>anything, </a:t>
            </a:r>
            <a:r>
              <a:rPr lang="en-US" sz="2400" i="1" dirty="0"/>
              <a:t>regarding your approach in developing your Leadership Plan for 2012-2013</a:t>
            </a:r>
            <a:r>
              <a:rPr lang="en-US" sz="2400" i="1" dirty="0" smtClean="0"/>
              <a:t>?</a:t>
            </a:r>
            <a:endParaRPr lang="en-US" i="1" dirty="0">
              <a:latin typeface="Arial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1295400"/>
            <a:ext cx="435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/>
                </a:solidFill>
              </a:rPr>
              <a:t>Dr. Michael </a:t>
            </a:r>
            <a:r>
              <a:rPr lang="en-US" sz="2000" b="1" dirty="0" err="1">
                <a:solidFill>
                  <a:schemeClr val="bg2"/>
                </a:solidFill>
              </a:rPr>
              <a:t>Relf</a:t>
            </a:r>
            <a:r>
              <a:rPr lang="en-US" sz="2000" b="1" dirty="0">
                <a:solidFill>
                  <a:schemeClr val="bg2"/>
                </a:solidFill>
              </a:rPr>
              <a:t>—Duke University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86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Assessing Impact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>
          <a:xfrm>
            <a:off x="2819400" y="1752600"/>
            <a:ext cx="5686425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/>
                <a:cs typeface="Arial"/>
              </a:rPr>
              <a:t>Is the NCIN Leadership Development Tool Kit having an impact on your school’s climate and/or culture? </a:t>
            </a:r>
            <a:endParaRPr lang="en-US" sz="2400" dirty="0"/>
          </a:p>
          <a:p>
            <a:pPr lvl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The Purpose of the Impact Assessment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>
          <a:xfrm>
            <a:off x="2209800" y="1143000"/>
            <a:ext cx="5867400" cy="43005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The purpose of the Impact Assessment is to</a:t>
            </a:r>
            <a:r>
              <a:rPr lang="en-US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lvl="0"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gain an understanding of the activities </a:t>
            </a:r>
            <a:r>
              <a:rPr lang="en-US" dirty="0" smtClean="0">
                <a:latin typeface="Arial"/>
                <a:cs typeface="Arial"/>
              </a:rPr>
              <a:t>and/or changes you </a:t>
            </a:r>
            <a:r>
              <a:rPr lang="en-US" dirty="0">
                <a:latin typeface="Arial"/>
                <a:cs typeface="Arial"/>
              </a:rPr>
              <a:t>implemented</a:t>
            </a:r>
            <a:r>
              <a:rPr lang="en-US" dirty="0"/>
              <a:t> </a:t>
            </a:r>
          </a:p>
          <a:p>
            <a:pPr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understand the impact of the </a:t>
            </a:r>
            <a:r>
              <a:rPr lang="en-US" dirty="0" smtClean="0">
                <a:latin typeface="Arial"/>
                <a:cs typeface="Arial"/>
              </a:rPr>
              <a:t>changes </a:t>
            </a:r>
            <a:r>
              <a:rPr lang="en-US" dirty="0">
                <a:latin typeface="Arial"/>
                <a:cs typeface="Arial"/>
              </a:rPr>
              <a:t>on the school, the students, the faculty, and </a:t>
            </a:r>
            <a:r>
              <a:rPr lang="en-US" dirty="0" smtClean="0">
                <a:latin typeface="Arial"/>
                <a:cs typeface="Arial"/>
              </a:rPr>
              <a:t>if applicable, the </a:t>
            </a:r>
            <a:r>
              <a:rPr lang="en-US" dirty="0">
                <a:latin typeface="Arial"/>
                <a:cs typeface="Arial"/>
              </a:rPr>
              <a:t>supporting systems, processes and </a:t>
            </a:r>
            <a:r>
              <a:rPr lang="en-US" dirty="0" smtClean="0">
                <a:latin typeface="Arial"/>
                <a:cs typeface="Arial"/>
              </a:rPr>
              <a:t>technology</a:t>
            </a:r>
          </a:p>
          <a:p>
            <a:pPr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identify </a:t>
            </a:r>
            <a:r>
              <a:rPr lang="en-US" dirty="0">
                <a:latin typeface="Arial"/>
                <a:cs typeface="Arial"/>
              </a:rPr>
              <a:t>the areas which require more focus and effort to further influence the school’s climate and culture</a:t>
            </a:r>
          </a:p>
          <a:p>
            <a:pPr lvl="0"/>
            <a:endParaRPr lang="en-US" sz="1100" dirty="0" smtClean="0">
              <a:latin typeface="Arial"/>
              <a:cs typeface="Arial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The Format of the Impact Assessment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>
          <a:xfrm>
            <a:off x="2514600" y="1143000"/>
            <a:ext cx="5854700" cy="4300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The format is a essentially a gap analysis:</a:t>
            </a:r>
          </a:p>
          <a:p>
            <a:pPr marL="0" indent="0"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Current State: What were the results of your organizational assessment – where did your school stand?</a:t>
            </a:r>
          </a:p>
          <a:p>
            <a:pPr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Future State: Where did you want your school to be with respect to the leadership 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evelopment activities? </a:t>
            </a:r>
          </a:p>
          <a:p>
            <a:pPr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Gap: What activities </a:t>
            </a:r>
            <a:r>
              <a:rPr lang="en-US" dirty="0">
                <a:latin typeface="Arial"/>
                <a:cs typeface="Arial"/>
              </a:rPr>
              <a:t>did you plan to </a:t>
            </a:r>
            <a:r>
              <a:rPr lang="en-US" dirty="0" smtClean="0">
                <a:latin typeface="Arial"/>
                <a:cs typeface="Arial"/>
              </a:rPr>
              <a:t>implement? What activities did you actually implement? What were the barriers to implementation if you did not implement them?</a:t>
            </a:r>
          </a:p>
          <a:p>
            <a:pPr lvl="1">
              <a:buFontTx/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The Impact – What Changed?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2590800" y="1066800"/>
            <a:ext cx="5854700" cy="4300537"/>
          </a:xfrm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794625" y="2049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1219200"/>
            <a:ext cx="518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Based on the activities you actually did to bridge the gap, what happened?  Consider:</a:t>
            </a: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behaviors change – did faculty, staff or students do anything different?</a:t>
            </a: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language change – did faculty, staff or students change how they talked about things?</a:t>
            </a:r>
            <a:endParaRPr lang="en-US" b="1" dirty="0">
              <a:solidFill>
                <a:schemeClr val="bg2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the way things were done change?</a:t>
            </a:r>
            <a:endParaRPr lang="en-US" b="1" dirty="0">
              <a:solidFill>
                <a:schemeClr val="bg2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the atmosphere in the school or program change?</a:t>
            </a: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the number of people involved change?</a:t>
            </a:r>
          </a:p>
          <a:p>
            <a:pPr marL="285750" indent="-285750">
              <a:buFont typeface="Lucida Grande"/>
              <a:buChar char="☛"/>
            </a:pPr>
            <a:r>
              <a:rPr lang="en-US" b="1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Did jobs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Tell Us What Happened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21355"/>
              </p:ext>
            </p:extLst>
          </p:nvPr>
        </p:nvGraphicFramePr>
        <p:xfrm>
          <a:off x="1066800" y="1371600"/>
          <a:ext cx="7010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1600200"/>
                <a:gridCol w="1752600"/>
                <a:gridCol w="1828801"/>
              </a:tblGrid>
              <a:tr h="4876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Current State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Future State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What activities were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actually implemented?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What happened as a result of those activities?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5891213" cy="676275"/>
          </a:xfrm>
        </p:spPr>
        <p:txBody>
          <a:bodyPr/>
          <a:lstStyle/>
          <a:p>
            <a:pPr algn="ctr"/>
            <a:r>
              <a:rPr lang="en-US" sz="3200" smtClean="0">
                <a:ea typeface="ＭＳ Ｐゴシック" pitchFamily="34" charset="-128"/>
              </a:rPr>
              <a:t>Webinar Troubleshooting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174750"/>
            <a:ext cx="6553200" cy="43005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call-in number is 1-800-273-7043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attendee access code is 811509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Your Attendee ID can be found at the “INFO” tab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Event password :  </a:t>
            </a:r>
            <a:r>
              <a:rPr lang="en-US" u="sng" dirty="0" smtClean="0">
                <a:latin typeface="Arial" pitchFamily="34" charset="0"/>
                <a:ea typeface="ＭＳ Ｐゴシック" pitchFamily="34" charset="-128"/>
              </a:rPr>
              <a:t>leadership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If you are still having trouble with the phone or online aspects of this webinar, please contact Christine Downing  in the text box, or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Email: cdowning @ aacn.nche.edu, OR  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Call  (202)463-6930 ext. 266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Trouble with WebEx System-- </a:t>
            </a:r>
            <a:r>
              <a:rPr lang="en-US" dirty="0" smtClean="0"/>
              <a:t>1-866-229-3239</a:t>
            </a: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7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3838"/>
            <a:ext cx="5562600" cy="68103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QUESTIONS/ IDEAS AND SUGGESTIONS</a:t>
            </a:r>
          </a:p>
        </p:txBody>
      </p:sp>
      <p:pic>
        <p:nvPicPr>
          <p:cNvPr id="185347" name="Picture 3" descr="j02977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886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511304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Please submit questions in your chat window. </a:t>
            </a:r>
          </a:p>
        </p:txBody>
      </p:sp>
    </p:spTree>
    <p:extLst>
      <p:ext uri="{BB962C8B-B14F-4D97-AF65-F5344CB8AC3E}">
        <p14:creationId xmlns:p14="http://schemas.microsoft.com/office/powerpoint/2010/main" val="20954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086600" cy="430053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Arial"/>
                <a:cs typeface="Arial"/>
              </a:rPr>
              <a:t>Leadership Development Questions:</a:t>
            </a:r>
            <a:endParaRPr lang="fr-FR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fr-FR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fr-FR" dirty="0">
                <a:latin typeface="Arial"/>
                <a:cs typeface="Arial"/>
              </a:rPr>
              <a:t>Vernell </a:t>
            </a:r>
            <a:r>
              <a:rPr lang="fr-FR" dirty="0" err="1">
                <a:latin typeface="Arial"/>
                <a:cs typeface="Arial"/>
              </a:rPr>
              <a:t>DeWitty</a:t>
            </a:r>
            <a:r>
              <a:rPr lang="fr-FR" dirty="0">
                <a:latin typeface="Arial"/>
                <a:cs typeface="Arial"/>
              </a:rPr>
              <a:t/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>vdewitty@aacn.nche.edu</a:t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>202-463-6930 extension 224</a:t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/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>Jihanne Jeanty </a:t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>jjeanty@aacn.nche.edu</a:t>
            </a:r>
            <a:br>
              <a:rPr lang="fr-FR" dirty="0">
                <a:latin typeface="Arial"/>
                <a:cs typeface="Arial"/>
              </a:rPr>
            </a:br>
            <a:r>
              <a:rPr lang="fr-FR" dirty="0">
                <a:latin typeface="Arial"/>
                <a:cs typeface="Arial"/>
              </a:rPr>
              <a:t>202-463-6930 extension 257</a:t>
            </a:r>
          </a:p>
        </p:txBody>
      </p:sp>
    </p:spTree>
    <p:extLst>
      <p:ext uri="{BB962C8B-B14F-4D97-AF65-F5344CB8AC3E}">
        <p14:creationId xmlns:p14="http://schemas.microsoft.com/office/powerpoint/2010/main" val="741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3838"/>
            <a:ext cx="6400800" cy="681037"/>
          </a:xfrm>
        </p:spPr>
        <p:txBody>
          <a:bodyPr/>
          <a:lstStyle/>
          <a:p>
            <a:r>
              <a:rPr lang="en-US" dirty="0" smtClean="0"/>
              <a:t>Next NCIN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391400" cy="41910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Topic: Retention </a:t>
            </a:r>
            <a:r>
              <a:rPr lang="en-US" i="1" dirty="0"/>
              <a:t>of Diverse Students: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          “</a:t>
            </a:r>
            <a:r>
              <a:rPr lang="en-US" i="1" dirty="0"/>
              <a:t>Creating </a:t>
            </a:r>
            <a:r>
              <a:rPr lang="en-US" i="1" dirty="0" smtClean="0"/>
              <a:t>Inclusive </a:t>
            </a:r>
            <a:r>
              <a:rPr lang="en-US" i="1" dirty="0"/>
              <a:t>Learning </a:t>
            </a:r>
            <a:r>
              <a:rPr lang="en-US" i="1" dirty="0" smtClean="0"/>
              <a:t>Environments</a:t>
            </a:r>
            <a:r>
              <a:rPr lang="en-US" i="1" dirty="0"/>
              <a:t>”</a:t>
            </a:r>
            <a:br>
              <a:rPr lang="en-US" i="1" dirty="0"/>
            </a:br>
            <a:r>
              <a:rPr lang="en-US" sz="2000" i="1" dirty="0" smtClean="0">
                <a:latin typeface="Calibri" pitchFamily="34" charset="0"/>
              </a:rPr>
              <a:t>        </a:t>
            </a:r>
            <a:r>
              <a:rPr lang="en-US" sz="1400" i="1" dirty="0" smtClean="0">
                <a:latin typeface="Calibri" pitchFamily="34" charset="0"/>
              </a:rPr>
              <a:t>     </a:t>
            </a:r>
            <a:r>
              <a:rPr lang="en-US" sz="1400" b="0" dirty="0" smtClean="0">
                <a:latin typeface="Calibri" pitchFamily="34" charset="0"/>
              </a:rPr>
              <a:t>Discussion of best approaches</a:t>
            </a:r>
            <a:r>
              <a:rPr lang="en-US" sz="1400" b="0" dirty="0">
                <a:latin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</a:rPr>
              <a:t>to create inclusive environments. Highlighted will be</a:t>
            </a:r>
            <a:br>
              <a:rPr lang="en-US" sz="1400" b="0" dirty="0" smtClean="0">
                <a:latin typeface="Calibri" pitchFamily="34" charset="0"/>
              </a:rPr>
            </a:br>
            <a:r>
              <a:rPr lang="en-US" sz="1400" b="0" dirty="0" smtClean="0">
                <a:latin typeface="Calibri" pitchFamily="34" charset="0"/>
              </a:rPr>
              <a:t>                 methods, </a:t>
            </a:r>
            <a:r>
              <a:rPr lang="en-US" sz="1400" b="0" dirty="0">
                <a:latin typeface="Calibri" pitchFamily="34" charset="0"/>
              </a:rPr>
              <a:t>including the sorts </a:t>
            </a:r>
            <a:r>
              <a:rPr lang="en-US" sz="1400" b="0" dirty="0" smtClean="0">
                <a:latin typeface="Calibri" pitchFamily="34" charset="0"/>
              </a:rPr>
              <a:t>of approaches institutions </a:t>
            </a:r>
            <a:r>
              <a:rPr lang="en-US" sz="1400" b="0" dirty="0">
                <a:latin typeface="Calibri" pitchFamily="34" charset="0"/>
              </a:rPr>
              <a:t>do with the best of intentions that</a:t>
            </a:r>
            <a:br>
              <a:rPr lang="en-US" sz="1400" b="0" dirty="0">
                <a:latin typeface="Calibri" pitchFamily="34" charset="0"/>
              </a:rPr>
            </a:br>
            <a:r>
              <a:rPr lang="en-US" sz="1400" b="0" dirty="0">
                <a:latin typeface="Calibri" pitchFamily="34" charset="0"/>
              </a:rPr>
              <a:t>                 don't work, as well </a:t>
            </a:r>
            <a:r>
              <a:rPr lang="en-US" sz="1400" b="0" dirty="0" smtClean="0">
                <a:latin typeface="Calibri" pitchFamily="34" charset="0"/>
              </a:rPr>
              <a:t>as methods </a:t>
            </a:r>
            <a:r>
              <a:rPr lang="en-US" sz="1400" b="0" dirty="0">
                <a:latin typeface="Calibri" pitchFamily="34" charset="0"/>
              </a:rPr>
              <a:t>that research has </a:t>
            </a:r>
            <a:r>
              <a:rPr lang="en-US" sz="1400" b="0" dirty="0" smtClean="0">
                <a:latin typeface="Calibri" pitchFamily="34" charset="0"/>
              </a:rPr>
              <a:t>shown, </a:t>
            </a:r>
            <a:r>
              <a:rPr lang="en-US" sz="1400" b="0" dirty="0">
                <a:latin typeface="Calibri" pitchFamily="34" charset="0"/>
              </a:rPr>
              <a:t>do work.</a:t>
            </a:r>
            <a:r>
              <a:rPr lang="en-US" b="0" i="1" dirty="0"/>
              <a:t/>
            </a:r>
            <a:br>
              <a:rPr lang="en-US" b="0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Speaker: </a:t>
            </a:r>
            <a:r>
              <a:rPr lang="en-US" dirty="0"/>
              <a:t>Paul </a:t>
            </a:r>
            <a:r>
              <a:rPr lang="en-US" dirty="0" err="1"/>
              <a:t>Gorski</a:t>
            </a:r>
            <a:r>
              <a:rPr lang="en-US" dirty="0"/>
              <a:t>, PhD</a:t>
            </a:r>
            <a:br>
              <a:rPr lang="en-US" dirty="0"/>
            </a:br>
            <a:r>
              <a:rPr lang="en-US" dirty="0" smtClean="0"/>
              <a:t>                </a:t>
            </a:r>
            <a:r>
              <a:rPr lang="en-US" i="1" dirty="0" smtClean="0"/>
              <a:t>New </a:t>
            </a:r>
            <a:r>
              <a:rPr lang="en-US" i="1" dirty="0"/>
              <a:t>Century College, George Mason </a:t>
            </a:r>
            <a:r>
              <a:rPr lang="en-US" i="1" dirty="0" smtClean="0"/>
              <a:t>University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Date and Time: </a:t>
            </a:r>
            <a:r>
              <a:rPr lang="en-US" dirty="0"/>
              <a:t>March 20, </a:t>
            </a:r>
            <a:r>
              <a:rPr lang="en-US" dirty="0" smtClean="0"/>
              <a:t>2013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2:00 PM EST</a:t>
            </a:r>
            <a:br>
              <a:rPr lang="en-US" dirty="0" smtClean="0"/>
            </a:b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sz="1400" dirty="0" smtClean="0"/>
              <a:t>Registration Link: </a:t>
            </a:r>
            <a:r>
              <a:rPr lang="en-US" sz="1400" dirty="0" smtClean="0">
                <a:solidFill>
                  <a:srgbClr val="0000FF"/>
                </a:solidFill>
              </a:rPr>
              <a:t>https</a:t>
            </a:r>
            <a:r>
              <a:rPr lang="en-US" sz="1400" dirty="0">
                <a:solidFill>
                  <a:srgbClr val="0000FF"/>
                </a:solidFill>
              </a:rPr>
              <a:t>://</a:t>
            </a:r>
            <a:r>
              <a:rPr lang="en-US" sz="1400" dirty="0" smtClean="0">
                <a:solidFill>
                  <a:srgbClr val="0000FF"/>
                </a:solidFill>
              </a:rPr>
              <a:t>rwjf.webex.com/rwjf/onstage/g.php?t=a&amp;d=574241014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NCIN Webinar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224662"/>
              </p:ext>
            </p:extLst>
          </p:nvPr>
        </p:nvGraphicFramePr>
        <p:xfrm>
          <a:off x="1066800" y="1219200"/>
          <a:ext cx="617220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1960393"/>
                <a:gridCol w="2791282"/>
                <a:gridCol w="1420525"/>
              </a:tblGrid>
              <a:tr h="2449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Topic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Facilitator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Date and Time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4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Leadership Development Plan Workshop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Becky Choi, JD, </a:t>
                      </a: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groupforward</a:t>
                      </a:r>
                      <a:b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Kathy Hutchinson, PhD, </a:t>
                      </a: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Boston College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Michael Relf, PhD, </a:t>
                      </a: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Duke University</a:t>
                      </a:r>
                      <a:b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Ann Marie Mauro, PhD, </a:t>
                      </a: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New York University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February 6, 2013</a:t>
                      </a:r>
                      <a:b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2 P.M. EST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Retention of Diverse Students:  </a:t>
                      </a:r>
                      <a:b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“Creating Inclusive Learning Environments”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Paul Gorski, PhD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New Century College, George Mason University</a:t>
                      </a:r>
                      <a:b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March 20, 2013</a:t>
                      </a:r>
                      <a:b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2 P.M. EST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Update on Mentoring: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“Raising the Bar on Your NCIN Mentoring Program”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Lois Zachary, PhD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Leadership Development Services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April 17, 2013</a:t>
                      </a:r>
                      <a:b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2 P.M. EST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1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Review of PIP On-Line—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Outcomes and Recommendations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Becky Choi, JD, </a:t>
                      </a:r>
                      <a:r>
                        <a:rPr lang="en-US" sz="900" i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groupforward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900" b="1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(rescheduled from 2.20.2013)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April 24, 2013</a:t>
                      </a:r>
                      <a:br>
                        <a:rPr lang="en-US" sz="9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9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2 P.M. EST</a:t>
                      </a:r>
                      <a:br>
                        <a:rPr lang="en-US" sz="900" b="1" dirty="0">
                          <a:solidFill>
                            <a:schemeClr val="bg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0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Reduce background noise</a:t>
            </a:r>
          </a:p>
          <a:p>
            <a:pPr>
              <a:defRPr/>
            </a:pPr>
            <a:r>
              <a:rPr lang="en-US" dirty="0" smtClean="0"/>
              <a:t>Silence your cell phone</a:t>
            </a:r>
          </a:p>
          <a:p>
            <a:pPr>
              <a:defRPr/>
            </a:pPr>
            <a:r>
              <a:rPr lang="en-US" dirty="0" smtClean="0"/>
              <a:t>Close your office door</a:t>
            </a:r>
          </a:p>
          <a:p>
            <a:pPr>
              <a:defRPr/>
            </a:pPr>
            <a:r>
              <a:rPr lang="en-US" dirty="0" smtClean="0"/>
              <a:t>To mute your line *6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Participation</a:t>
            </a:r>
          </a:p>
          <a:p>
            <a:pPr>
              <a:defRPr/>
            </a:pPr>
            <a:r>
              <a:rPr lang="en-US" dirty="0" smtClean="0"/>
              <a:t>Q/A and Chat on the right </a:t>
            </a:r>
          </a:p>
          <a:p>
            <a:pPr>
              <a:defRPr/>
            </a:pPr>
            <a:r>
              <a:rPr lang="en-US" dirty="0" smtClean="0"/>
              <a:t>Ask a question at anytime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Trouble with the system</a:t>
            </a:r>
          </a:p>
          <a:p>
            <a:r>
              <a:rPr lang="en-US" dirty="0"/>
              <a:t>1-866-229-3239</a:t>
            </a:r>
            <a:endParaRPr lang="en-US" dirty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US" dirty="0" smtClean="0"/>
              <a:t>Info Tab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299887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5867400" cy="2667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Change in an organization calls for its leaders to recognize and balance both culture and climate.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200" dirty="0" smtClean="0">
                <a:latin typeface="Arial"/>
                <a:cs typeface="Arial"/>
              </a:rPr>
              <a:t>Culture </a:t>
            </a:r>
            <a:r>
              <a:rPr lang="en-US" sz="1200" dirty="0" err="1" smtClean="0">
                <a:latin typeface="Arial"/>
                <a:cs typeface="Arial"/>
              </a:rPr>
              <a:t>vs</a:t>
            </a:r>
            <a:r>
              <a:rPr lang="en-US" sz="1200" dirty="0" smtClean="0">
                <a:latin typeface="Arial"/>
                <a:cs typeface="Arial"/>
              </a:rPr>
              <a:t> Climate, The Kennedy Group, Ltd.</a:t>
            </a:r>
          </a:p>
        </p:txBody>
      </p:sp>
    </p:spTree>
    <p:extLst>
      <p:ext uri="{BB962C8B-B14F-4D97-AF65-F5344CB8AC3E}">
        <p14:creationId xmlns:p14="http://schemas.microsoft.com/office/powerpoint/2010/main" val="19606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5867400" cy="2819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>
                <a:latin typeface="Arial"/>
                <a:cs typeface="Arial"/>
              </a:rPr>
              <a:t>Culture is “how we do </a:t>
            </a:r>
            <a:r>
              <a:rPr lang="en-US" dirty="0" smtClean="0">
                <a:latin typeface="Arial"/>
                <a:cs typeface="Arial"/>
              </a:rPr>
              <a:t>things.”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Culture </a:t>
            </a:r>
            <a:r>
              <a:rPr lang="en-US" dirty="0">
                <a:latin typeface="Arial"/>
                <a:cs typeface="Arial"/>
              </a:rPr>
              <a:t>is more difficult to </a:t>
            </a:r>
            <a:r>
              <a:rPr lang="en-US" dirty="0" smtClean="0">
                <a:latin typeface="Arial"/>
                <a:cs typeface="Arial"/>
              </a:rPr>
              <a:t>measure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because it is traditionally not written down.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Culture can </a:t>
            </a:r>
            <a:r>
              <a:rPr lang="en-US" dirty="0">
                <a:latin typeface="Arial"/>
                <a:cs typeface="Arial"/>
              </a:rPr>
              <a:t>be divided into five components:  values, beliefs, myths, traditions and norms.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371600"/>
            <a:ext cx="5867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Climate is “how it feels to work here.”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Climate can be measured with relative precision.  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Climate is determined by leadership, organizational structure, historical forces, standards of accountability, standards of behavior, communication, rewards, trust, commitment, vision and strategies, organizational connectedness, and external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>
                <a:ea typeface="ＭＳ Ｐゴシック" charset="0"/>
                <a:cs typeface="ＭＳ Ｐゴシック" charset="0"/>
              </a:rPr>
              <a:t>Organizational Infrastructure and Change</a:t>
            </a:r>
            <a:endParaRPr lang="en-US" sz="21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 descr="Screen Shot 2013-01-30 at 4.59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66800"/>
            <a:ext cx="4711700" cy="439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143000"/>
            <a:ext cx="5867400" cy="43005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Leadership practices are the best way to affect the climate and thus, change the culture.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Leaders can mandate acceptable behaviors, not values.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Leaders can address lack of competencies.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Leaders can address unacceptable behaviors.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Lucida Grande"/>
              <a:buChar char="☛"/>
            </a:pPr>
            <a:r>
              <a:rPr lang="en-US" dirty="0" smtClean="0">
                <a:latin typeface="Arial"/>
                <a:cs typeface="Arial"/>
              </a:rPr>
              <a:t>Leaders can use language to reinforce intent, reinforce behaviors and emphasize values.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12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3838"/>
            <a:ext cx="5562600" cy="68103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QUESTIONS/ IDEAS AND SUGGESTIONS</a:t>
            </a:r>
          </a:p>
        </p:txBody>
      </p:sp>
      <p:pic>
        <p:nvPicPr>
          <p:cNvPr id="185347" name="Picture 3" descr="j029770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886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511304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Please submit questions in your chat window. </a:t>
            </a:r>
          </a:p>
        </p:txBody>
      </p:sp>
    </p:spTree>
    <p:extLst>
      <p:ext uri="{BB962C8B-B14F-4D97-AF65-F5344CB8AC3E}">
        <p14:creationId xmlns:p14="http://schemas.microsoft.com/office/powerpoint/2010/main" val="3181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RWJF_Board_Theme">
  <a:themeElements>
    <a:clrScheme name="">
      <a:dk1>
        <a:srgbClr val="7C6A55"/>
      </a:dk1>
      <a:lt1>
        <a:srgbClr val="FFFFFF"/>
      </a:lt1>
      <a:dk2>
        <a:srgbClr val="675C53"/>
      </a:dk2>
      <a:lt2>
        <a:srgbClr val="000000"/>
      </a:lt2>
      <a:accent1>
        <a:srgbClr val="4D8ABE"/>
      </a:accent1>
      <a:accent2>
        <a:srgbClr val="005293"/>
      </a:accent2>
      <a:accent3>
        <a:srgbClr val="FFFFFF"/>
      </a:accent3>
      <a:accent4>
        <a:srgbClr val="695947"/>
      </a:accent4>
      <a:accent5>
        <a:srgbClr val="B2C4DB"/>
      </a:accent5>
      <a:accent6>
        <a:srgbClr val="004985"/>
      </a:accent6>
      <a:hlink>
        <a:srgbClr val="DBE3F0"/>
      </a:hlink>
      <a:folHlink>
        <a:srgbClr val="E1D9D1"/>
      </a:folHlink>
    </a:clrScheme>
    <a:fontScheme name="3_RWJF_Board_Theme">
      <a:majorFont>
        <a:latin typeface="Arial Black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1_RWJ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WJ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WJF_Template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RWJF_Board_Theme</Template>
  <TotalTime>1249</TotalTime>
  <Words>831</Words>
  <Application>Microsoft Office PowerPoint</Application>
  <PresentationFormat>On-screen Show (4:3)</PresentationFormat>
  <Paragraphs>133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3_RWJF_Board_Theme</vt:lpstr>
      <vt:lpstr>PowerPoint Presentation</vt:lpstr>
      <vt:lpstr>Webinar Troubleshooting</vt:lpstr>
      <vt:lpstr>Quick Reminders</vt:lpstr>
      <vt:lpstr>Culture and Climate</vt:lpstr>
      <vt:lpstr>Culture</vt:lpstr>
      <vt:lpstr>Climate</vt:lpstr>
      <vt:lpstr>Organizational Infrastructure and Change</vt:lpstr>
      <vt:lpstr>Leadership is Key</vt:lpstr>
      <vt:lpstr>QUESTIONS/ IDEAS AND SUGGESTIONS</vt:lpstr>
      <vt:lpstr>Leading Change</vt:lpstr>
      <vt:lpstr>Conscious Change Efforts</vt:lpstr>
      <vt:lpstr>Strategy for Cultural Change</vt:lpstr>
      <vt:lpstr>Target Cultural Components </vt:lpstr>
      <vt:lpstr>Assessing Impact</vt:lpstr>
      <vt:lpstr>Assessing Impact</vt:lpstr>
      <vt:lpstr>The Purpose of the Impact Assessment</vt:lpstr>
      <vt:lpstr>The Format of the Impact Assessment</vt:lpstr>
      <vt:lpstr>The Impact – What Changed?</vt:lpstr>
      <vt:lpstr>Tell Us What Happened</vt:lpstr>
      <vt:lpstr>QUESTIONS/ IDEAS AND SUGGESTIONS</vt:lpstr>
      <vt:lpstr>Contact</vt:lpstr>
      <vt:lpstr>Next NCIN Webinar</vt:lpstr>
      <vt:lpstr>NCIN Webinar Schedule</vt:lpstr>
    </vt:vector>
  </TitlesOfParts>
  <Company>RWJF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Bridges, Not Fences:</dc:title>
  <dc:creator>jkelley</dc:creator>
  <cp:lastModifiedBy>Jihanne Jeanty</cp:lastModifiedBy>
  <cp:revision>253</cp:revision>
  <dcterms:created xsi:type="dcterms:W3CDTF">2008-10-01T18:57:44Z</dcterms:created>
  <dcterms:modified xsi:type="dcterms:W3CDTF">2013-02-05T19:56:59Z</dcterms:modified>
</cp:coreProperties>
</file>