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95" r:id="rId1"/>
  </p:sldMasterIdLst>
  <p:notesMasterIdLst>
    <p:notesMasterId r:id="rId42"/>
  </p:notesMasterIdLst>
  <p:handoutMasterIdLst>
    <p:handoutMasterId r:id="rId43"/>
  </p:handoutMasterIdLst>
  <p:sldIdLst>
    <p:sldId id="256" r:id="rId2"/>
    <p:sldId id="338" r:id="rId3"/>
    <p:sldId id="400" r:id="rId4"/>
    <p:sldId id="407" r:id="rId5"/>
    <p:sldId id="408" r:id="rId6"/>
    <p:sldId id="366" r:id="rId7"/>
    <p:sldId id="395" r:id="rId8"/>
    <p:sldId id="410" r:id="rId9"/>
    <p:sldId id="409" r:id="rId10"/>
    <p:sldId id="411" r:id="rId11"/>
    <p:sldId id="412" r:id="rId12"/>
    <p:sldId id="413" r:id="rId13"/>
    <p:sldId id="388" r:id="rId14"/>
    <p:sldId id="389" r:id="rId15"/>
    <p:sldId id="427" r:id="rId16"/>
    <p:sldId id="425" r:id="rId17"/>
    <p:sldId id="426" r:id="rId18"/>
    <p:sldId id="397" r:id="rId19"/>
    <p:sldId id="423" r:id="rId20"/>
    <p:sldId id="428" r:id="rId21"/>
    <p:sldId id="429" r:id="rId22"/>
    <p:sldId id="392" r:id="rId23"/>
    <p:sldId id="398" r:id="rId24"/>
    <p:sldId id="430" r:id="rId25"/>
    <p:sldId id="417" r:id="rId26"/>
    <p:sldId id="420" r:id="rId27"/>
    <p:sldId id="421" r:id="rId28"/>
    <p:sldId id="422" r:id="rId29"/>
    <p:sldId id="328" r:id="rId30"/>
    <p:sldId id="371" r:id="rId31"/>
    <p:sldId id="372" r:id="rId32"/>
    <p:sldId id="373" r:id="rId33"/>
    <p:sldId id="360" r:id="rId34"/>
    <p:sldId id="352" r:id="rId35"/>
    <p:sldId id="363" r:id="rId36"/>
    <p:sldId id="378" r:id="rId37"/>
    <p:sldId id="379" r:id="rId38"/>
    <p:sldId id="375" r:id="rId39"/>
    <p:sldId id="314" r:id="rId40"/>
    <p:sldId id="394"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BB00"/>
    <a:srgbClr val="DD9F9F"/>
    <a:srgbClr val="EB8580"/>
    <a:srgbClr val="F38187"/>
    <a:srgbClr val="D54D52"/>
    <a:srgbClr val="D22A48"/>
    <a:srgbClr val="981E32"/>
    <a:srgbClr val="DED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7591" autoAdjust="0"/>
  </p:normalViewPr>
  <p:slideViewPr>
    <p:cSldViewPr>
      <p:cViewPr>
        <p:scale>
          <a:sx n="75" d="100"/>
          <a:sy n="75" d="100"/>
        </p:scale>
        <p:origin x="-552" y="-58"/>
      </p:cViewPr>
      <p:guideLst>
        <p:guide orient="horz" pos="4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n-US" dirty="0">
                <a:solidFill>
                  <a:schemeClr val="bg2"/>
                </a:solidFill>
              </a:rPr>
              <a:t>Round </a:t>
            </a:r>
            <a:r>
              <a:rPr lang="en-US" dirty="0" smtClean="0">
                <a:solidFill>
                  <a:schemeClr val="bg2"/>
                </a:solidFill>
              </a:rPr>
              <a:t>5 Grantees</a:t>
            </a:r>
            <a:br>
              <a:rPr lang="en-US" dirty="0" smtClean="0">
                <a:solidFill>
                  <a:schemeClr val="bg2"/>
                </a:solidFill>
              </a:rPr>
            </a:br>
            <a:r>
              <a:rPr lang="en-US" b="0" dirty="0" smtClean="0">
                <a:solidFill>
                  <a:schemeClr val="bg2"/>
                </a:solidFill>
              </a:rPr>
              <a:t>
Total of 55 SON</a:t>
            </a:r>
            <a:endParaRPr lang="en-US" b="0" dirty="0">
              <a:solidFill>
                <a:schemeClr val="bg2"/>
              </a:solidFill>
            </a:endParaRPr>
          </a:p>
        </c:rich>
      </c:tx>
      <c:layout>
        <c:manualLayout>
          <c:xMode val="edge"/>
          <c:yMode val="edge"/>
          <c:x val="0.13113424348791011"/>
          <c:y val="3.5087670933912254E-2"/>
        </c:manualLayout>
      </c:layout>
      <c:overlay val="0"/>
    </c:title>
    <c:autoTitleDeleted val="0"/>
    <c:plotArea>
      <c:layout>
        <c:manualLayout>
          <c:layoutTarget val="inner"/>
          <c:xMode val="edge"/>
          <c:yMode val="edge"/>
          <c:x val="0.38607684456109653"/>
          <c:y val="0.15232536722383386"/>
          <c:w val="0.40068593856323514"/>
          <c:h val="0.75919440990928766"/>
        </c:manualLayout>
      </c:layout>
      <c:pieChart>
        <c:varyColors val="1"/>
        <c:ser>
          <c:idx val="0"/>
          <c:order val="0"/>
          <c:tx>
            <c:strRef>
              <c:f>Sheet1!$B$1</c:f>
              <c:strCache>
                <c:ptCount val="1"/>
                <c:pt idx="0">
                  <c:v>Round 4 Grantees</c:v>
                </c:pt>
              </c:strCache>
            </c:strRef>
          </c:tx>
          <c:dPt>
            <c:idx val="0"/>
            <c:bubble3D val="0"/>
            <c:spPr>
              <a:solidFill>
                <a:srgbClr val="981E32"/>
              </a:solidFill>
            </c:spPr>
          </c:dPt>
          <c:dPt>
            <c:idx val="1"/>
            <c:bubble3D val="0"/>
            <c:spPr>
              <a:solidFill>
                <a:schemeClr val="bg2"/>
              </a:solidFill>
            </c:spPr>
          </c:dPt>
          <c:dPt>
            <c:idx val="2"/>
            <c:bubble3D val="0"/>
            <c:spPr>
              <a:solidFill>
                <a:srgbClr val="C1BB00"/>
              </a:solidFill>
            </c:spPr>
          </c:dPt>
          <c:dLbls>
            <c:dLbl>
              <c:idx val="0"/>
              <c:layout>
                <c:manualLayout>
                  <c:x val="0.22576184555877885"/>
                  <c:y val="-0.32417483998710689"/>
                </c:manualLayout>
              </c:layout>
              <c:tx>
                <c:rich>
                  <a:bodyPr/>
                  <a:lstStyle/>
                  <a:p>
                    <a:r>
                      <a:rPr lang="en-US" dirty="0" smtClean="0"/>
                      <a:t>BSN Programs</a:t>
                    </a:r>
                  </a:p>
                  <a:p>
                    <a:r>
                      <a:rPr lang="en-US" dirty="0" smtClean="0"/>
                      <a:t>43</a:t>
                    </a:r>
                    <a:endParaRPr lang="en-US" dirty="0"/>
                  </a:p>
                </c:rich>
              </c:tx>
              <c:dLblPos val="bestFit"/>
              <c:showLegendKey val="0"/>
              <c:showVal val="0"/>
              <c:showCatName val="0"/>
              <c:showSerName val="0"/>
              <c:showPercent val="0"/>
              <c:showBubbleSize val="0"/>
            </c:dLbl>
            <c:dLbl>
              <c:idx val="1"/>
              <c:layout>
                <c:manualLayout>
                  <c:x val="-4.5769903762029746E-2"/>
                  <c:y val="-4.8677073260579268E-2"/>
                </c:manualLayout>
              </c:layout>
              <c:tx>
                <c:rich>
                  <a:bodyPr/>
                  <a:lstStyle/>
                  <a:p>
                    <a:r>
                      <a:rPr lang="en-US" dirty="0" smtClean="0"/>
                      <a:t>MSN Programs</a:t>
                    </a:r>
                  </a:p>
                  <a:p>
                    <a:r>
                      <a:rPr lang="en-US" dirty="0" smtClean="0"/>
                      <a:t> 11</a:t>
                    </a:r>
                    <a:endParaRPr lang="en-US" dirty="0"/>
                  </a:p>
                </c:rich>
              </c:tx>
              <c:dLblPos val="bestFit"/>
              <c:showLegendKey val="0"/>
              <c:showVal val="0"/>
              <c:showCatName val="0"/>
              <c:showSerName val="0"/>
              <c:showPercent val="0"/>
              <c:showBubbleSize val="0"/>
            </c:dLbl>
            <c:dLbl>
              <c:idx val="2"/>
              <c:layout>
                <c:manualLayout>
                  <c:x val="8.2510245429847588E-3"/>
                  <c:y val="1.3035870516185476E-2"/>
                </c:manualLayout>
              </c:layout>
              <c:tx>
                <c:rich>
                  <a:bodyPr/>
                  <a:lstStyle/>
                  <a:p>
                    <a:r>
                      <a:rPr lang="en-US" dirty="0" smtClean="0"/>
                      <a:t>Both </a:t>
                    </a:r>
                    <a:r>
                      <a:rPr lang="en-US" dirty="0"/>
                      <a:t>MSN and BSN </a:t>
                    </a:r>
                    <a:r>
                      <a:rPr lang="en-US" dirty="0" smtClean="0"/>
                      <a:t>Programs</a:t>
                    </a:r>
                  </a:p>
                  <a:p>
                    <a:r>
                      <a:rPr lang="en-US" dirty="0" smtClean="0"/>
                      <a:t>1</a:t>
                    </a:r>
                    <a:endParaRPr lang="en-US" dirty="0"/>
                  </a:p>
                </c:rich>
              </c:tx>
              <c:dLblPos val="bestFit"/>
              <c:showLegendKey val="0"/>
              <c:showVal val="0"/>
              <c:showCatName val="0"/>
              <c:showSerName val="0"/>
              <c:showPercent val="0"/>
              <c:showBubbleSize val="0"/>
            </c:dLbl>
            <c:txPr>
              <a:bodyPr/>
              <a:lstStyle/>
              <a:p>
                <a:pPr>
                  <a:defRPr b="1">
                    <a:solidFill>
                      <a:schemeClr val="bg2"/>
                    </a:solidFill>
                  </a:defRPr>
                </a:pPr>
                <a:endParaRPr lang="en-US"/>
              </a:p>
            </c:txPr>
            <c:showLegendKey val="0"/>
            <c:showVal val="1"/>
            <c:showCatName val="1"/>
            <c:showSerName val="0"/>
            <c:showPercent val="0"/>
            <c:showBubbleSize val="0"/>
            <c:showLeaderLines val="0"/>
          </c:dLbls>
          <c:cat>
            <c:strRef>
              <c:f>Sheet1!$A$2:$A$4</c:f>
              <c:strCache>
                <c:ptCount val="3"/>
                <c:pt idx="0">
                  <c:v>BSN Programs</c:v>
                </c:pt>
                <c:pt idx="1">
                  <c:v>MSN Programs</c:v>
                </c:pt>
                <c:pt idx="2">
                  <c:v>Both MSN and BSN Programs</c:v>
                </c:pt>
              </c:strCache>
            </c:strRef>
          </c:cat>
          <c:val>
            <c:numRef>
              <c:f>Sheet1!$B$2:$B$4</c:f>
              <c:numCache>
                <c:formatCode>General</c:formatCode>
                <c:ptCount val="3"/>
                <c:pt idx="0">
                  <c:v>43</c:v>
                </c:pt>
                <c:pt idx="1">
                  <c:v>11</c:v>
                </c:pt>
                <c:pt idx="2">
                  <c:v>1</c:v>
                </c:pt>
              </c:numCache>
            </c:numRef>
          </c:val>
        </c:ser>
        <c:dLbls>
          <c:showLegendKey val="0"/>
          <c:showVal val="0"/>
          <c:showCatName val="0"/>
          <c:showSerName val="0"/>
          <c:showPercent val="0"/>
          <c:showBubbleSize val="0"/>
          <c:showLeaderLines val="0"/>
        </c:dLbls>
        <c:firstSliceAng val="110"/>
      </c:pieChart>
      <c:spPr>
        <a:noFill/>
        <a:ln w="25404">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A9DC1-1CBF-4E28-ABDC-0204C53325A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CC9031A-FF96-47D7-B014-1E2040269DD9}">
      <dgm:prSet phldrT="[Text]"/>
      <dgm:spPr>
        <a:solidFill>
          <a:srgbClr val="981E32"/>
        </a:solidFill>
      </dgm:spPr>
      <dgm:t>
        <a:bodyPr/>
        <a:lstStyle/>
        <a:p>
          <a:r>
            <a:rPr lang="en-US" dirty="0" smtClean="0">
              <a:solidFill>
                <a:schemeClr val="bg2"/>
              </a:solidFill>
            </a:rPr>
            <a:t>Pre-Entry Immersion</a:t>
          </a:r>
          <a:endParaRPr lang="en-US" dirty="0">
            <a:solidFill>
              <a:schemeClr val="bg2"/>
            </a:solidFill>
          </a:endParaRPr>
        </a:p>
      </dgm:t>
    </dgm:pt>
    <dgm:pt modelId="{CC0ECB54-8DA2-414A-ACC3-B57AF005A8E1}" type="parTrans" cxnId="{8161093C-42CA-4E1D-A885-60B4CA7D2C1E}">
      <dgm:prSet/>
      <dgm:spPr/>
      <dgm:t>
        <a:bodyPr/>
        <a:lstStyle/>
        <a:p>
          <a:endParaRPr lang="en-US"/>
        </a:p>
      </dgm:t>
    </dgm:pt>
    <dgm:pt modelId="{1C7F5728-1642-4D4B-9630-A900DA1DCD8E}" type="sibTrans" cxnId="{8161093C-42CA-4E1D-A885-60B4CA7D2C1E}">
      <dgm:prSet/>
      <dgm:spPr/>
      <dgm:t>
        <a:bodyPr/>
        <a:lstStyle/>
        <a:p>
          <a:endParaRPr lang="en-US"/>
        </a:p>
      </dgm:t>
    </dgm:pt>
    <dgm:pt modelId="{8A50635B-96A8-4C21-AACA-793052BFCAF8}">
      <dgm:prSet phldrT="[Text]"/>
      <dgm:spPr>
        <a:solidFill>
          <a:srgbClr val="981E32"/>
        </a:solidFill>
      </dgm:spPr>
      <dgm:t>
        <a:bodyPr/>
        <a:lstStyle/>
        <a:p>
          <a:r>
            <a:rPr lang="en-US" dirty="0" smtClean="0">
              <a:solidFill>
                <a:schemeClr val="bg2"/>
              </a:solidFill>
            </a:rPr>
            <a:t>Test Success</a:t>
          </a:r>
          <a:endParaRPr lang="en-US" dirty="0">
            <a:solidFill>
              <a:schemeClr val="bg2"/>
            </a:solidFill>
          </a:endParaRPr>
        </a:p>
      </dgm:t>
    </dgm:pt>
    <dgm:pt modelId="{351C04AF-C95C-4FCB-9B02-F113CB806467}" type="parTrans" cxnId="{90D1D8BB-E0F2-498E-80D7-61833FC23CDC}">
      <dgm:prSet/>
      <dgm:spPr/>
      <dgm:t>
        <a:bodyPr/>
        <a:lstStyle/>
        <a:p>
          <a:endParaRPr lang="en-US"/>
        </a:p>
      </dgm:t>
    </dgm:pt>
    <dgm:pt modelId="{E115F667-6512-43F1-8E8B-47FFAA3B25E1}" type="sibTrans" cxnId="{90D1D8BB-E0F2-498E-80D7-61833FC23CDC}">
      <dgm:prSet/>
      <dgm:spPr/>
      <dgm:t>
        <a:bodyPr/>
        <a:lstStyle/>
        <a:p>
          <a:endParaRPr lang="en-US"/>
        </a:p>
      </dgm:t>
    </dgm:pt>
    <dgm:pt modelId="{55E6CD45-588C-453A-AC7D-8284F2F5E430}">
      <dgm:prSet phldrT="[Text]"/>
      <dgm:spPr>
        <a:solidFill>
          <a:srgbClr val="981E32"/>
        </a:solidFill>
      </dgm:spPr>
      <dgm:t>
        <a:bodyPr/>
        <a:lstStyle/>
        <a:p>
          <a:r>
            <a:rPr lang="en-US" dirty="0" smtClean="0">
              <a:solidFill>
                <a:schemeClr val="bg2"/>
              </a:solidFill>
            </a:rPr>
            <a:t>Time Management</a:t>
          </a:r>
          <a:endParaRPr lang="en-US" dirty="0">
            <a:solidFill>
              <a:schemeClr val="bg2"/>
            </a:solidFill>
          </a:endParaRPr>
        </a:p>
      </dgm:t>
    </dgm:pt>
    <dgm:pt modelId="{7D3A3942-6943-46E4-AAFE-5F2B56701B0E}" type="parTrans" cxnId="{63DEA9A9-CC25-428D-BD85-A8813E77B3FF}">
      <dgm:prSet/>
      <dgm:spPr/>
      <dgm:t>
        <a:bodyPr/>
        <a:lstStyle/>
        <a:p>
          <a:endParaRPr lang="en-US"/>
        </a:p>
      </dgm:t>
    </dgm:pt>
    <dgm:pt modelId="{A658C330-21F7-425F-AB75-61D7E71C7623}" type="sibTrans" cxnId="{63DEA9A9-CC25-428D-BD85-A8813E77B3FF}">
      <dgm:prSet/>
      <dgm:spPr/>
      <dgm:t>
        <a:bodyPr/>
        <a:lstStyle/>
        <a:p>
          <a:endParaRPr lang="en-US"/>
        </a:p>
      </dgm:t>
    </dgm:pt>
    <dgm:pt modelId="{AEDAAFCD-2F40-41CB-8478-82906823580C}">
      <dgm:prSet phldrT="[Text]"/>
      <dgm:spPr>
        <a:solidFill>
          <a:srgbClr val="981E32"/>
        </a:solidFill>
      </dgm:spPr>
      <dgm:t>
        <a:bodyPr/>
        <a:lstStyle/>
        <a:p>
          <a:r>
            <a:rPr lang="en-US" dirty="0" smtClean="0">
              <a:solidFill>
                <a:schemeClr val="bg2"/>
              </a:solidFill>
            </a:rPr>
            <a:t>Mentoring</a:t>
          </a:r>
          <a:endParaRPr lang="en-US" dirty="0">
            <a:solidFill>
              <a:schemeClr val="bg2"/>
            </a:solidFill>
          </a:endParaRPr>
        </a:p>
      </dgm:t>
    </dgm:pt>
    <dgm:pt modelId="{5F22A5F6-BCBA-4EAC-ADF2-D20C2310BC0C}" type="parTrans" cxnId="{8FE67689-648B-4D2F-B472-3B178ACFFB34}">
      <dgm:prSet/>
      <dgm:spPr/>
      <dgm:t>
        <a:bodyPr/>
        <a:lstStyle/>
        <a:p>
          <a:endParaRPr lang="en-US"/>
        </a:p>
      </dgm:t>
    </dgm:pt>
    <dgm:pt modelId="{2BD172A3-7B7C-4F7B-8B9C-AC527D7CF03A}" type="sibTrans" cxnId="{8FE67689-648B-4D2F-B472-3B178ACFFB34}">
      <dgm:prSet/>
      <dgm:spPr/>
      <dgm:t>
        <a:bodyPr/>
        <a:lstStyle/>
        <a:p>
          <a:endParaRPr lang="en-US"/>
        </a:p>
      </dgm:t>
    </dgm:pt>
    <dgm:pt modelId="{F5A2B0B0-AE90-4CD0-BB3F-F48CC3F08598}">
      <dgm:prSet phldrT="[Text]"/>
      <dgm:spPr>
        <a:solidFill>
          <a:srgbClr val="981E32"/>
        </a:solidFill>
      </dgm:spPr>
      <dgm:t>
        <a:bodyPr/>
        <a:lstStyle/>
        <a:p>
          <a:r>
            <a:rPr lang="en-US" dirty="0" smtClean="0">
              <a:solidFill>
                <a:schemeClr val="bg2"/>
              </a:solidFill>
            </a:rPr>
            <a:t>Mentoring Requirements</a:t>
          </a:r>
          <a:endParaRPr lang="en-US" dirty="0">
            <a:solidFill>
              <a:schemeClr val="bg2"/>
            </a:solidFill>
          </a:endParaRPr>
        </a:p>
      </dgm:t>
    </dgm:pt>
    <dgm:pt modelId="{82402FB7-3837-4446-AADF-4CF82C4C8987}" type="parTrans" cxnId="{FD36B7B3-F38E-43BF-94D9-83467858235F}">
      <dgm:prSet/>
      <dgm:spPr/>
      <dgm:t>
        <a:bodyPr/>
        <a:lstStyle/>
        <a:p>
          <a:endParaRPr lang="en-US"/>
        </a:p>
      </dgm:t>
    </dgm:pt>
    <dgm:pt modelId="{4ED31029-4068-4995-83FF-28D102F03A05}" type="sibTrans" cxnId="{FD36B7B3-F38E-43BF-94D9-83467858235F}">
      <dgm:prSet/>
      <dgm:spPr/>
      <dgm:t>
        <a:bodyPr/>
        <a:lstStyle/>
        <a:p>
          <a:endParaRPr lang="en-US"/>
        </a:p>
      </dgm:t>
    </dgm:pt>
    <dgm:pt modelId="{9F7A457E-6789-49E9-B02A-B6CADCA7C192}">
      <dgm:prSet phldrT="[Text]"/>
      <dgm:spPr>
        <a:solidFill>
          <a:srgbClr val="981E32"/>
        </a:solidFill>
      </dgm:spPr>
      <dgm:t>
        <a:bodyPr/>
        <a:lstStyle/>
        <a:p>
          <a:r>
            <a:rPr lang="en-US" dirty="0" smtClean="0">
              <a:solidFill>
                <a:schemeClr val="bg2"/>
              </a:solidFill>
            </a:rPr>
            <a:t>Mentoring Process</a:t>
          </a:r>
          <a:endParaRPr lang="en-US" dirty="0">
            <a:solidFill>
              <a:schemeClr val="bg2"/>
            </a:solidFill>
          </a:endParaRPr>
        </a:p>
      </dgm:t>
    </dgm:pt>
    <dgm:pt modelId="{A4128B20-51B7-445D-AA0D-C05BD9AEBB30}" type="parTrans" cxnId="{17942952-A929-4579-8C8F-2760C96AB325}">
      <dgm:prSet/>
      <dgm:spPr/>
      <dgm:t>
        <a:bodyPr/>
        <a:lstStyle/>
        <a:p>
          <a:endParaRPr lang="en-US"/>
        </a:p>
      </dgm:t>
    </dgm:pt>
    <dgm:pt modelId="{261E7C65-DE35-420B-968D-CE4B9E52D87B}" type="sibTrans" cxnId="{17942952-A929-4579-8C8F-2760C96AB325}">
      <dgm:prSet/>
      <dgm:spPr/>
      <dgm:t>
        <a:bodyPr/>
        <a:lstStyle/>
        <a:p>
          <a:endParaRPr lang="en-US"/>
        </a:p>
      </dgm:t>
    </dgm:pt>
    <dgm:pt modelId="{C420AFCD-7439-49E8-BDFB-C4EBB60949BB}">
      <dgm:prSet phldrT="[Text]"/>
      <dgm:spPr>
        <a:solidFill>
          <a:srgbClr val="981E32"/>
        </a:solidFill>
      </dgm:spPr>
      <dgm:t>
        <a:bodyPr/>
        <a:lstStyle/>
        <a:p>
          <a:r>
            <a:rPr lang="en-US" dirty="0" smtClean="0">
              <a:solidFill>
                <a:schemeClr val="bg2"/>
              </a:solidFill>
            </a:rPr>
            <a:t>Leadership Development</a:t>
          </a:r>
          <a:endParaRPr lang="en-US" dirty="0">
            <a:solidFill>
              <a:schemeClr val="bg2"/>
            </a:solidFill>
          </a:endParaRPr>
        </a:p>
      </dgm:t>
    </dgm:pt>
    <dgm:pt modelId="{A819642F-82CF-4AD1-9CE7-8687619015FD}" type="parTrans" cxnId="{8AE09ED9-1C5C-4C78-9DFF-BBD91D2BA643}">
      <dgm:prSet/>
      <dgm:spPr/>
      <dgm:t>
        <a:bodyPr/>
        <a:lstStyle/>
        <a:p>
          <a:endParaRPr lang="en-US"/>
        </a:p>
      </dgm:t>
    </dgm:pt>
    <dgm:pt modelId="{6928BFC5-6498-4622-AE54-60E5B7715250}" type="sibTrans" cxnId="{8AE09ED9-1C5C-4C78-9DFF-BBD91D2BA643}">
      <dgm:prSet/>
      <dgm:spPr/>
      <dgm:t>
        <a:bodyPr/>
        <a:lstStyle/>
        <a:p>
          <a:endParaRPr lang="en-US"/>
        </a:p>
      </dgm:t>
    </dgm:pt>
    <dgm:pt modelId="{3B5849A7-0320-438C-B88D-9D239C63F262}">
      <dgm:prSet phldrT="[Text]"/>
      <dgm:spPr>
        <a:solidFill>
          <a:srgbClr val="981E32"/>
        </a:solidFill>
      </dgm:spPr>
      <dgm:t>
        <a:bodyPr/>
        <a:lstStyle/>
        <a:p>
          <a:r>
            <a:rPr lang="en-US" dirty="0" smtClean="0">
              <a:solidFill>
                <a:schemeClr val="bg2"/>
              </a:solidFill>
            </a:rPr>
            <a:t>Organizational Assessment</a:t>
          </a:r>
          <a:endParaRPr lang="en-US" dirty="0">
            <a:solidFill>
              <a:schemeClr val="bg2"/>
            </a:solidFill>
          </a:endParaRPr>
        </a:p>
      </dgm:t>
    </dgm:pt>
    <dgm:pt modelId="{2418F2C4-EB47-4460-9DEC-0A2EBF774413}" type="parTrans" cxnId="{07DFAC5D-EA57-48D7-92C5-66743E82BC9B}">
      <dgm:prSet/>
      <dgm:spPr/>
      <dgm:t>
        <a:bodyPr/>
        <a:lstStyle/>
        <a:p>
          <a:endParaRPr lang="en-US"/>
        </a:p>
      </dgm:t>
    </dgm:pt>
    <dgm:pt modelId="{E149D98A-0436-4348-9CB8-11550C82DBAA}" type="sibTrans" cxnId="{07DFAC5D-EA57-48D7-92C5-66743E82BC9B}">
      <dgm:prSet/>
      <dgm:spPr/>
      <dgm:t>
        <a:bodyPr/>
        <a:lstStyle/>
        <a:p>
          <a:endParaRPr lang="en-US"/>
        </a:p>
      </dgm:t>
    </dgm:pt>
    <dgm:pt modelId="{80EBE8B0-3921-4807-A6B8-5B683ACB1097}">
      <dgm:prSet phldrT="[Text]"/>
      <dgm:spPr>
        <a:solidFill>
          <a:srgbClr val="981E32"/>
        </a:solidFill>
      </dgm:spPr>
      <dgm:t>
        <a:bodyPr/>
        <a:lstStyle/>
        <a:p>
          <a:r>
            <a:rPr lang="en-US" dirty="0" smtClean="0">
              <a:solidFill>
                <a:schemeClr val="bg2"/>
              </a:solidFill>
            </a:rPr>
            <a:t>Learning Modules</a:t>
          </a:r>
          <a:endParaRPr lang="en-US" dirty="0">
            <a:solidFill>
              <a:schemeClr val="bg2"/>
            </a:solidFill>
          </a:endParaRPr>
        </a:p>
      </dgm:t>
    </dgm:pt>
    <dgm:pt modelId="{5D76E99B-7AF5-4326-9F2F-C4D774C5A05D}" type="parTrans" cxnId="{C35764D1-FC6D-4C23-862D-F200C0A2F88E}">
      <dgm:prSet/>
      <dgm:spPr/>
      <dgm:t>
        <a:bodyPr/>
        <a:lstStyle/>
        <a:p>
          <a:endParaRPr lang="en-US"/>
        </a:p>
      </dgm:t>
    </dgm:pt>
    <dgm:pt modelId="{9E9C6F65-6485-43A0-BB0D-E98AF3FA3C61}" type="sibTrans" cxnId="{C35764D1-FC6D-4C23-862D-F200C0A2F88E}">
      <dgm:prSet/>
      <dgm:spPr/>
      <dgm:t>
        <a:bodyPr/>
        <a:lstStyle/>
        <a:p>
          <a:endParaRPr lang="en-US"/>
        </a:p>
      </dgm:t>
    </dgm:pt>
    <dgm:pt modelId="{A33C6251-A375-4326-8A99-01A46FE55E2B}" type="pres">
      <dgm:prSet presAssocID="{883A9DC1-1CBF-4E28-ABDC-0204C53325AA}" presName="Name0" presStyleCnt="0">
        <dgm:presLayoutVars>
          <dgm:dir/>
          <dgm:resizeHandles val="exact"/>
        </dgm:presLayoutVars>
      </dgm:prSet>
      <dgm:spPr/>
      <dgm:t>
        <a:bodyPr/>
        <a:lstStyle/>
        <a:p>
          <a:endParaRPr lang="en-US"/>
        </a:p>
      </dgm:t>
    </dgm:pt>
    <dgm:pt modelId="{DC35997A-4720-436B-A268-C92E697099A9}" type="pres">
      <dgm:prSet presAssocID="{3CC9031A-FF96-47D7-B014-1E2040269DD9}" presName="node" presStyleLbl="node1" presStyleIdx="0" presStyleCnt="3">
        <dgm:presLayoutVars>
          <dgm:bulletEnabled val="1"/>
        </dgm:presLayoutVars>
      </dgm:prSet>
      <dgm:spPr/>
      <dgm:t>
        <a:bodyPr/>
        <a:lstStyle/>
        <a:p>
          <a:endParaRPr lang="en-US"/>
        </a:p>
      </dgm:t>
    </dgm:pt>
    <dgm:pt modelId="{5F52A987-14AE-4372-A93A-5FCB562E3204}" type="pres">
      <dgm:prSet presAssocID="{1C7F5728-1642-4D4B-9630-A900DA1DCD8E}" presName="sibTrans" presStyleCnt="0"/>
      <dgm:spPr/>
    </dgm:pt>
    <dgm:pt modelId="{04104E8E-8115-42DA-A28F-FD44A2F7B4CC}" type="pres">
      <dgm:prSet presAssocID="{AEDAAFCD-2F40-41CB-8478-82906823580C}" presName="node" presStyleLbl="node1" presStyleIdx="1" presStyleCnt="3">
        <dgm:presLayoutVars>
          <dgm:bulletEnabled val="1"/>
        </dgm:presLayoutVars>
      </dgm:prSet>
      <dgm:spPr/>
      <dgm:t>
        <a:bodyPr/>
        <a:lstStyle/>
        <a:p>
          <a:endParaRPr lang="en-US"/>
        </a:p>
      </dgm:t>
    </dgm:pt>
    <dgm:pt modelId="{294DE2A1-9379-4D81-A904-291C0F3D3D1B}" type="pres">
      <dgm:prSet presAssocID="{2BD172A3-7B7C-4F7B-8B9C-AC527D7CF03A}" presName="sibTrans" presStyleCnt="0"/>
      <dgm:spPr/>
    </dgm:pt>
    <dgm:pt modelId="{0E15095D-C7C1-4514-8885-DB4F662F72C4}" type="pres">
      <dgm:prSet presAssocID="{C420AFCD-7439-49E8-BDFB-C4EBB60949BB}" presName="node" presStyleLbl="node1" presStyleIdx="2" presStyleCnt="3">
        <dgm:presLayoutVars>
          <dgm:bulletEnabled val="1"/>
        </dgm:presLayoutVars>
      </dgm:prSet>
      <dgm:spPr/>
      <dgm:t>
        <a:bodyPr/>
        <a:lstStyle/>
        <a:p>
          <a:endParaRPr lang="en-US"/>
        </a:p>
      </dgm:t>
    </dgm:pt>
  </dgm:ptLst>
  <dgm:cxnLst>
    <dgm:cxn modelId="{8161093C-42CA-4E1D-A885-60B4CA7D2C1E}" srcId="{883A9DC1-1CBF-4E28-ABDC-0204C53325AA}" destId="{3CC9031A-FF96-47D7-B014-1E2040269DD9}" srcOrd="0" destOrd="0" parTransId="{CC0ECB54-8DA2-414A-ACC3-B57AF005A8E1}" sibTransId="{1C7F5728-1642-4D4B-9630-A900DA1DCD8E}"/>
    <dgm:cxn modelId="{36C5335A-44FD-4952-AC62-F766CC4CB562}" type="presOf" srcId="{80EBE8B0-3921-4807-A6B8-5B683ACB1097}" destId="{0E15095D-C7C1-4514-8885-DB4F662F72C4}" srcOrd="0" destOrd="2" presId="urn:microsoft.com/office/officeart/2005/8/layout/hList6"/>
    <dgm:cxn modelId="{BB297C21-3B44-4FDA-9812-0AA6432A0060}" type="presOf" srcId="{AEDAAFCD-2F40-41CB-8478-82906823580C}" destId="{04104E8E-8115-42DA-A28F-FD44A2F7B4CC}" srcOrd="0" destOrd="0" presId="urn:microsoft.com/office/officeart/2005/8/layout/hList6"/>
    <dgm:cxn modelId="{C35764D1-FC6D-4C23-862D-F200C0A2F88E}" srcId="{C420AFCD-7439-49E8-BDFB-C4EBB60949BB}" destId="{80EBE8B0-3921-4807-A6B8-5B683ACB1097}" srcOrd="1" destOrd="0" parTransId="{5D76E99B-7AF5-4326-9F2F-C4D774C5A05D}" sibTransId="{9E9C6F65-6485-43A0-BB0D-E98AF3FA3C61}"/>
    <dgm:cxn modelId="{00634CE8-B608-4DBE-BEF9-94918BFC9FF4}" type="presOf" srcId="{55E6CD45-588C-453A-AC7D-8284F2F5E430}" destId="{DC35997A-4720-436B-A268-C92E697099A9}" srcOrd="0" destOrd="2" presId="urn:microsoft.com/office/officeart/2005/8/layout/hList6"/>
    <dgm:cxn modelId="{0198D88E-A42B-476E-90A5-57139ED22239}" type="presOf" srcId="{3CC9031A-FF96-47D7-B014-1E2040269DD9}" destId="{DC35997A-4720-436B-A268-C92E697099A9}" srcOrd="0" destOrd="0" presId="urn:microsoft.com/office/officeart/2005/8/layout/hList6"/>
    <dgm:cxn modelId="{63DEA9A9-CC25-428D-BD85-A8813E77B3FF}" srcId="{3CC9031A-FF96-47D7-B014-1E2040269DD9}" destId="{55E6CD45-588C-453A-AC7D-8284F2F5E430}" srcOrd="1" destOrd="0" parTransId="{7D3A3942-6943-46E4-AAFE-5F2B56701B0E}" sibTransId="{A658C330-21F7-425F-AB75-61D7E71C7623}"/>
    <dgm:cxn modelId="{951C1695-35A6-499E-B8A3-4AE51E5F6388}" type="presOf" srcId="{9F7A457E-6789-49E9-B02A-B6CADCA7C192}" destId="{04104E8E-8115-42DA-A28F-FD44A2F7B4CC}" srcOrd="0" destOrd="2" presId="urn:microsoft.com/office/officeart/2005/8/layout/hList6"/>
    <dgm:cxn modelId="{B2F43C6D-43AE-48BD-A205-71014114DB5A}" type="presOf" srcId="{F5A2B0B0-AE90-4CD0-BB3F-F48CC3F08598}" destId="{04104E8E-8115-42DA-A28F-FD44A2F7B4CC}" srcOrd="0" destOrd="1" presId="urn:microsoft.com/office/officeart/2005/8/layout/hList6"/>
    <dgm:cxn modelId="{61C952ED-D26F-4371-80D8-480688293CC0}" type="presOf" srcId="{883A9DC1-1CBF-4E28-ABDC-0204C53325AA}" destId="{A33C6251-A375-4326-8A99-01A46FE55E2B}" srcOrd="0" destOrd="0" presId="urn:microsoft.com/office/officeart/2005/8/layout/hList6"/>
    <dgm:cxn modelId="{17942952-A929-4579-8C8F-2760C96AB325}" srcId="{AEDAAFCD-2F40-41CB-8478-82906823580C}" destId="{9F7A457E-6789-49E9-B02A-B6CADCA7C192}" srcOrd="1" destOrd="0" parTransId="{A4128B20-51B7-445D-AA0D-C05BD9AEBB30}" sibTransId="{261E7C65-DE35-420B-968D-CE4B9E52D87B}"/>
    <dgm:cxn modelId="{8FE67689-648B-4D2F-B472-3B178ACFFB34}" srcId="{883A9DC1-1CBF-4E28-ABDC-0204C53325AA}" destId="{AEDAAFCD-2F40-41CB-8478-82906823580C}" srcOrd="1" destOrd="0" parTransId="{5F22A5F6-BCBA-4EAC-ADF2-D20C2310BC0C}" sibTransId="{2BD172A3-7B7C-4F7B-8B9C-AC527D7CF03A}"/>
    <dgm:cxn modelId="{06412792-7D0A-4FFD-9A2B-F9DD95582EDD}" type="presOf" srcId="{8A50635B-96A8-4C21-AACA-793052BFCAF8}" destId="{DC35997A-4720-436B-A268-C92E697099A9}" srcOrd="0" destOrd="1" presId="urn:microsoft.com/office/officeart/2005/8/layout/hList6"/>
    <dgm:cxn modelId="{07DFAC5D-EA57-48D7-92C5-66743E82BC9B}" srcId="{C420AFCD-7439-49E8-BDFB-C4EBB60949BB}" destId="{3B5849A7-0320-438C-B88D-9D239C63F262}" srcOrd="0" destOrd="0" parTransId="{2418F2C4-EB47-4460-9DEC-0A2EBF774413}" sibTransId="{E149D98A-0436-4348-9CB8-11550C82DBAA}"/>
    <dgm:cxn modelId="{472ED640-23E6-477B-AAE3-1A2CC69C26C7}" type="presOf" srcId="{3B5849A7-0320-438C-B88D-9D239C63F262}" destId="{0E15095D-C7C1-4514-8885-DB4F662F72C4}" srcOrd="0" destOrd="1" presId="urn:microsoft.com/office/officeart/2005/8/layout/hList6"/>
    <dgm:cxn modelId="{FD36B7B3-F38E-43BF-94D9-83467858235F}" srcId="{AEDAAFCD-2F40-41CB-8478-82906823580C}" destId="{F5A2B0B0-AE90-4CD0-BB3F-F48CC3F08598}" srcOrd="0" destOrd="0" parTransId="{82402FB7-3837-4446-AADF-4CF82C4C8987}" sibTransId="{4ED31029-4068-4995-83FF-28D102F03A05}"/>
    <dgm:cxn modelId="{A87209A1-C723-44B3-B1F0-98C5ED20E92F}" type="presOf" srcId="{C420AFCD-7439-49E8-BDFB-C4EBB60949BB}" destId="{0E15095D-C7C1-4514-8885-DB4F662F72C4}" srcOrd="0" destOrd="0" presId="urn:microsoft.com/office/officeart/2005/8/layout/hList6"/>
    <dgm:cxn modelId="{8AE09ED9-1C5C-4C78-9DFF-BBD91D2BA643}" srcId="{883A9DC1-1CBF-4E28-ABDC-0204C53325AA}" destId="{C420AFCD-7439-49E8-BDFB-C4EBB60949BB}" srcOrd="2" destOrd="0" parTransId="{A819642F-82CF-4AD1-9CE7-8687619015FD}" sibTransId="{6928BFC5-6498-4622-AE54-60E5B7715250}"/>
    <dgm:cxn modelId="{90D1D8BB-E0F2-498E-80D7-61833FC23CDC}" srcId="{3CC9031A-FF96-47D7-B014-1E2040269DD9}" destId="{8A50635B-96A8-4C21-AACA-793052BFCAF8}" srcOrd="0" destOrd="0" parTransId="{351C04AF-C95C-4FCB-9B02-F113CB806467}" sibTransId="{E115F667-6512-43F1-8E8B-47FFAA3B25E1}"/>
    <dgm:cxn modelId="{0B5DB022-8433-4461-AF98-EE4025704936}" type="presParOf" srcId="{A33C6251-A375-4326-8A99-01A46FE55E2B}" destId="{DC35997A-4720-436B-A268-C92E697099A9}" srcOrd="0" destOrd="0" presId="urn:microsoft.com/office/officeart/2005/8/layout/hList6"/>
    <dgm:cxn modelId="{B8267B72-42C7-4540-9E27-A0D5FDC48251}" type="presParOf" srcId="{A33C6251-A375-4326-8A99-01A46FE55E2B}" destId="{5F52A987-14AE-4372-A93A-5FCB562E3204}" srcOrd="1" destOrd="0" presId="urn:microsoft.com/office/officeart/2005/8/layout/hList6"/>
    <dgm:cxn modelId="{D3C24456-F8C0-4919-A579-687568F56CE7}" type="presParOf" srcId="{A33C6251-A375-4326-8A99-01A46FE55E2B}" destId="{04104E8E-8115-42DA-A28F-FD44A2F7B4CC}" srcOrd="2" destOrd="0" presId="urn:microsoft.com/office/officeart/2005/8/layout/hList6"/>
    <dgm:cxn modelId="{389AE119-70B0-4590-BFA1-526AB9EC621B}" type="presParOf" srcId="{A33C6251-A375-4326-8A99-01A46FE55E2B}" destId="{294DE2A1-9379-4D81-A904-291C0F3D3D1B}" srcOrd="3" destOrd="0" presId="urn:microsoft.com/office/officeart/2005/8/layout/hList6"/>
    <dgm:cxn modelId="{3AB85D66-8A5A-44E1-B053-823B4D2ABD3A}" type="presParOf" srcId="{A33C6251-A375-4326-8A99-01A46FE55E2B}" destId="{0E15095D-C7C1-4514-8885-DB4F662F72C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5997A-4720-436B-A268-C92E697099A9}">
      <dsp:nvSpPr>
        <dsp:cNvPr id="0" name=""/>
        <dsp:cNvSpPr/>
      </dsp:nvSpPr>
      <dsp:spPr>
        <a:xfrm rot="16200000">
          <a:off x="-940110" y="941040"/>
          <a:ext cx="4300538" cy="2418457"/>
        </a:xfrm>
        <a:prstGeom prst="flowChartManualOperation">
          <a:avLst/>
        </a:prstGeom>
        <a:solidFill>
          <a:srgbClr val="981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505" bIns="0" numCol="1" spcCol="1270" anchor="t" anchorCtr="0">
          <a:noAutofit/>
        </a:bodyPr>
        <a:lstStyle/>
        <a:p>
          <a:pPr lvl="0" algn="l" defTabSz="1200150">
            <a:lnSpc>
              <a:spcPct val="90000"/>
            </a:lnSpc>
            <a:spcBef>
              <a:spcPct val="0"/>
            </a:spcBef>
            <a:spcAft>
              <a:spcPct val="35000"/>
            </a:spcAft>
          </a:pPr>
          <a:r>
            <a:rPr lang="en-US" sz="2700" kern="1200" dirty="0" smtClean="0">
              <a:solidFill>
                <a:schemeClr val="bg2"/>
              </a:solidFill>
            </a:rPr>
            <a:t>Pre-Entry Immersion</a:t>
          </a:r>
          <a:endParaRPr lang="en-US" sz="27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Test Success</a:t>
          </a:r>
          <a:endParaRPr lang="en-US" sz="21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Time Management</a:t>
          </a:r>
          <a:endParaRPr lang="en-US" sz="2100" kern="1200" dirty="0">
            <a:solidFill>
              <a:schemeClr val="bg2"/>
            </a:solidFill>
          </a:endParaRPr>
        </a:p>
      </dsp:txBody>
      <dsp:txXfrm rot="5400000">
        <a:off x="930" y="860108"/>
        <a:ext cx="2418457" cy="2580322"/>
      </dsp:txXfrm>
    </dsp:sp>
    <dsp:sp modelId="{04104E8E-8115-42DA-A28F-FD44A2F7B4CC}">
      <dsp:nvSpPr>
        <dsp:cNvPr id="0" name=""/>
        <dsp:cNvSpPr/>
      </dsp:nvSpPr>
      <dsp:spPr>
        <a:xfrm rot="16200000">
          <a:off x="1659730" y="941040"/>
          <a:ext cx="4300538" cy="2418457"/>
        </a:xfrm>
        <a:prstGeom prst="flowChartManualOperation">
          <a:avLst/>
        </a:prstGeom>
        <a:solidFill>
          <a:srgbClr val="981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505" bIns="0" numCol="1" spcCol="1270" anchor="t" anchorCtr="0">
          <a:noAutofit/>
        </a:bodyPr>
        <a:lstStyle/>
        <a:p>
          <a:pPr lvl="0" algn="l" defTabSz="1200150">
            <a:lnSpc>
              <a:spcPct val="90000"/>
            </a:lnSpc>
            <a:spcBef>
              <a:spcPct val="0"/>
            </a:spcBef>
            <a:spcAft>
              <a:spcPct val="35000"/>
            </a:spcAft>
          </a:pPr>
          <a:r>
            <a:rPr lang="en-US" sz="2700" kern="1200" dirty="0" smtClean="0">
              <a:solidFill>
                <a:schemeClr val="bg2"/>
              </a:solidFill>
            </a:rPr>
            <a:t>Mentoring</a:t>
          </a:r>
          <a:endParaRPr lang="en-US" sz="27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Mentoring Requirements</a:t>
          </a:r>
          <a:endParaRPr lang="en-US" sz="21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Mentoring Process</a:t>
          </a:r>
          <a:endParaRPr lang="en-US" sz="2100" kern="1200" dirty="0">
            <a:solidFill>
              <a:schemeClr val="bg2"/>
            </a:solidFill>
          </a:endParaRPr>
        </a:p>
      </dsp:txBody>
      <dsp:txXfrm rot="5400000">
        <a:off x="2600770" y="860108"/>
        <a:ext cx="2418457" cy="2580322"/>
      </dsp:txXfrm>
    </dsp:sp>
    <dsp:sp modelId="{0E15095D-C7C1-4514-8885-DB4F662F72C4}">
      <dsp:nvSpPr>
        <dsp:cNvPr id="0" name=""/>
        <dsp:cNvSpPr/>
      </dsp:nvSpPr>
      <dsp:spPr>
        <a:xfrm rot="16200000">
          <a:off x="4259572" y="941040"/>
          <a:ext cx="4300538" cy="2418457"/>
        </a:xfrm>
        <a:prstGeom prst="flowChartManualOperation">
          <a:avLst/>
        </a:prstGeom>
        <a:solidFill>
          <a:srgbClr val="981E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3505" bIns="0" numCol="1" spcCol="1270" anchor="t" anchorCtr="0">
          <a:noAutofit/>
        </a:bodyPr>
        <a:lstStyle/>
        <a:p>
          <a:pPr lvl="0" algn="l" defTabSz="1200150">
            <a:lnSpc>
              <a:spcPct val="90000"/>
            </a:lnSpc>
            <a:spcBef>
              <a:spcPct val="0"/>
            </a:spcBef>
            <a:spcAft>
              <a:spcPct val="35000"/>
            </a:spcAft>
          </a:pPr>
          <a:r>
            <a:rPr lang="en-US" sz="2700" kern="1200" dirty="0" smtClean="0">
              <a:solidFill>
                <a:schemeClr val="bg2"/>
              </a:solidFill>
            </a:rPr>
            <a:t>Leadership Development</a:t>
          </a:r>
          <a:endParaRPr lang="en-US" sz="27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Organizational Assessment</a:t>
          </a:r>
          <a:endParaRPr lang="en-US" sz="2100" kern="1200" dirty="0">
            <a:solidFill>
              <a:schemeClr val="bg2"/>
            </a:solidFill>
          </a:endParaRPr>
        </a:p>
        <a:p>
          <a:pPr marL="228600" lvl="1" indent="-228600" algn="l" defTabSz="933450">
            <a:lnSpc>
              <a:spcPct val="90000"/>
            </a:lnSpc>
            <a:spcBef>
              <a:spcPct val="0"/>
            </a:spcBef>
            <a:spcAft>
              <a:spcPct val="15000"/>
            </a:spcAft>
            <a:buChar char="••"/>
          </a:pPr>
          <a:r>
            <a:rPr lang="en-US" sz="2100" kern="1200" dirty="0" smtClean="0">
              <a:solidFill>
                <a:schemeClr val="bg2"/>
              </a:solidFill>
            </a:rPr>
            <a:t>Learning Modules</a:t>
          </a:r>
          <a:endParaRPr lang="en-US" sz="2100" kern="1200" dirty="0">
            <a:solidFill>
              <a:schemeClr val="bg2"/>
            </a:solidFill>
          </a:endParaRPr>
        </a:p>
      </dsp:txBody>
      <dsp:txXfrm rot="5400000">
        <a:off x="5200612" y="860108"/>
        <a:ext cx="2418457" cy="258032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t" anchorCtr="0" compatLnSpc="1">
            <a:prstTxWarp prst="textNoShape">
              <a:avLst/>
            </a:prstTxWarp>
          </a:bodyPr>
          <a:lstStyle>
            <a:lvl1pPr defTabSz="966056">
              <a:defRPr sz="1300"/>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t" anchorCtr="0" compatLnSpc="1">
            <a:prstTxWarp prst="textNoShape">
              <a:avLst/>
            </a:prstTxWarp>
          </a:bodyPr>
          <a:lstStyle>
            <a:lvl1pPr algn="r" defTabSz="966056">
              <a:defRPr sz="1300"/>
            </a:lvl1pPr>
          </a:lstStyle>
          <a:p>
            <a:pPr>
              <a:defRPr/>
            </a:pPr>
            <a:fld id="{2595D9C3-212E-4CE9-9EF3-0684BBD4A001}" type="datetimeFigureOut">
              <a:rPr lang="en-US"/>
              <a:pPr>
                <a:defRPr/>
              </a:pPr>
              <a:t>10/19/2012</a:t>
            </a:fld>
            <a:endParaRPr lang="en-US"/>
          </a:p>
        </p:txBody>
      </p:sp>
      <p:sp>
        <p:nvSpPr>
          <p:cNvPr id="4" name="Footer Placeholder 3"/>
          <p:cNvSpPr>
            <a:spLocks noGrp="1"/>
          </p:cNvSpPr>
          <p:nvPr>
            <p:ph type="ftr" sz="quarter" idx="2"/>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b" anchorCtr="0" compatLnSpc="1">
            <a:prstTxWarp prst="textNoShape">
              <a:avLst/>
            </a:prstTxWarp>
          </a:bodyPr>
          <a:lstStyle>
            <a:lvl1pPr defTabSz="966056">
              <a:defRPr sz="1300"/>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b" anchorCtr="0" compatLnSpc="1">
            <a:prstTxWarp prst="textNoShape">
              <a:avLst/>
            </a:prstTxWarp>
          </a:bodyPr>
          <a:lstStyle>
            <a:lvl1pPr algn="r" defTabSz="966056">
              <a:defRPr sz="1300"/>
            </a:lvl1pPr>
          </a:lstStyle>
          <a:p>
            <a:pPr>
              <a:defRPr/>
            </a:pPr>
            <a:fld id="{BD15D0C8-36B6-43B2-B7AE-3B26BFCEECA8}" type="slidenum">
              <a:rPr lang="en-US"/>
              <a:pPr>
                <a:defRPr/>
              </a:pPr>
              <a:t>‹#›</a:t>
            </a:fld>
            <a:endParaRPr lang="en-US"/>
          </a:p>
        </p:txBody>
      </p:sp>
    </p:spTree>
    <p:extLst>
      <p:ext uri="{BB962C8B-B14F-4D97-AF65-F5344CB8AC3E}">
        <p14:creationId xmlns:p14="http://schemas.microsoft.com/office/powerpoint/2010/main" val="1111157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t" anchorCtr="0" compatLnSpc="1">
            <a:prstTxWarp prst="textNoShape">
              <a:avLst/>
            </a:prstTxWarp>
          </a:bodyPr>
          <a:lstStyle>
            <a:lvl1pPr defTabSz="966056">
              <a:defRPr sz="1300"/>
            </a:lvl1pPr>
          </a:lstStyle>
          <a:p>
            <a:pPr>
              <a:defRPr/>
            </a:pPr>
            <a:endParaRPr lang="en-US"/>
          </a:p>
        </p:txBody>
      </p:sp>
      <p:sp>
        <p:nvSpPr>
          <p:cNvPr id="3" name="Date Placeholder 2"/>
          <p:cNvSpPr>
            <a:spLocks noGrp="1"/>
          </p:cNvSpPr>
          <p:nvPr>
            <p:ph type="dt"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t" anchorCtr="0" compatLnSpc="1">
            <a:prstTxWarp prst="textNoShape">
              <a:avLst/>
            </a:prstTxWarp>
          </a:bodyPr>
          <a:lstStyle>
            <a:lvl1pPr algn="r" defTabSz="966056">
              <a:defRPr sz="1300"/>
            </a:lvl1pPr>
          </a:lstStyle>
          <a:p>
            <a:pPr>
              <a:defRPr/>
            </a:pPr>
            <a:fld id="{D0321F04-5F43-4527-B810-BD5F2CBFE84F}" type="datetimeFigureOut">
              <a:rPr lang="en-US"/>
              <a:pPr>
                <a:defRPr/>
              </a:pPr>
              <a:t>10/19/2012</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610" tIns="47805" rIns="95610" bIns="47805" rtlCol="0" anchor="ctr"/>
          <a:lstStyle/>
          <a:p>
            <a:pPr lvl="0"/>
            <a:endParaRPr lang="en-US" noProof="0" smtClean="0"/>
          </a:p>
        </p:txBody>
      </p:sp>
      <p:sp>
        <p:nvSpPr>
          <p:cNvPr id="5" name="Notes Placeholder 4"/>
          <p:cNvSpPr>
            <a:spLocks noGrp="1"/>
          </p:cNvSpPr>
          <p:nvPr>
            <p:ph type="body" sz="quarter" idx="3"/>
          </p:nvPr>
        </p:nvSpPr>
        <p:spPr bwMode="auto">
          <a:xfrm>
            <a:off x="731838" y="4560888"/>
            <a:ext cx="58531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b" anchorCtr="0" compatLnSpc="1">
            <a:prstTxWarp prst="textNoShape">
              <a:avLst/>
            </a:prstTxWarp>
          </a:bodyPr>
          <a:lstStyle>
            <a:lvl1pPr defTabSz="966056">
              <a:defRPr sz="1300"/>
            </a:lvl1pPr>
          </a:lstStyle>
          <a:p>
            <a:pPr>
              <a:defRPr/>
            </a:pPr>
            <a:endParaRPr lang="en-US"/>
          </a:p>
        </p:txBody>
      </p:sp>
      <p:sp>
        <p:nvSpPr>
          <p:cNvPr id="7" name="Slide Number Placeholder 6"/>
          <p:cNvSpPr>
            <a:spLocks noGrp="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2" tIns="48331" rIns="96662" bIns="48331" numCol="1" anchor="b" anchorCtr="0" compatLnSpc="1">
            <a:prstTxWarp prst="textNoShape">
              <a:avLst/>
            </a:prstTxWarp>
          </a:bodyPr>
          <a:lstStyle>
            <a:lvl1pPr algn="r" defTabSz="966056">
              <a:defRPr sz="1300"/>
            </a:lvl1pPr>
          </a:lstStyle>
          <a:p>
            <a:pPr>
              <a:defRPr/>
            </a:pPr>
            <a:fld id="{34D8449A-8760-4779-B81E-A320668A7165}" type="slidenum">
              <a:rPr lang="en-US"/>
              <a:pPr>
                <a:defRPr/>
              </a:pPr>
              <a:t>‹#›</a:t>
            </a:fld>
            <a:endParaRPr lang="en-US"/>
          </a:p>
        </p:txBody>
      </p:sp>
    </p:spTree>
    <p:extLst>
      <p:ext uri="{BB962C8B-B14F-4D97-AF65-F5344CB8AC3E}">
        <p14:creationId xmlns:p14="http://schemas.microsoft.com/office/powerpoint/2010/main" val="2640297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1258888" y="717550"/>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a:xfrm>
            <a:off x="731838" y="4560888"/>
            <a:ext cx="5853112" cy="4322762"/>
          </a:xfrm>
          <a:noFill/>
        </p:spPr>
        <p:txBody>
          <a:bodyPr/>
          <a:lstStyle/>
          <a:p>
            <a:endParaRPr lang="en-US" b="1" dirty="0" smtClean="0"/>
          </a:p>
          <a:p>
            <a:r>
              <a:rPr lang="en-US" b="1" dirty="0" smtClean="0"/>
              <a:t>The Robert Wood Johnson New Careers in Nursing Scholarship Program is a collaboration between RWJF and AACN. The program is wholly funded by the Foundation and AACN conducts the operations of the program.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a:noFill/>
        </p:spPr>
        <p:txBody>
          <a:bodyPr/>
          <a:lstStyle/>
          <a:p>
            <a:endParaRPr lang="en-US" smtClean="0"/>
          </a:p>
          <a:p>
            <a:r>
              <a:rPr lang="en-US" smtClean="0"/>
              <a:t>An overview of this program is as follows: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p:spPr>
        <p:txBody>
          <a:bodyPr/>
          <a:lstStyle/>
          <a:p>
            <a:r>
              <a:rPr lang="en-US" smtClean="0"/>
              <a:t>A photo release form and letter of commitment must be signed and returned for each student. </a:t>
            </a:r>
          </a:p>
          <a:p>
            <a:r>
              <a:rPr lang="en-US" smtClean="0"/>
              <a:t>Grantee’s supply the link for the entry survey</a:t>
            </a:r>
          </a:p>
          <a:p>
            <a:r>
              <a:rPr lang="en-US" smtClean="0"/>
              <a:t>The mid-point and exit surveys are sent to students by the Research Assistant </a:t>
            </a:r>
          </a:p>
        </p:txBody>
      </p:sp>
      <p:sp>
        <p:nvSpPr>
          <p:cNvPr id="94212" name="Slide Number Placeholder 3"/>
          <p:cNvSpPr>
            <a:spLocks noGrp="1"/>
          </p:cNvSpPr>
          <p:nvPr>
            <p:ph type="sldNum" sz="quarter" idx="5"/>
          </p:nvPr>
        </p:nvSpPr>
        <p:spPr>
          <a:noFill/>
        </p:spPr>
        <p:txBody>
          <a:bodyPr/>
          <a:lstStyle>
            <a:lvl1pPr defTabSz="957263" eaLnBrk="0" hangingPunct="0">
              <a:defRPr>
                <a:solidFill>
                  <a:schemeClr val="tx1"/>
                </a:solidFill>
                <a:latin typeface="Arial" charset="0"/>
                <a:ea typeface="ＭＳ Ｐゴシック" pitchFamily="34" charset="-128"/>
              </a:defRPr>
            </a:lvl1pPr>
            <a:lvl2pPr marL="742950" indent="-285750" defTabSz="957263" eaLnBrk="0" hangingPunct="0">
              <a:defRPr>
                <a:solidFill>
                  <a:schemeClr val="tx1"/>
                </a:solidFill>
                <a:latin typeface="Arial" charset="0"/>
                <a:ea typeface="ＭＳ Ｐゴシック" pitchFamily="34" charset="-128"/>
              </a:defRPr>
            </a:lvl2pPr>
            <a:lvl3pPr marL="1143000" indent="-228600" defTabSz="957263" eaLnBrk="0" hangingPunct="0">
              <a:defRPr>
                <a:solidFill>
                  <a:schemeClr val="tx1"/>
                </a:solidFill>
                <a:latin typeface="Arial" charset="0"/>
                <a:ea typeface="ＭＳ Ｐゴシック" pitchFamily="34" charset="-128"/>
              </a:defRPr>
            </a:lvl3pPr>
            <a:lvl4pPr marL="1600200" indent="-228600" defTabSz="957263" eaLnBrk="0" hangingPunct="0">
              <a:defRPr>
                <a:solidFill>
                  <a:schemeClr val="tx1"/>
                </a:solidFill>
                <a:latin typeface="Arial" charset="0"/>
                <a:ea typeface="ＭＳ Ｐゴシック" pitchFamily="34" charset="-128"/>
              </a:defRPr>
            </a:lvl4pPr>
            <a:lvl5pPr marL="2057400" indent="-228600" defTabSz="957263" eaLnBrk="0" hangingPunct="0">
              <a:defRPr>
                <a:solidFill>
                  <a:schemeClr val="tx1"/>
                </a:solidFill>
                <a:latin typeface="Arial" charset="0"/>
                <a:ea typeface="ＭＳ Ｐゴシック" pitchFamily="34" charset="-128"/>
              </a:defRPr>
            </a:lvl5pPr>
            <a:lvl6pPr marL="2514600" indent="-228600" defTabSz="9572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572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572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5726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C98D0BA-0916-40CD-9F80-14E49E3E5A1F}" type="slidenum">
              <a:rPr lang="en-US" smtClean="0"/>
              <a:pPr eaLnBrk="1" hangingPunct="1"/>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D6DF3-6B2D-4772-8752-B8820AEEC5D1}" type="slidenum">
              <a:rPr lang="en-US" smtClean="0"/>
              <a:t>27</a:t>
            </a:fld>
            <a:endParaRPr lang="en-US"/>
          </a:p>
        </p:txBody>
      </p:sp>
    </p:spTree>
    <p:extLst>
      <p:ext uri="{BB962C8B-B14F-4D97-AF65-F5344CB8AC3E}">
        <p14:creationId xmlns:p14="http://schemas.microsoft.com/office/powerpoint/2010/main" val="104063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p:spPr>
        <p:txBody>
          <a:bodyPr/>
          <a:lstStyle/>
          <a:p>
            <a:endParaRPr lang="en-US" smtClean="0"/>
          </a:p>
        </p:txBody>
      </p:sp>
      <p:sp>
        <p:nvSpPr>
          <p:cNvPr id="44036"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ea typeface="ＭＳ Ｐゴシック" pitchFamily="34" charset="-128"/>
              </a:defRPr>
            </a:lvl1pPr>
            <a:lvl2pPr marL="742950" indent="-285750" defTabSz="965200" eaLnBrk="0" hangingPunct="0">
              <a:defRPr>
                <a:solidFill>
                  <a:schemeClr val="tx1"/>
                </a:solidFill>
                <a:latin typeface="Arial" pitchFamily="34" charset="0"/>
                <a:ea typeface="ＭＳ Ｐゴシック" pitchFamily="34" charset="-128"/>
              </a:defRPr>
            </a:lvl2pPr>
            <a:lvl3pPr marL="1143000" indent="-228600" defTabSz="965200" eaLnBrk="0" hangingPunct="0">
              <a:defRPr>
                <a:solidFill>
                  <a:schemeClr val="tx1"/>
                </a:solidFill>
                <a:latin typeface="Arial" pitchFamily="34" charset="0"/>
                <a:ea typeface="ＭＳ Ｐゴシック" pitchFamily="34" charset="-128"/>
              </a:defRPr>
            </a:lvl3pPr>
            <a:lvl4pPr marL="1600200" indent="-228600" defTabSz="965200" eaLnBrk="0" hangingPunct="0">
              <a:defRPr>
                <a:solidFill>
                  <a:schemeClr val="tx1"/>
                </a:solidFill>
                <a:latin typeface="Arial" pitchFamily="34" charset="0"/>
                <a:ea typeface="ＭＳ Ｐゴシック" pitchFamily="34" charset="-128"/>
              </a:defRPr>
            </a:lvl4pPr>
            <a:lvl5pPr marL="2057400" indent="-228600" defTabSz="965200" eaLnBrk="0" hangingPunct="0">
              <a:defRPr>
                <a:solidFill>
                  <a:schemeClr val="tx1"/>
                </a:solidFill>
                <a:latin typeface="Arial" pitchFamily="34" charset="0"/>
                <a:ea typeface="ＭＳ Ｐゴシック" pitchFamily="34" charset="-128"/>
              </a:defRPr>
            </a:lvl5pPr>
            <a:lvl6pPr marL="25146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7C9D4E0-D225-4544-80A9-21931876B081}" type="slidenum">
              <a:rPr lang="en-US" smtClean="0"/>
              <a:pPr eaLnBrk="1" hangingPunct="1"/>
              <a:t>31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p:spPr>
        <p:txBody>
          <a:bodyPr/>
          <a:lstStyle/>
          <a:p>
            <a:endParaRPr lang="en-US" dirty="0" smtClean="0"/>
          </a:p>
        </p:txBody>
      </p:sp>
      <p:sp>
        <p:nvSpPr>
          <p:cNvPr id="45060"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ea typeface="ＭＳ Ｐゴシック" pitchFamily="34" charset="-128"/>
              </a:defRPr>
            </a:lvl1pPr>
            <a:lvl2pPr marL="742950" indent="-285750" defTabSz="965200" eaLnBrk="0" hangingPunct="0">
              <a:defRPr>
                <a:solidFill>
                  <a:schemeClr val="tx1"/>
                </a:solidFill>
                <a:latin typeface="Arial" pitchFamily="34" charset="0"/>
                <a:ea typeface="ＭＳ Ｐゴシック" pitchFamily="34" charset="-128"/>
              </a:defRPr>
            </a:lvl2pPr>
            <a:lvl3pPr marL="1143000" indent="-228600" defTabSz="965200" eaLnBrk="0" hangingPunct="0">
              <a:defRPr>
                <a:solidFill>
                  <a:schemeClr val="tx1"/>
                </a:solidFill>
                <a:latin typeface="Arial" pitchFamily="34" charset="0"/>
                <a:ea typeface="ＭＳ Ｐゴシック" pitchFamily="34" charset="-128"/>
              </a:defRPr>
            </a:lvl3pPr>
            <a:lvl4pPr marL="1600200" indent="-228600" defTabSz="965200" eaLnBrk="0" hangingPunct="0">
              <a:defRPr>
                <a:solidFill>
                  <a:schemeClr val="tx1"/>
                </a:solidFill>
                <a:latin typeface="Arial" pitchFamily="34" charset="0"/>
                <a:ea typeface="ＭＳ Ｐゴシック" pitchFamily="34" charset="-128"/>
              </a:defRPr>
            </a:lvl4pPr>
            <a:lvl5pPr marL="2057400" indent="-228600" defTabSz="965200" eaLnBrk="0" hangingPunct="0">
              <a:defRPr>
                <a:solidFill>
                  <a:schemeClr val="tx1"/>
                </a:solidFill>
                <a:latin typeface="Arial" pitchFamily="34" charset="0"/>
                <a:ea typeface="ＭＳ Ｐゴシック" pitchFamily="34" charset="-128"/>
              </a:defRPr>
            </a:lvl5pPr>
            <a:lvl6pPr marL="25146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5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228F48A-81D6-460D-AFA1-62FABA4D7D73}" type="slidenum">
              <a:rPr lang="en-US" smtClean="0"/>
              <a:pPr eaLnBrk="1" hangingPunct="1"/>
              <a:t>32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a:noFill/>
        </p:spPr>
        <p:txBody>
          <a:bodyPr/>
          <a:lstStyle/>
          <a:p>
            <a:endParaRPr lang="en-US" smtClean="0"/>
          </a:p>
          <a:p>
            <a:r>
              <a:rPr lang="en-US" smtClean="0"/>
              <a:t>Some of the resources avaiable to you via the New Careers in Nursing Website are listed.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a:noFill/>
        </p:spPr>
        <p:txBody>
          <a:bodyPr/>
          <a:lstStyle/>
          <a:p>
            <a:r>
              <a:rPr lang="en-US" smtClean="0"/>
              <a:t>** - Emails will be coming soon for information Verification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a:noFill/>
        </p:spPr>
        <p:txBody>
          <a:bodyPr/>
          <a:lstStyle/>
          <a:p>
            <a:endParaRPr lang="en-US" smtClean="0"/>
          </a:p>
          <a:p>
            <a:r>
              <a:rPr lang="en-US" smtClean="0"/>
              <a:t>Our web site includes school profiles.  Last year when we initiated this web based resource we asked schools permission to post your school logo to accompany the description of your program.  If we did not receive your logo or permission, we include a generic icon in lieu of the logo. </a:t>
            </a:r>
          </a:p>
          <a:p>
            <a:r>
              <a:rPr lang="en-US" smtClean="0"/>
              <a:t>Within the next week, all new first time grantees will receive a link to review and approve/or edit the content we plan to post to this site.  We will also send information for those programs that need updating.  Finally, we will send links to past grantees so that you can send us updated or revisions to your school desciption.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a:noFill/>
        </p:spPr>
        <p:txBody>
          <a:bodyPr/>
          <a:lstStyle/>
          <a:p>
            <a:endParaRPr lang="en-US" smtClean="0"/>
          </a:p>
          <a:p>
            <a:r>
              <a:rPr lang="en-US" smtClean="0"/>
              <a:t>Now we will entertain more questions and answers.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r>
              <a:rPr lang="en-US" smtClean="0"/>
              <a:t>Thank you for joining us today, we look forward to seeing each of you at the Summits and to our continued work over the next 12 months.  Please feel free to contact us at the NPO with any questions and/or comments you may have.</a:t>
            </a:r>
          </a:p>
          <a:p>
            <a:r>
              <a:rPr lang="en-US" smtClean="0"/>
              <a:t>Thank you for joining us today  our first web conference.  This presentation will be posted to the NCIN website.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258888" y="717550"/>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a:xfrm>
            <a:off x="731838" y="4560888"/>
            <a:ext cx="5853112" cy="4322762"/>
          </a:xfrm>
          <a:noFill/>
        </p:spPr>
        <p:txBody>
          <a:bodyPr/>
          <a:lstStyle/>
          <a:p>
            <a:endParaRPr lang="en-US" smtClean="0"/>
          </a:p>
          <a:p>
            <a:pPr>
              <a:spcBef>
                <a:spcPct val="0"/>
              </a:spcBef>
            </a:pPr>
            <a:r>
              <a:rPr lang="en-US" smtClean="0"/>
              <a:t>The Staff of New Careers in Nursing 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a:noFill/>
        </p:spPr>
        <p:txBody>
          <a:bodyPr/>
          <a:lstStyle/>
          <a:p>
            <a:r>
              <a:rPr lang="en-US" smtClean="0"/>
              <a:t>The responsibilities of the National Program Office 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a:noFill/>
        </p:spPr>
        <p:txBody>
          <a:bodyPr/>
          <a:lstStyle/>
          <a:p>
            <a:endParaRPr lang="en-US" smtClean="0"/>
          </a:p>
          <a:p>
            <a:r>
              <a:rPr lang="en-US" smtClean="0"/>
              <a:t>To date these are the results of the NCIN program.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a:noFill/>
        </p:spPr>
        <p:txBody>
          <a:bodyPr/>
          <a:lstStyle/>
          <a:p>
            <a:endParaRPr lang="en-US" dirty="0" smtClean="0"/>
          </a:p>
          <a:p>
            <a:r>
              <a:rPr lang="en-US" dirty="0" smtClean="0"/>
              <a:t>To date 197 unique nursing schools (NS) from 43 states have applied for NCIN</a:t>
            </a:r>
          </a:p>
          <a:p>
            <a:r>
              <a:rPr lang="en-US" dirty="0" smtClean="0"/>
              <a:t>grants.</a:t>
            </a:r>
          </a:p>
          <a:p>
            <a:r>
              <a:rPr lang="en-US" dirty="0" smtClean="0"/>
              <a:t>• A total of 572 applications have been received for all five rounds</a:t>
            </a:r>
          </a:p>
          <a:p>
            <a:r>
              <a:rPr lang="en-US" dirty="0" smtClean="0"/>
              <a:t>combined, (Round 1 = 113 applications, Round 2 = 103 applications and</a:t>
            </a:r>
          </a:p>
          <a:p>
            <a:r>
              <a:rPr lang="en-US" dirty="0" smtClean="0"/>
              <a:t>Round 3 = 124 applications, Round 4 = 116, Round</a:t>
            </a:r>
            <a:r>
              <a:rPr lang="en-US" baseline="0" dirty="0" smtClean="0"/>
              <a:t> 5 = 116</a:t>
            </a:r>
            <a:r>
              <a:rPr lang="en-US" dirty="0" smtClean="0"/>
              <a:t>.)</a:t>
            </a:r>
          </a:p>
          <a:p>
            <a:r>
              <a:rPr lang="en-US" dirty="0" smtClean="0"/>
              <a:t>• Total funding requests for all four rounds was $95,030,000, representing</a:t>
            </a:r>
          </a:p>
          <a:p>
            <a:r>
              <a:rPr lang="en-US" dirty="0" smtClean="0"/>
              <a:t>9,503 scholarship requests.</a:t>
            </a:r>
          </a:p>
          <a:p>
            <a:r>
              <a:rPr lang="en-US" dirty="0" smtClean="0"/>
              <a:t>• With the approval of Round 5 recommendations a total of 2,717</a:t>
            </a:r>
          </a:p>
          <a:p>
            <a:r>
              <a:rPr lang="en-US" dirty="0" smtClean="0"/>
              <a:t>scholarships will have been approved for funding. (Round 1 = 706, Round</a:t>
            </a:r>
          </a:p>
          <a:p>
            <a:r>
              <a:rPr lang="en-US" dirty="0" smtClean="0"/>
              <a:t>2 = 700 and Round 3 = 511, Round 4 = 400, Round 5 = 400).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a:noFill/>
        </p:spPr>
        <p:txBody>
          <a:bodyPr/>
          <a:lstStyle/>
          <a:p>
            <a:endParaRPr lang="en-US" dirty="0" smtClean="0"/>
          </a:p>
          <a:p>
            <a:r>
              <a:rPr lang="en-US" dirty="0" smtClean="0"/>
              <a:t>For the 2012-2013 grant period, the distribution of grants to the 55 schools were as follows: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a:noFill/>
        </p:spPr>
        <p:txBody>
          <a:bodyPr/>
          <a:lstStyle/>
          <a:p>
            <a:endParaRPr lang="en-US" smtClean="0"/>
          </a:p>
          <a:p>
            <a:r>
              <a:rPr lang="en-US" smtClean="0"/>
              <a:t>These grantee requirements as presented in you letters of agreement are as followed. They are consistent with the applications submitted at the time of funding request.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a:noFill/>
        </p:spPr>
        <p:txBody>
          <a:bodyPr/>
          <a:lstStyle/>
          <a:p>
            <a:r>
              <a:rPr lang="en-US" dirty="0" smtClean="0"/>
              <a:t>One issue that we frequently address is related to “disadvantaged students”. Our definition of disadvantaged is related only to being financially disadvantaged. We use the HRSA definition that you will see on the next</a:t>
            </a:r>
            <a:r>
              <a:rPr lang="en-US" baseline="0" dirty="0" smtClean="0"/>
              <a:t> slide</a:t>
            </a:r>
            <a:r>
              <a:rPr lang="en-US" dirty="0" smtClean="0"/>
              <a:t>.</a:t>
            </a:r>
          </a:p>
          <a:p>
            <a:r>
              <a:rPr lang="en-US" dirty="0" smtClean="0"/>
              <a:t>A word of caution, we do not expect that all your scholarships will be awarded to persons who are financially disadvantaged, without any scholars of ethnic/racial or gender diversity.  Our primary objective is to increase the number of persons underrepresented in nursing.  </a:t>
            </a:r>
          </a:p>
          <a:p>
            <a:r>
              <a:rPr lang="en-US" dirty="0" smtClean="0"/>
              <a:t>While schools of nursing make the final decisions on which student will receive an award, we are attentive to how these awards are made and monitor your adherence to what was outlined in your proposal.</a:t>
            </a:r>
          </a:p>
          <a:p>
            <a:r>
              <a:rPr lang="en-US" dirty="0" smtClean="0"/>
              <a:t>Additionally, should you return for more rounds of funding, we review past performance.</a:t>
            </a:r>
          </a:p>
          <a:p>
            <a:endParaRPr lang="en-US" dirty="0" smtClean="0"/>
          </a:p>
        </p:txBody>
      </p:sp>
      <p:sp>
        <p:nvSpPr>
          <p:cNvPr id="100356" name="Slide Number Placeholder 3"/>
          <p:cNvSpPr>
            <a:spLocks noGrp="1"/>
          </p:cNvSpPr>
          <p:nvPr>
            <p:ph type="sldNum" sz="quarter" idx="5"/>
          </p:nvPr>
        </p:nvSpPr>
        <p:spPr>
          <a:noFill/>
        </p:spPr>
        <p:txBody>
          <a:bodyPr/>
          <a:lstStyle>
            <a:lvl1pPr defTabSz="966056" eaLnBrk="0" hangingPunct="0">
              <a:defRPr>
                <a:solidFill>
                  <a:schemeClr val="tx1"/>
                </a:solidFill>
                <a:latin typeface="Arial" pitchFamily="34" charset="0"/>
                <a:ea typeface="ＭＳ Ｐゴシック" pitchFamily="34" charset="-128"/>
              </a:defRPr>
            </a:lvl1pPr>
            <a:lvl2pPr marL="776829" indent="-298780" defTabSz="966056" eaLnBrk="0" hangingPunct="0">
              <a:defRPr>
                <a:solidFill>
                  <a:schemeClr val="tx1"/>
                </a:solidFill>
                <a:latin typeface="Arial" pitchFamily="34" charset="0"/>
                <a:ea typeface="ＭＳ Ｐゴシック" pitchFamily="34" charset="-128"/>
              </a:defRPr>
            </a:lvl2pPr>
            <a:lvl3pPr marL="1195121" indent="-239024" defTabSz="966056" eaLnBrk="0" hangingPunct="0">
              <a:defRPr>
                <a:solidFill>
                  <a:schemeClr val="tx1"/>
                </a:solidFill>
                <a:latin typeface="Arial" pitchFamily="34" charset="0"/>
                <a:ea typeface="ＭＳ Ｐゴシック" pitchFamily="34" charset="-128"/>
              </a:defRPr>
            </a:lvl3pPr>
            <a:lvl4pPr marL="1673169" indent="-239024" defTabSz="966056" eaLnBrk="0" hangingPunct="0">
              <a:defRPr>
                <a:solidFill>
                  <a:schemeClr val="tx1"/>
                </a:solidFill>
                <a:latin typeface="Arial" pitchFamily="34" charset="0"/>
                <a:ea typeface="ＭＳ Ｐゴシック" pitchFamily="34" charset="-128"/>
              </a:defRPr>
            </a:lvl4pPr>
            <a:lvl5pPr marL="2151217" indent="-239024" defTabSz="966056" eaLnBrk="0" hangingPunct="0">
              <a:defRPr>
                <a:solidFill>
                  <a:schemeClr val="tx1"/>
                </a:solidFill>
                <a:latin typeface="Arial" pitchFamily="34" charset="0"/>
                <a:ea typeface="ＭＳ Ｐゴシック" pitchFamily="34" charset="-128"/>
              </a:defRPr>
            </a:lvl5pPr>
            <a:lvl6pPr marL="2629266" indent="-239024" defTabSz="96605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07314" indent="-239024" defTabSz="966056" eaLnBrk="0" fontAlgn="base" hangingPunct="0">
              <a:spcBef>
                <a:spcPct val="0"/>
              </a:spcBef>
              <a:spcAft>
                <a:spcPct val="0"/>
              </a:spcAft>
              <a:defRPr>
                <a:solidFill>
                  <a:schemeClr val="tx1"/>
                </a:solidFill>
                <a:latin typeface="Arial" pitchFamily="34" charset="0"/>
                <a:ea typeface="ＭＳ Ｐゴシック" pitchFamily="34" charset="-128"/>
              </a:defRPr>
            </a:lvl7pPr>
            <a:lvl8pPr marL="3585362" indent="-239024" defTabSz="966056" eaLnBrk="0" fontAlgn="base" hangingPunct="0">
              <a:spcBef>
                <a:spcPct val="0"/>
              </a:spcBef>
              <a:spcAft>
                <a:spcPct val="0"/>
              </a:spcAft>
              <a:defRPr>
                <a:solidFill>
                  <a:schemeClr val="tx1"/>
                </a:solidFill>
                <a:latin typeface="Arial" pitchFamily="34" charset="0"/>
                <a:ea typeface="ＭＳ Ｐゴシック" pitchFamily="34" charset="-128"/>
              </a:defRPr>
            </a:lvl8pPr>
            <a:lvl9pPr marL="4063411" indent="-239024" defTabSz="96605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E43DE52-EC7E-4B29-A42F-D6E69152C54F}" type="slidenum">
              <a:rPr lang="en-US" smtClean="0"/>
              <a:pPr eaLnBrk="1" hangingPunct="1"/>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Retention is one area where we are making a significant change this year.  Even though we have an extremely low attrition rate, we receive info from students (even the successful ones) if what they wish they had known before their programs were started.  Consistently students say to us, we just did not know what to expect, how fast the pace would be, how different it is taking nursing tests.</a:t>
            </a:r>
          </a:p>
          <a:p>
            <a:endParaRPr lang="en-US" dirty="0" smtClean="0"/>
          </a:p>
          <a:p>
            <a:r>
              <a:rPr lang="en-US" dirty="0" smtClean="0"/>
              <a:t>Therefore, we made a decision to support both you our grantees and our scholarships to address this issues through a pre-entry immersion program. Some of our applicants already a similar type of program and we have engaged several of these  programs to work with us on the project.</a:t>
            </a:r>
          </a:p>
          <a:p>
            <a:endParaRPr lang="en-US" dirty="0"/>
          </a:p>
        </p:txBody>
      </p:sp>
      <p:sp>
        <p:nvSpPr>
          <p:cNvPr id="4" name="Slide Number Placeholder 3"/>
          <p:cNvSpPr>
            <a:spLocks noGrp="1"/>
          </p:cNvSpPr>
          <p:nvPr>
            <p:ph type="sldNum" sz="quarter" idx="10"/>
          </p:nvPr>
        </p:nvSpPr>
        <p:spPr/>
        <p:txBody>
          <a:bodyPr/>
          <a:lstStyle/>
          <a:p>
            <a:pPr>
              <a:defRPr/>
            </a:pPr>
            <a:fld id="{34D8449A-8760-4779-B81E-A320668A7165}" type="slidenum">
              <a:rPr lang="en-US" smtClean="0"/>
              <a:pPr>
                <a:defRPr/>
              </a:pPr>
              <a:t>18</a:t>
            </a:fld>
            <a:endParaRPr lang="en-US"/>
          </a:p>
        </p:txBody>
      </p:sp>
    </p:spTree>
    <p:extLst>
      <p:ext uri="{BB962C8B-B14F-4D97-AF65-F5344CB8AC3E}">
        <p14:creationId xmlns:p14="http://schemas.microsoft.com/office/powerpoint/2010/main" val="614112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59075"/>
            <a:ext cx="9144000" cy="2755900"/>
          </a:xfrm>
          <a:prstGeom prst="rect">
            <a:avLst/>
          </a:prstGeom>
          <a:solidFill>
            <a:srgbClr val="981E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3"/>
          <p:cNvSpPr>
            <a:spLocks noChangeArrowheads="1"/>
          </p:cNvSpPr>
          <p:nvPr/>
        </p:nvSpPr>
        <p:spPr bwMode="auto">
          <a:xfrm>
            <a:off x="0" y="5514975"/>
            <a:ext cx="9144000" cy="1343025"/>
          </a:xfrm>
          <a:prstGeom prst="rect">
            <a:avLst/>
          </a:prstGeom>
          <a:solidFill>
            <a:srgbClr val="08080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5791200"/>
            <a:ext cx="25908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
            <a:ext cx="33528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ctrTitle"/>
          </p:nvPr>
        </p:nvSpPr>
        <p:spPr>
          <a:xfrm>
            <a:off x="588963" y="3198813"/>
            <a:ext cx="6680200" cy="1543050"/>
          </a:xfrm>
        </p:spPr>
        <p:txBody>
          <a:bodyPr/>
          <a:lstStyle>
            <a:lvl1pPr>
              <a:defRPr sz="3600">
                <a:solidFill>
                  <a:schemeClr val="bg1"/>
                </a:solidFill>
              </a:defRPr>
            </a:lvl1pPr>
          </a:lstStyle>
          <a:p>
            <a:r>
              <a:rPr lang="en-US" smtClean="0"/>
              <a:t>Click to edit Master title style</a:t>
            </a:r>
            <a:endParaRPr lang="en-US"/>
          </a:p>
        </p:txBody>
      </p:sp>
      <p:sp>
        <p:nvSpPr>
          <p:cNvPr id="24581" name="Rectangle 5"/>
          <p:cNvSpPr>
            <a:spLocks noGrp="1" noChangeArrowheads="1"/>
          </p:cNvSpPr>
          <p:nvPr>
            <p:ph type="subTitle" idx="1"/>
          </p:nvPr>
        </p:nvSpPr>
        <p:spPr>
          <a:xfrm>
            <a:off x="592138" y="4738688"/>
            <a:ext cx="6677025" cy="750887"/>
          </a:xfrm>
        </p:spPr>
        <p:txBody>
          <a:bodyPr/>
          <a:lstStyle>
            <a:lvl1pPr>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9431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958850"/>
            <a:ext cx="2819400" cy="4524375"/>
          </a:xfrm>
          <a:prstGeom prst="rect">
            <a:avLst/>
          </a:prstGeom>
          <a:gradFill rotWithShape="0">
            <a:gsLst>
              <a:gs pos="0">
                <a:srgbClr val="C1BB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2"/>
          <p:cNvSpPr>
            <a:spLocks noChangeArrowheads="1"/>
          </p:cNvSpPr>
          <p:nvPr/>
        </p:nvSpPr>
        <p:spPr bwMode="auto">
          <a:xfrm>
            <a:off x="0" y="5518150"/>
            <a:ext cx="9144000" cy="923925"/>
          </a:xfrm>
          <a:prstGeom prst="rect">
            <a:avLst/>
          </a:prstGeom>
          <a:solidFill>
            <a:srgbClr val="981E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3"/>
          <p:cNvSpPr>
            <a:spLocks noChangeArrowheads="1"/>
          </p:cNvSpPr>
          <p:nvPr/>
        </p:nvSpPr>
        <p:spPr bwMode="auto">
          <a:xfrm>
            <a:off x="0" y="6432550"/>
            <a:ext cx="9144000" cy="425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981E32"/>
              </a:solidFill>
            </a:endParaRPr>
          </a:p>
        </p:txBody>
      </p:sp>
      <p:sp>
        <p:nvSpPr>
          <p:cNvPr id="7" name="Line 7"/>
          <p:cNvSpPr>
            <a:spLocks noChangeShapeType="1"/>
          </p:cNvSpPr>
          <p:nvPr/>
        </p:nvSpPr>
        <p:spPr bwMode="auto">
          <a:xfrm>
            <a:off x="0" y="919163"/>
            <a:ext cx="9144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0863" y="204788"/>
            <a:ext cx="18621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791200"/>
            <a:ext cx="3429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0" y="5738813"/>
            <a:ext cx="19812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693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6CDDA0-62D8-427E-A25A-DF24458BED89}" type="datetimeFigureOut">
              <a:rPr lang="en-US" smtClean="0"/>
              <a:t>10/19/2012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95DE2B-B572-4457-B823-D1EEE7DC26D8}" type="slidenum">
              <a:rPr lang="en-US" smtClean="0"/>
              <a:t>‹#›</a:t>
            </a:fld>
            <a:endParaRPr lang="en-US"/>
          </a:p>
        </p:txBody>
      </p:sp>
    </p:spTree>
    <p:extLst>
      <p:ext uri="{BB962C8B-B14F-4D97-AF65-F5344CB8AC3E}">
        <p14:creationId xmlns:p14="http://schemas.microsoft.com/office/powerpoint/2010/main" val="229613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D10C5B28-2B3F-534E-9402-EB2CC35136B8}" type="datetimeFigureOut">
              <a:rPr lang="en-US" smtClean="0"/>
              <a:pPr/>
              <a:t>10/19/2012</a:t>
            </a:fld>
            <a:endParaRPr lang="en-US"/>
          </a:p>
        </p:txBody>
      </p:sp>
      <p:sp>
        <p:nvSpPr>
          <p:cNvPr id="3" name="Footer Placeholder 2"/>
          <p:cNvSpPr>
            <a:spLocks noGrp="1"/>
          </p:cNvSpPr>
          <p:nvPr>
            <p:ph type="ftr" sz="quarter" idx="11"/>
          </p:nvPr>
        </p:nvSpPr>
        <p:spPr>
          <a:xfrm>
            <a:off x="457199" y="6172200"/>
            <a:ext cx="335280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810000" y="6172200"/>
            <a:ext cx="1828800" cy="365125"/>
          </a:xfrm>
          <a:prstGeom prst="rect">
            <a:avLst/>
          </a:prstGeom>
        </p:spPr>
        <p:txBody>
          <a:bodyPr/>
          <a:lstStyle/>
          <a:p>
            <a:fld id="{5562DD1A-000B-A847-A065-0461D793BB09}" type="slidenum">
              <a:rPr lang="en-US" smtClean="0"/>
              <a:pPr/>
              <a:t>‹#›</a:t>
            </a:fld>
            <a:endParaRPr lang="en-US"/>
          </a:p>
        </p:txBody>
      </p:sp>
    </p:spTree>
    <p:extLst>
      <p:ext uri="{BB962C8B-B14F-4D97-AF65-F5344CB8AC3E}">
        <p14:creationId xmlns:p14="http://schemas.microsoft.com/office/powerpoint/2010/main" val="3562850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814388" y="223838"/>
            <a:ext cx="589121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838200" y="1174750"/>
            <a:ext cx="58674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 id="2147485618" r:id="rId3"/>
    <p:sldLayoutId id="2147485619" r:id="rId4"/>
  </p:sldLayoutIdLst>
  <p:txStyles>
    <p:titleStyle>
      <a:lvl1pPr algn="l" rtl="0" eaLnBrk="0" fontAlgn="base" hangingPunct="0">
        <a:lnSpc>
          <a:spcPct val="80000"/>
        </a:lnSpc>
        <a:spcBef>
          <a:spcPct val="0"/>
        </a:spcBef>
        <a:spcAft>
          <a:spcPct val="0"/>
        </a:spcAft>
        <a:defRPr sz="2200" b="1">
          <a:solidFill>
            <a:srgbClr val="981E32"/>
          </a:solidFill>
          <a:latin typeface="+mj-lt"/>
          <a:ea typeface="+mj-ea"/>
          <a:cs typeface="+mj-cs"/>
        </a:defRPr>
      </a:lvl1pPr>
      <a:lvl2pPr algn="l" rtl="0" eaLnBrk="0" fontAlgn="base" hangingPunct="0">
        <a:lnSpc>
          <a:spcPct val="80000"/>
        </a:lnSpc>
        <a:spcBef>
          <a:spcPct val="0"/>
        </a:spcBef>
        <a:spcAft>
          <a:spcPct val="0"/>
        </a:spcAft>
        <a:defRPr sz="2200" b="1">
          <a:solidFill>
            <a:srgbClr val="981E32"/>
          </a:solidFill>
          <a:latin typeface="Arial Black" pitchFamily="34" charset="0"/>
          <a:ea typeface="ＭＳ Ｐゴシック"/>
          <a:cs typeface="ＭＳ Ｐゴシック"/>
        </a:defRPr>
      </a:lvl2pPr>
      <a:lvl3pPr algn="l" rtl="0" eaLnBrk="0" fontAlgn="base" hangingPunct="0">
        <a:lnSpc>
          <a:spcPct val="80000"/>
        </a:lnSpc>
        <a:spcBef>
          <a:spcPct val="0"/>
        </a:spcBef>
        <a:spcAft>
          <a:spcPct val="0"/>
        </a:spcAft>
        <a:defRPr sz="2200" b="1">
          <a:solidFill>
            <a:srgbClr val="981E32"/>
          </a:solidFill>
          <a:latin typeface="Arial Black" pitchFamily="34" charset="0"/>
          <a:ea typeface="ＭＳ Ｐゴシック"/>
          <a:cs typeface="ＭＳ Ｐゴシック"/>
        </a:defRPr>
      </a:lvl3pPr>
      <a:lvl4pPr algn="l" rtl="0" eaLnBrk="0" fontAlgn="base" hangingPunct="0">
        <a:lnSpc>
          <a:spcPct val="80000"/>
        </a:lnSpc>
        <a:spcBef>
          <a:spcPct val="0"/>
        </a:spcBef>
        <a:spcAft>
          <a:spcPct val="0"/>
        </a:spcAft>
        <a:defRPr sz="2200" b="1">
          <a:solidFill>
            <a:srgbClr val="981E32"/>
          </a:solidFill>
          <a:latin typeface="Arial Black" pitchFamily="34" charset="0"/>
          <a:ea typeface="ＭＳ Ｐゴシック"/>
          <a:cs typeface="ＭＳ Ｐゴシック"/>
        </a:defRPr>
      </a:lvl4pPr>
      <a:lvl5pPr algn="l" rtl="0" eaLnBrk="0" fontAlgn="base" hangingPunct="0">
        <a:lnSpc>
          <a:spcPct val="80000"/>
        </a:lnSpc>
        <a:spcBef>
          <a:spcPct val="0"/>
        </a:spcBef>
        <a:spcAft>
          <a:spcPct val="0"/>
        </a:spcAft>
        <a:defRPr sz="2200" b="1">
          <a:solidFill>
            <a:srgbClr val="981E32"/>
          </a:solidFill>
          <a:latin typeface="Arial Black" pitchFamily="34" charset="0"/>
          <a:ea typeface="ＭＳ Ｐゴシック"/>
          <a:cs typeface="ＭＳ Ｐゴシック"/>
        </a:defRPr>
      </a:lvl5pPr>
      <a:lvl6pPr marL="4572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6pPr>
      <a:lvl7pPr marL="9144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7pPr>
      <a:lvl8pPr marL="13716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8pPr>
      <a:lvl9pPr marL="1828800" algn="l" rtl="0" eaLnBrk="1" fontAlgn="base" hangingPunct="1">
        <a:spcBef>
          <a:spcPct val="0"/>
        </a:spcBef>
        <a:spcAft>
          <a:spcPct val="0"/>
        </a:spcAft>
        <a:defRPr sz="2800" b="1">
          <a:solidFill>
            <a:schemeClr val="bg2"/>
          </a:solidFill>
          <a:latin typeface="Arial" pitchFamily="34" charset="0"/>
          <a:ea typeface="ＭＳ Ｐゴシック"/>
          <a:cs typeface="ＭＳ Ｐゴシック"/>
        </a:defRPr>
      </a:lvl9pPr>
    </p:titleStyle>
    <p:bodyStyle>
      <a:lvl1pPr marL="342900" indent="-342900" algn="l" rtl="0" eaLnBrk="0" fontAlgn="base" hangingPunct="0">
        <a:lnSpc>
          <a:spcPct val="110000"/>
        </a:lnSpc>
        <a:spcBef>
          <a:spcPct val="40000"/>
        </a:spcBef>
        <a:spcAft>
          <a:spcPct val="0"/>
        </a:spcAft>
        <a:buFont typeface="Wingdings" pitchFamily="2" charset="2"/>
        <a:buChar char="§"/>
        <a:defRPr b="1">
          <a:solidFill>
            <a:schemeClr val="bg2"/>
          </a:solidFill>
          <a:latin typeface="Arial" pitchFamily="34" charset="0"/>
          <a:ea typeface="+mn-ea"/>
          <a:cs typeface="+mn-cs"/>
        </a:defRPr>
      </a:lvl1pPr>
      <a:lvl2pPr marL="344488" indent="-173038" algn="l" rtl="0" eaLnBrk="0" fontAlgn="base" hangingPunct="0">
        <a:lnSpc>
          <a:spcPct val="110000"/>
        </a:lnSpc>
        <a:spcBef>
          <a:spcPct val="20000"/>
        </a:spcBef>
        <a:spcAft>
          <a:spcPct val="0"/>
        </a:spcAft>
        <a:buChar char="•"/>
        <a:defRPr>
          <a:solidFill>
            <a:schemeClr val="bg2"/>
          </a:solidFill>
          <a:latin typeface="Arial" pitchFamily="34" charset="0"/>
          <a:ea typeface="+mn-ea"/>
          <a:cs typeface="+mn-cs"/>
        </a:defRPr>
      </a:lvl2pPr>
      <a:lvl3pPr marL="793750" indent="-225425" algn="l" rtl="0" eaLnBrk="0" fontAlgn="base" hangingPunct="0">
        <a:lnSpc>
          <a:spcPct val="110000"/>
        </a:lnSpc>
        <a:spcBef>
          <a:spcPct val="50000"/>
        </a:spcBef>
        <a:spcAft>
          <a:spcPct val="0"/>
        </a:spcAft>
        <a:buChar char="–"/>
        <a:defRPr sz="1600">
          <a:solidFill>
            <a:schemeClr val="bg2"/>
          </a:solidFill>
          <a:latin typeface="Arial" pitchFamily="34" charset="0"/>
          <a:ea typeface="+mn-ea"/>
          <a:cs typeface="+mn-cs"/>
        </a:defRPr>
      </a:lvl3pPr>
      <a:lvl4pPr marL="1257300" indent="-173038" algn="l" rtl="0" eaLnBrk="0" fontAlgn="base" hangingPunct="0">
        <a:lnSpc>
          <a:spcPct val="110000"/>
        </a:lnSpc>
        <a:spcBef>
          <a:spcPct val="50000"/>
        </a:spcBef>
        <a:spcAft>
          <a:spcPct val="0"/>
        </a:spcAft>
        <a:buChar char="•"/>
        <a:defRPr sz="1600">
          <a:solidFill>
            <a:schemeClr val="bg2"/>
          </a:solidFill>
          <a:latin typeface="Arial" pitchFamily="34" charset="0"/>
          <a:ea typeface="+mn-ea"/>
          <a:cs typeface="+mn-cs"/>
        </a:defRPr>
      </a:lvl4pPr>
      <a:lvl5pPr marL="1773238" indent="-225425" algn="l" rtl="0" eaLnBrk="0" fontAlgn="base" hangingPunct="0">
        <a:lnSpc>
          <a:spcPct val="110000"/>
        </a:lnSpc>
        <a:spcBef>
          <a:spcPct val="50000"/>
        </a:spcBef>
        <a:spcAft>
          <a:spcPct val="0"/>
        </a:spcAft>
        <a:buChar char="–"/>
        <a:defRPr sz="1600">
          <a:solidFill>
            <a:schemeClr val="bg2"/>
          </a:solidFill>
          <a:latin typeface="Arial" pitchFamily="34" charset="0"/>
          <a:ea typeface="+mn-ea"/>
          <a:cs typeface="+mn-cs"/>
        </a:defRPr>
      </a:lvl5pPr>
      <a:lvl6pPr marL="22304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6pPr>
      <a:lvl7pPr marL="26876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7pPr>
      <a:lvl8pPr marL="31448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8pPr>
      <a:lvl9pPr marL="3602038" indent="-225425" algn="l" rtl="0" eaLnBrk="1" fontAlgn="base" hangingPunct="1">
        <a:lnSpc>
          <a:spcPct val="110000"/>
        </a:lnSpc>
        <a:spcBef>
          <a:spcPct val="50000"/>
        </a:spcBef>
        <a:spcAft>
          <a:spcPct val="0"/>
        </a:spcAft>
        <a:buClr>
          <a:schemeClr val="accent2"/>
        </a:buClr>
        <a:buChar char="–"/>
        <a:defRPr sz="200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newcareersinnursing.org/user/log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762000" y="4267200"/>
            <a:ext cx="7696200" cy="1295400"/>
          </a:xfrm>
        </p:spPr>
        <p:txBody>
          <a:bodyPr/>
          <a:lstStyle/>
          <a:p>
            <a:pPr marL="0" indent="0" eaLnBrk="1" hangingPunct="1">
              <a:buFontTx/>
              <a:buNone/>
            </a:pPr>
            <a:r>
              <a:rPr lang="en-US" sz="2200" i="1" dirty="0" smtClean="0">
                <a:solidFill>
                  <a:srgbClr val="DED44A"/>
                </a:solidFill>
                <a:latin typeface="Georgia" pitchFamily="18" charset="0"/>
                <a:ea typeface="ＭＳ Ｐゴシック" pitchFamily="34" charset="-128"/>
              </a:rPr>
              <a:t>Grantees Orientation</a:t>
            </a:r>
          </a:p>
          <a:p>
            <a:pPr marL="0" indent="0" eaLnBrk="1" hangingPunct="1">
              <a:buFontTx/>
              <a:buNone/>
            </a:pPr>
            <a:r>
              <a:rPr lang="en-US" sz="2200" i="1" dirty="0" smtClean="0">
                <a:solidFill>
                  <a:srgbClr val="DED44A"/>
                </a:solidFill>
                <a:latin typeface="Georgia" pitchFamily="18" charset="0"/>
                <a:ea typeface="ＭＳ Ｐゴシック" pitchFamily="34" charset="-128"/>
              </a:rPr>
              <a:t>Thursday, October 11, 2012</a:t>
            </a:r>
          </a:p>
        </p:txBody>
      </p:sp>
      <p:pic>
        <p:nvPicPr>
          <p:cNvPr id="40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67818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a:defRPr/>
            </a:pPr>
            <a:r>
              <a:rPr lang="en-US" dirty="0" smtClean="0">
                <a:ea typeface="ＭＳ Ｐゴシック" pitchFamily="34" charset="-128"/>
              </a:rPr>
              <a:t/>
            </a:r>
            <a:br>
              <a:rPr lang="en-US" dirty="0" smtClean="0">
                <a:ea typeface="ＭＳ Ｐゴシック" pitchFamily="34" charset="-128"/>
              </a:rPr>
            </a:br>
            <a:r>
              <a:rPr lang="en-US" cap="all" dirty="0" smtClean="0">
                <a:ea typeface="ＭＳ Ｐゴシック" pitchFamily="34" charset="-128"/>
              </a:rPr>
              <a:t>Grantees by Program Type</a:t>
            </a:r>
          </a:p>
        </p:txBody>
      </p:sp>
      <p:graphicFrame>
        <p:nvGraphicFramePr>
          <p:cNvPr id="2" name="Chart 1"/>
          <p:cNvGraphicFramePr>
            <a:graphicFrameLocks/>
          </p:cNvGraphicFramePr>
          <p:nvPr>
            <p:extLst>
              <p:ext uri="{D42A27DB-BD31-4B8C-83A1-F6EECF244321}">
                <p14:modId xmlns:p14="http://schemas.microsoft.com/office/powerpoint/2010/main" val="3649199066"/>
              </p:ext>
            </p:extLst>
          </p:nvPr>
        </p:nvGraphicFramePr>
        <p:xfrm>
          <a:off x="152400" y="990600"/>
          <a:ext cx="8686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6481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a:defRPr/>
            </a:pPr>
            <a:r>
              <a:rPr lang="en-US" cap="all" dirty="0" smtClean="0">
                <a:ea typeface="ＭＳ Ｐゴシック" pitchFamily="34" charset="-128"/>
              </a:rPr>
              <a:t>Grantee</a:t>
            </a:r>
            <a:r>
              <a:rPr lang="en-US" dirty="0" smtClean="0">
                <a:ea typeface="ＭＳ Ｐゴシック" pitchFamily="34" charset="-128"/>
              </a:rPr>
              <a:t> </a:t>
            </a:r>
            <a:r>
              <a:rPr lang="en-US" cap="all" dirty="0" smtClean="0">
                <a:ea typeface="ＭＳ Ｐゴシック" pitchFamily="34" charset="-128"/>
              </a:rPr>
              <a:t>Requirements</a:t>
            </a:r>
          </a:p>
        </p:txBody>
      </p:sp>
      <p:sp>
        <p:nvSpPr>
          <p:cNvPr id="29699" name="Rectangle 3"/>
          <p:cNvSpPr>
            <a:spLocks noGrp="1" noChangeArrowheads="1"/>
          </p:cNvSpPr>
          <p:nvPr>
            <p:ph type="body" idx="4294967295"/>
          </p:nvPr>
        </p:nvSpPr>
        <p:spPr>
          <a:xfrm>
            <a:off x="914400" y="1143000"/>
            <a:ext cx="5867400" cy="4300538"/>
          </a:xfrm>
        </p:spPr>
        <p:txBody>
          <a:bodyPr/>
          <a:lstStyle/>
          <a:p>
            <a:r>
              <a:rPr lang="en-US" smtClean="0">
                <a:ea typeface="ＭＳ Ｐゴシック" pitchFamily="34" charset="-128"/>
              </a:rPr>
              <a:t>Expand enrollment by successfully recruiting and enrolling diverse students in entry-level accelerated nursing programs.</a:t>
            </a:r>
          </a:p>
          <a:p>
            <a:pPr>
              <a:buFont typeface="Wingdings" pitchFamily="2" charset="2"/>
              <a:buNone/>
            </a:pPr>
            <a:r>
              <a:rPr lang="en-US" b="0" smtClean="0">
                <a:ea typeface="ＭＳ Ｐゴシック" pitchFamily="34" charset="-128"/>
              </a:rPr>
              <a:t>	- </a:t>
            </a:r>
            <a:r>
              <a:rPr lang="en-US" b="0" i="1" smtClean="0">
                <a:ea typeface="ＭＳ Ｐゴシック" pitchFamily="34" charset="-128"/>
              </a:rPr>
              <a:t>Execute your stated plans for recruitment and retention of a diverse student body.</a:t>
            </a:r>
          </a:p>
          <a:p>
            <a:pPr>
              <a:buFont typeface="Wingdings" pitchFamily="2" charset="2"/>
              <a:buNone/>
            </a:pPr>
            <a:endParaRPr lang="en-US" i="1" smtClean="0">
              <a:ea typeface="ＭＳ Ｐゴシック" pitchFamily="34" charset="-128"/>
            </a:endParaRPr>
          </a:p>
          <a:p>
            <a:r>
              <a:rPr lang="en-US" smtClean="0">
                <a:ea typeface="ＭＳ Ｐゴシック" pitchFamily="34" charset="-128"/>
              </a:rPr>
              <a:t>Leverage the expansion of faculty resources for these professional nursing programs.</a:t>
            </a:r>
          </a:p>
          <a:p>
            <a:pPr>
              <a:buFont typeface="Wingdings" pitchFamily="2" charset="2"/>
              <a:buNone/>
            </a:pPr>
            <a:r>
              <a:rPr lang="en-US" b="0" smtClean="0">
                <a:ea typeface="ＭＳ Ｐゴシック" pitchFamily="34" charset="-128"/>
              </a:rPr>
              <a:t>	- </a:t>
            </a:r>
            <a:r>
              <a:rPr lang="en-US" b="0" i="1" smtClean="0">
                <a:ea typeface="ＭＳ Ｐゴシック" pitchFamily="34" charset="-128"/>
              </a:rPr>
              <a:t>Demonstrate leverage of scholarships to sustain the expanded enrollment.</a:t>
            </a:r>
          </a:p>
        </p:txBody>
      </p:sp>
    </p:spTree>
    <p:extLst>
      <p:ext uri="{BB962C8B-B14F-4D97-AF65-F5344CB8AC3E}">
        <p14:creationId xmlns:p14="http://schemas.microsoft.com/office/powerpoint/2010/main" val="281896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a:defRPr/>
            </a:pPr>
            <a:r>
              <a:rPr lang="en-US" cap="all" dirty="0" smtClean="0">
                <a:ea typeface="ＭＳ Ｐゴシック" pitchFamily="34" charset="-128"/>
              </a:rPr>
              <a:t>Grantee Responsibilities</a:t>
            </a:r>
          </a:p>
        </p:txBody>
      </p:sp>
      <p:sp>
        <p:nvSpPr>
          <p:cNvPr id="30723" name="Rectangle 3"/>
          <p:cNvSpPr>
            <a:spLocks noGrp="1" noChangeArrowheads="1"/>
          </p:cNvSpPr>
          <p:nvPr>
            <p:ph type="body" idx="4294967295"/>
          </p:nvPr>
        </p:nvSpPr>
        <p:spPr>
          <a:xfrm>
            <a:off x="914400" y="1143000"/>
            <a:ext cx="5867400" cy="4300538"/>
          </a:xfrm>
        </p:spPr>
        <p:txBody>
          <a:bodyPr/>
          <a:lstStyle/>
          <a:p>
            <a:r>
              <a:rPr lang="en-US" smtClean="0">
                <a:ea typeface="ＭＳ Ｐゴシック" pitchFamily="34" charset="-128"/>
              </a:rPr>
              <a:t>Demonstrate capacity to develop and support:</a:t>
            </a:r>
          </a:p>
          <a:p>
            <a:pPr>
              <a:buFont typeface="Wingdings" pitchFamily="2" charset="2"/>
              <a:buNone/>
            </a:pPr>
            <a:r>
              <a:rPr lang="en-US" smtClean="0">
                <a:ea typeface="ＭＳ Ｐゴシック" pitchFamily="34" charset="-128"/>
              </a:rPr>
              <a:t>	</a:t>
            </a:r>
            <a:r>
              <a:rPr lang="en-US" b="0" smtClean="0">
                <a:ea typeface="ＭＳ Ｐゴシック" pitchFamily="34" charset="-128"/>
              </a:rPr>
              <a:t>- </a:t>
            </a:r>
            <a:r>
              <a:rPr lang="en-US" b="0" i="1" smtClean="0">
                <a:ea typeface="ＭＳ Ｐゴシック" pitchFamily="34" charset="-128"/>
              </a:rPr>
              <a:t>Mentorship: facilitate student retention and rapid career progression.</a:t>
            </a:r>
          </a:p>
          <a:p>
            <a:pPr>
              <a:buFont typeface="Wingdings" pitchFamily="2" charset="2"/>
              <a:buNone/>
            </a:pPr>
            <a:r>
              <a:rPr lang="en-US" b="0" i="1" smtClean="0">
                <a:ea typeface="ＭＳ Ｐゴシック" pitchFamily="34" charset="-128"/>
              </a:rPr>
              <a:t>	- Leadership: support successful entry into the profession; monitor the progression of students through the program.</a:t>
            </a:r>
          </a:p>
          <a:p>
            <a:pPr>
              <a:buFont typeface="Wingdings" pitchFamily="2" charset="2"/>
              <a:buNone/>
            </a:pPr>
            <a:endParaRPr lang="en-US" i="1" smtClean="0">
              <a:ea typeface="ＭＳ Ｐゴシック" pitchFamily="34" charset="-128"/>
            </a:endParaRPr>
          </a:p>
          <a:p>
            <a:r>
              <a:rPr lang="en-US" smtClean="0">
                <a:ea typeface="ＭＳ Ｐゴシック" pitchFamily="34" charset="-128"/>
              </a:rPr>
              <a:t>Evaluation of program based on self-determined criteria to measure impact and outcomes of scholarship funds.</a:t>
            </a:r>
          </a:p>
        </p:txBody>
      </p:sp>
    </p:spTree>
    <p:extLst>
      <p:ext uri="{BB962C8B-B14F-4D97-AF65-F5344CB8AC3E}">
        <p14:creationId xmlns:p14="http://schemas.microsoft.com/office/powerpoint/2010/main" val="4281477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1447800"/>
            <a:ext cx="5891213" cy="2133600"/>
          </a:xfrm>
        </p:spPr>
        <p:txBody>
          <a:bodyPr/>
          <a:lstStyle/>
          <a:p>
            <a:r>
              <a:rPr lang="en-US" smtClean="0"/>
              <a:t>Program Requirements</a:t>
            </a:r>
          </a:p>
        </p:txBody>
      </p:sp>
      <p:graphicFrame>
        <p:nvGraphicFramePr>
          <p:cNvPr id="4" name="Content Placeholder 3"/>
          <p:cNvGraphicFramePr>
            <a:graphicFrameLocks noGrp="1"/>
          </p:cNvGraphicFramePr>
          <p:nvPr>
            <p:ph idx="1"/>
          </p:nvPr>
        </p:nvGraphicFramePr>
        <p:xfrm>
          <a:off x="1371600" y="1066800"/>
          <a:ext cx="7620000" cy="430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759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Recruitment: Sustaining a Diverse Student Enrollment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l="31689" t="18486" r="27113" b="10564"/>
          <a:stretch>
            <a:fillRect/>
          </a:stretch>
        </p:blipFill>
        <p:spPr bwMode="auto">
          <a:xfrm>
            <a:off x="2438400" y="914400"/>
            <a:ext cx="419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29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Scholarship Recipient Selection</a:t>
            </a:r>
          </a:p>
        </p:txBody>
      </p:sp>
      <p:sp>
        <p:nvSpPr>
          <p:cNvPr id="28675" name="Content Placeholder 2"/>
          <p:cNvSpPr>
            <a:spLocks noGrp="1"/>
          </p:cNvSpPr>
          <p:nvPr>
            <p:ph idx="1"/>
          </p:nvPr>
        </p:nvSpPr>
        <p:spPr>
          <a:xfrm>
            <a:off x="838200" y="1174750"/>
            <a:ext cx="6553200" cy="4300538"/>
          </a:xfrm>
        </p:spPr>
        <p:txBody>
          <a:bodyPr/>
          <a:lstStyle/>
          <a:p>
            <a:r>
              <a:rPr lang="en-US" b="0" smtClean="0">
                <a:latin typeface="Arial" pitchFamily="34" charset="0"/>
              </a:rPr>
              <a:t>are from groups underrepresented in nursing or who are economically disadvantaged as defined herein;</a:t>
            </a:r>
          </a:p>
          <a:p>
            <a:r>
              <a:rPr lang="en-US" b="0" smtClean="0">
                <a:latin typeface="Arial" pitchFamily="34" charset="0"/>
              </a:rPr>
              <a:t>are U.S. citizens, resident non-citizen nationals or resident foreign nationals;</a:t>
            </a:r>
          </a:p>
          <a:p>
            <a:r>
              <a:rPr lang="en-US" b="0" smtClean="0">
                <a:latin typeface="Arial" pitchFamily="34" charset="0"/>
              </a:rPr>
              <a:t>have been accepted in an accelerated nursing degree program; </a:t>
            </a:r>
          </a:p>
          <a:p>
            <a:r>
              <a:rPr lang="en-US" b="0" smtClean="0">
                <a:latin typeface="Arial" pitchFamily="34" charset="0"/>
              </a:rPr>
              <a:t>complete a letter of commitment to the NCIN program; and </a:t>
            </a:r>
          </a:p>
          <a:p>
            <a:r>
              <a:rPr lang="en-US" b="0" smtClean="0">
                <a:latin typeface="Arial" pitchFamily="34" charset="0"/>
              </a:rPr>
              <a:t>are committed to pursuing professional nursing licensure through the National Council Licensure Examination for Registered Nurses (NCLEX-RN®).</a:t>
            </a:r>
          </a:p>
          <a:p>
            <a:endParaRPr lang="en-US" smtClean="0">
              <a:latin typeface="Arial" pitchFamily="34" charset="0"/>
            </a:endParaRPr>
          </a:p>
        </p:txBody>
      </p:sp>
    </p:spTree>
    <p:extLst>
      <p:ext uri="{BB962C8B-B14F-4D97-AF65-F5344CB8AC3E}">
        <p14:creationId xmlns:p14="http://schemas.microsoft.com/office/powerpoint/2010/main" val="332642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Underrepresented Minorities</a:t>
            </a:r>
          </a:p>
        </p:txBody>
      </p:sp>
      <p:sp>
        <p:nvSpPr>
          <p:cNvPr id="29699" name="Content Placeholder 2"/>
          <p:cNvSpPr>
            <a:spLocks noGrp="1"/>
          </p:cNvSpPr>
          <p:nvPr>
            <p:ph idx="1"/>
          </p:nvPr>
        </p:nvSpPr>
        <p:spPr>
          <a:xfrm>
            <a:off x="838200" y="1174750"/>
            <a:ext cx="6781800" cy="4300538"/>
          </a:xfrm>
        </p:spPr>
        <p:txBody>
          <a:bodyPr/>
          <a:lstStyle/>
          <a:p>
            <a:r>
              <a:rPr lang="en-US" b="0" smtClean="0">
                <a:latin typeface="Arial" pitchFamily="34" charset="0"/>
              </a:rPr>
              <a:t> As defined by the Health Resources and Services Administration (HRSA) of the U.S. Department of Health and Human Services (HHS),”underrepresented minorities” are racial and ethnic populations who are underrepresented in the registered nurse population relative to the percentage of that racial or ethnic group in the total population. This would include Black or African American, Hispanic or Latino, American Indian or Alaska Native, and any Asian or Pacific Islander group other than Chinese, Filipino, Japanese, Korean, Asian Indian, or Thai. According to National Sample Survey of registered nurses, males also are underrepresented in the registered nurse population relative to their number in the total population. </a:t>
            </a:r>
            <a:endParaRPr lang="en-US" smtClean="0">
              <a:latin typeface="Arial" pitchFamily="34" charset="0"/>
            </a:endParaRPr>
          </a:p>
        </p:txBody>
      </p:sp>
    </p:spTree>
    <p:extLst>
      <p:ext uri="{BB962C8B-B14F-4D97-AF65-F5344CB8AC3E}">
        <p14:creationId xmlns:p14="http://schemas.microsoft.com/office/powerpoint/2010/main" val="24474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Economically Disadvantaged</a:t>
            </a:r>
          </a:p>
        </p:txBody>
      </p:sp>
      <p:sp>
        <p:nvSpPr>
          <p:cNvPr id="30723" name="Content Placeholder 2"/>
          <p:cNvSpPr>
            <a:spLocks noGrp="1"/>
          </p:cNvSpPr>
          <p:nvPr>
            <p:ph idx="1"/>
          </p:nvPr>
        </p:nvSpPr>
        <p:spPr>
          <a:xfrm>
            <a:off x="838200" y="1371600"/>
            <a:ext cx="7086600" cy="3733800"/>
          </a:xfrm>
        </p:spPr>
        <p:txBody>
          <a:bodyPr/>
          <a:lstStyle/>
          <a:p>
            <a:r>
              <a:rPr lang="en-US" b="0" smtClean="0">
                <a:latin typeface="Arial" pitchFamily="34" charset="0"/>
              </a:rPr>
              <a:t>As defined by HRSA, an “economically disadvantaged” person comes from a “low income family,” meaning a family with an annual income that does not exceed 200 percent of HHS’s poverty guidelines; a family is a group of two or more individuals related by birth, marriage or adoption who live together, or an individual who is not living with any relatives. </a:t>
            </a:r>
            <a:endParaRPr lang="en-US" smtClean="0">
              <a:latin typeface="Arial" pitchFamily="34" charset="0"/>
            </a:endParaRPr>
          </a:p>
        </p:txBody>
      </p:sp>
    </p:spTree>
    <p:extLst>
      <p:ext uri="{BB962C8B-B14F-4D97-AF65-F5344CB8AC3E}">
        <p14:creationId xmlns:p14="http://schemas.microsoft.com/office/powerpoint/2010/main" val="78173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Pre-Entry Immersion Toolkit</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83046058"/>
              </p:ext>
            </p:extLst>
          </p:nvPr>
        </p:nvGraphicFramePr>
        <p:xfrm>
          <a:off x="2971800" y="1066800"/>
          <a:ext cx="3733800" cy="4408488"/>
        </p:xfrm>
        <a:graphic>
          <a:graphicData uri="http://schemas.openxmlformats.org/presentationml/2006/ole">
            <mc:AlternateContent xmlns:mc="http://schemas.openxmlformats.org/markup-compatibility/2006">
              <mc:Choice xmlns:v="urn:schemas-microsoft-com:vml" Requires="v">
                <p:oleObj spid="_x0000_s3096"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2971800" y="1066800"/>
                        <a:ext cx="3733800" cy="4408488"/>
                      </a:xfrm>
                      <a:prstGeom prst="rect">
                        <a:avLst/>
                      </a:prstGeom>
                      <a:ln>
                        <a:solidFill>
                          <a:schemeClr val="bg2"/>
                        </a:solidFill>
                      </a:ln>
                    </p:spPr>
                  </p:pic>
                </p:oleObj>
              </mc:Fallback>
            </mc:AlternateContent>
          </a:graphicData>
        </a:graphic>
      </p:graphicFrame>
    </p:spTree>
    <p:extLst>
      <p:ext uri="{BB962C8B-B14F-4D97-AF65-F5344CB8AC3E}">
        <p14:creationId xmlns:p14="http://schemas.microsoft.com/office/powerpoint/2010/main" val="3135930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smtClean="0">
                <a:ea typeface="ＭＳ Ｐゴシック" pitchFamily="34" charset="-128"/>
              </a:rPr>
              <a:t>Pre-entry Immersion Program</a:t>
            </a:r>
          </a:p>
        </p:txBody>
      </p:sp>
      <p:sp>
        <p:nvSpPr>
          <p:cNvPr id="26627" name="Rectangle 3"/>
          <p:cNvSpPr>
            <a:spLocks noGrp="1" noChangeArrowheads="1"/>
          </p:cNvSpPr>
          <p:nvPr>
            <p:ph type="body" idx="4294967295"/>
          </p:nvPr>
        </p:nvSpPr>
        <p:spPr>
          <a:xfrm>
            <a:off x="990600" y="1143000"/>
            <a:ext cx="6019800" cy="4038600"/>
          </a:xfrm>
        </p:spPr>
        <p:txBody>
          <a:bodyPr/>
          <a:lstStyle/>
          <a:p>
            <a:pPr>
              <a:lnSpc>
                <a:spcPct val="100000"/>
              </a:lnSpc>
              <a:buFont typeface="Wingdings" pitchFamily="2" charset="2"/>
              <a:buNone/>
            </a:pPr>
            <a:r>
              <a:rPr lang="en-US" smtClean="0">
                <a:ea typeface="ＭＳ Ｐゴシック" pitchFamily="34" charset="-128"/>
              </a:rPr>
              <a:t>Program Template</a:t>
            </a:r>
          </a:p>
          <a:p>
            <a:pPr lvl="2">
              <a:lnSpc>
                <a:spcPct val="100000"/>
              </a:lnSpc>
              <a:buFont typeface="Wingdings" pitchFamily="2" charset="2"/>
              <a:buChar char="Ø"/>
            </a:pPr>
            <a:r>
              <a:rPr lang="en-US" sz="1800" smtClean="0">
                <a:ea typeface="ＭＳ Ｐゴシック" pitchFamily="34" charset="-128"/>
              </a:rPr>
              <a:t>Customized for each site</a:t>
            </a:r>
          </a:p>
          <a:p>
            <a:pPr>
              <a:lnSpc>
                <a:spcPct val="100000"/>
              </a:lnSpc>
              <a:buFont typeface="Wingdings" pitchFamily="2" charset="2"/>
              <a:buNone/>
            </a:pPr>
            <a:r>
              <a:rPr lang="en-US" smtClean="0">
                <a:ea typeface="ＭＳ Ｐゴシック" pitchFamily="34" charset="-128"/>
              </a:rPr>
              <a:t>Financial support for each program</a:t>
            </a:r>
          </a:p>
          <a:p>
            <a:pPr>
              <a:lnSpc>
                <a:spcPct val="100000"/>
              </a:lnSpc>
              <a:buFont typeface="Wingdings" pitchFamily="2" charset="2"/>
              <a:buNone/>
            </a:pPr>
            <a:r>
              <a:rPr lang="en-US" smtClean="0">
                <a:ea typeface="ＭＳ Ｐゴシック" pitchFamily="34" charset="-128"/>
              </a:rPr>
              <a:t>Must occur before students begin the program</a:t>
            </a:r>
          </a:p>
          <a:p>
            <a:pPr>
              <a:lnSpc>
                <a:spcPct val="100000"/>
              </a:lnSpc>
              <a:buFont typeface="Wingdings" pitchFamily="2" charset="2"/>
              <a:buNone/>
            </a:pPr>
            <a:r>
              <a:rPr lang="en-US" smtClean="0">
                <a:ea typeface="ＭＳ Ｐゴシック" pitchFamily="34" charset="-128"/>
              </a:rPr>
              <a:t>Scholars required to participate</a:t>
            </a:r>
          </a:p>
          <a:p>
            <a:pPr>
              <a:lnSpc>
                <a:spcPct val="100000"/>
              </a:lnSpc>
              <a:buFont typeface="Wingdings" pitchFamily="2" charset="2"/>
              <a:buNone/>
            </a:pPr>
            <a:r>
              <a:rPr lang="en-US" smtClean="0">
                <a:ea typeface="ＭＳ Ｐゴシック" pitchFamily="34" charset="-128"/>
              </a:rPr>
              <a:t>Outcomes:</a:t>
            </a:r>
          </a:p>
          <a:p>
            <a:pPr lvl="2">
              <a:lnSpc>
                <a:spcPct val="100000"/>
              </a:lnSpc>
              <a:buFont typeface="Wingdings" pitchFamily="2" charset="2"/>
              <a:buChar char="Ø"/>
            </a:pPr>
            <a:r>
              <a:rPr lang="en-US" sz="1800" smtClean="0">
                <a:ea typeface="ＭＳ Ｐゴシック" pitchFamily="34" charset="-128"/>
              </a:rPr>
              <a:t>	Mentoring Program Initiated</a:t>
            </a:r>
          </a:p>
          <a:p>
            <a:pPr lvl="2">
              <a:lnSpc>
                <a:spcPct val="100000"/>
              </a:lnSpc>
              <a:buFont typeface="Wingdings" pitchFamily="2" charset="2"/>
              <a:buChar char="Ø"/>
            </a:pPr>
            <a:r>
              <a:rPr lang="en-US" sz="1800" smtClean="0">
                <a:ea typeface="ＭＳ Ｐゴシック" pitchFamily="34" charset="-128"/>
              </a:rPr>
              <a:t>	Leadership Plan Submitted</a:t>
            </a:r>
          </a:p>
          <a:p>
            <a:pPr lvl="2">
              <a:lnSpc>
                <a:spcPct val="100000"/>
              </a:lnSpc>
              <a:buFont typeface="Wingdings" pitchFamily="2" charset="2"/>
              <a:buChar char="Ø"/>
            </a:pPr>
            <a:r>
              <a:rPr lang="en-US" sz="1800" smtClean="0">
                <a:ea typeface="ＭＳ Ｐゴシック" pitchFamily="34" charset="-128"/>
              </a:rPr>
              <a:t>	Program Evaluation</a:t>
            </a:r>
          </a:p>
          <a:p>
            <a:pPr lvl="2">
              <a:lnSpc>
                <a:spcPct val="100000"/>
              </a:lnSpc>
              <a:buFont typeface="Wingdings" pitchFamily="2" charset="2"/>
              <a:buChar char="Ø"/>
            </a:pPr>
            <a:r>
              <a:rPr lang="en-US" sz="1800" smtClean="0">
                <a:ea typeface="ＭＳ Ｐゴシック" pitchFamily="34" charset="-128"/>
              </a:rPr>
              <a:t> Scholars complete Entry Survey </a:t>
            </a:r>
          </a:p>
          <a:p>
            <a:pPr lvl="2">
              <a:lnSpc>
                <a:spcPct val="100000"/>
              </a:lnSpc>
              <a:buFont typeface="Wingdings" pitchFamily="2" charset="2"/>
              <a:buChar char="Ø"/>
            </a:pPr>
            <a:endParaRPr lang="en-US" sz="1800" smtClean="0">
              <a:ea typeface="ＭＳ Ｐゴシック" pitchFamily="34" charset="-128"/>
            </a:endParaRPr>
          </a:p>
          <a:p>
            <a:pPr>
              <a:lnSpc>
                <a:spcPct val="100000"/>
              </a:lnSpc>
              <a:buFont typeface="Wingdings" pitchFamily="2" charset="2"/>
              <a:buNone/>
            </a:pPr>
            <a:endParaRPr lang="en-US" smtClean="0">
              <a:ea typeface="ＭＳ Ｐゴシック" pitchFamily="34" charset="-128"/>
            </a:endParaRPr>
          </a:p>
        </p:txBody>
      </p:sp>
    </p:spTree>
    <p:extLst>
      <p:ext uri="{BB962C8B-B14F-4D97-AF65-F5344CB8AC3E}">
        <p14:creationId xmlns:p14="http://schemas.microsoft.com/office/powerpoint/2010/main" val="1807925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smtClean="0">
                <a:ea typeface="ＭＳ Ｐゴシック" pitchFamily="34" charset="-128"/>
              </a:rPr>
              <a:t>PURPOSE</a:t>
            </a:r>
          </a:p>
        </p:txBody>
      </p:sp>
      <p:sp>
        <p:nvSpPr>
          <p:cNvPr id="5123" name="Rectangle 3"/>
          <p:cNvSpPr>
            <a:spLocks noGrp="1" noChangeArrowheads="1"/>
          </p:cNvSpPr>
          <p:nvPr>
            <p:ph type="body" idx="4294967295"/>
          </p:nvPr>
        </p:nvSpPr>
        <p:spPr>
          <a:xfrm>
            <a:off x="914400" y="1143000"/>
            <a:ext cx="8458200" cy="4300538"/>
          </a:xfrm>
        </p:spPr>
        <p:txBody>
          <a:bodyPr/>
          <a:lstStyle/>
          <a:p>
            <a:r>
              <a:rPr lang="en-US" smtClean="0">
                <a:ea typeface="ＭＳ Ｐゴシック" pitchFamily="34" charset="-128"/>
              </a:rPr>
              <a:t>Provide an opportunity for new grantees and persons new to NCIN to ask questions and clarify program and grantee expectations</a:t>
            </a:r>
          </a:p>
          <a:p>
            <a:endParaRPr lang="en-US" smtClean="0">
              <a:ea typeface="ＭＳ Ｐゴシック" pitchFamily="34" charset="-128"/>
            </a:endParaRPr>
          </a:p>
          <a:p>
            <a:r>
              <a:rPr lang="en-US" smtClean="0">
                <a:ea typeface="ＭＳ Ｐゴシック" pitchFamily="34" charset="-128"/>
              </a:rPr>
              <a:t>Discuss role and responsibilities</a:t>
            </a:r>
          </a:p>
          <a:p>
            <a:pPr>
              <a:buFont typeface="Wingdings" pitchFamily="2" charset="2"/>
              <a:buNone/>
            </a:pPr>
            <a:r>
              <a:rPr lang="en-US" smtClean="0">
                <a:ea typeface="ＭＳ Ｐゴシック" pitchFamily="34" charset="-128"/>
              </a:rPr>
              <a:t>		-  National Program Office (NPO)</a:t>
            </a:r>
          </a:p>
          <a:p>
            <a:pPr>
              <a:buFont typeface="Wingdings" pitchFamily="2" charset="2"/>
              <a:buNone/>
            </a:pPr>
            <a:r>
              <a:rPr lang="en-US" smtClean="0">
                <a:ea typeface="ＭＳ Ｐゴシック" pitchFamily="34" charset="-128"/>
              </a:rPr>
              <a:t>		-  Grantees</a:t>
            </a:r>
          </a:p>
          <a:p>
            <a:pPr>
              <a:buFont typeface="Wingdings" pitchFamily="2" charset="2"/>
              <a:buNone/>
            </a:pPr>
            <a:r>
              <a:rPr lang="en-US" smtClean="0">
                <a:ea typeface="ＭＳ Ｐゴシック" pitchFamily="34" charset="-128"/>
              </a:rPr>
              <a:t>	         -  Scholarship Recipients</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1543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75086" cy="6858000"/>
          </a:xfrm>
          <a:prstGeom prst="rect">
            <a:avLst/>
          </a:prstGeom>
        </p:spPr>
      </p:pic>
    </p:spTree>
    <p:extLst>
      <p:ext uri="{BB962C8B-B14F-4D97-AF65-F5344CB8AC3E}">
        <p14:creationId xmlns:p14="http://schemas.microsoft.com/office/powerpoint/2010/main" val="3230382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Mentoring</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00" y="2646363"/>
            <a:ext cx="6396037"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l="28320" t="16147" r="26366" b="5469"/>
          <a:stretch>
            <a:fillRect/>
          </a:stretch>
        </p:blipFill>
        <p:spPr bwMode="auto">
          <a:xfrm>
            <a:off x="1981200" y="965200"/>
            <a:ext cx="3657600" cy="409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2"/>
          <p:cNvSpPr txBox="1">
            <a:spLocks noChangeArrowheads="1"/>
          </p:cNvSpPr>
          <p:nvPr/>
        </p:nvSpPr>
        <p:spPr bwMode="auto">
          <a:xfrm>
            <a:off x="381000" y="505936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chemeClr val="bg2"/>
                </a:solidFill>
              </a:rPr>
              <a:t>http://www.newcareersinnursing.org/resources/mentoring-toolkit-and-handbook</a:t>
            </a:r>
          </a:p>
        </p:txBody>
      </p:sp>
      <p:sp>
        <p:nvSpPr>
          <p:cNvPr id="26630" name="Content Placeholder 2"/>
          <p:cNvSpPr>
            <a:spLocks noGrp="1"/>
          </p:cNvSpPr>
          <p:nvPr>
            <p:ph idx="1"/>
          </p:nvPr>
        </p:nvSpPr>
        <p:spPr>
          <a:xfrm>
            <a:off x="5715000" y="1601788"/>
            <a:ext cx="2595563" cy="3149600"/>
          </a:xfrm>
        </p:spPr>
        <p:txBody>
          <a:bodyPr/>
          <a:lstStyle/>
          <a:p>
            <a:pPr marL="0" indent="0">
              <a:buFont typeface="Wingdings" pitchFamily="2" charset="2"/>
              <a:buNone/>
            </a:pPr>
            <a:r>
              <a:rPr lang="en-US" dirty="0" smtClean="0"/>
              <a:t>Released May 2011</a:t>
            </a:r>
          </a:p>
          <a:p>
            <a:pPr marL="0" indent="0">
              <a:buFont typeface="Wingdings" pitchFamily="2" charset="2"/>
              <a:buNone/>
            </a:pPr>
            <a:r>
              <a:rPr lang="en-US" dirty="0" smtClean="0"/>
              <a:t>Revised Fall 2012</a:t>
            </a:r>
          </a:p>
        </p:txBody>
      </p:sp>
    </p:spTree>
    <p:extLst>
      <p:ext uri="{BB962C8B-B14F-4D97-AF65-F5344CB8AC3E}">
        <p14:creationId xmlns:p14="http://schemas.microsoft.com/office/powerpoint/2010/main" val="1687462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Development</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78766043"/>
              </p:ext>
            </p:extLst>
          </p:nvPr>
        </p:nvGraphicFramePr>
        <p:xfrm>
          <a:off x="2667000" y="990600"/>
          <a:ext cx="3986212" cy="4572000"/>
        </p:xfrm>
        <a:graphic>
          <a:graphicData uri="http://schemas.openxmlformats.org/presentationml/2006/ole">
            <mc:AlternateContent xmlns:mc="http://schemas.openxmlformats.org/markup-compatibility/2006">
              <mc:Choice xmlns:v="urn:schemas-microsoft-com:vml" Requires="v">
                <p:oleObj spid="_x0000_s4120"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2667000" y="990600"/>
                        <a:ext cx="3986212" cy="4572000"/>
                      </a:xfrm>
                      <a:prstGeom prst="rect">
                        <a:avLst/>
                      </a:prstGeom>
                    </p:spPr>
                  </p:pic>
                </p:oleObj>
              </mc:Fallback>
            </mc:AlternateContent>
          </a:graphicData>
        </a:graphic>
      </p:graphicFrame>
    </p:spTree>
    <p:extLst>
      <p:ext uri="{BB962C8B-B14F-4D97-AF65-F5344CB8AC3E}">
        <p14:creationId xmlns:p14="http://schemas.microsoft.com/office/powerpoint/2010/main" val="339492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57" name="Group 517"/>
          <p:cNvGraphicFramePr>
            <a:graphicFrameLocks noGrp="1"/>
          </p:cNvGraphicFramePr>
          <p:nvPr/>
        </p:nvGraphicFramePr>
        <p:xfrm>
          <a:off x="1066800" y="990600"/>
          <a:ext cx="7467600" cy="4511675"/>
        </p:xfrm>
        <a:graphic>
          <a:graphicData uri="http://schemas.openxmlformats.org/drawingml/2006/table">
            <a:tbl>
              <a:tblPr/>
              <a:tblGrid>
                <a:gridCol w="1489075"/>
                <a:gridCol w="1762125"/>
                <a:gridCol w="3155950"/>
                <a:gridCol w="1060450"/>
              </a:tblGrid>
              <a:tr h="309511">
                <a:tc gridSpan="4">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238650t00"/>
                        </a:rPr>
                        <a:t>The Journey from Nursing Student to Nursing Leader  </a:t>
                      </a: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Page 61</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DBD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519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Thursday </a:t>
                      </a:r>
                      <a:endPar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September 15, 2011 </a:t>
                      </a:r>
                      <a:endParaRPr kumimoji="0" lang="en-US" sz="1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12:30-1:00 p.m. </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Carol Moore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1. Knowing Your Path: Leadership Goal Setting Exercise (Short/Regular Format)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 age 63/65</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61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Monday </a:t>
                      </a:r>
                      <a:endPar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September 19, 2011</a:t>
                      </a:r>
                      <a:endParaRPr kumimoji="0" lang="en-US" sz="1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12:30-1:30 p.m. </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Linda Quinn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2. Knowing Yourself: Leadership Experience and Integration Exercise (Short/Regular Format)</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Page 71/74</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79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Wednesday </a:t>
                      </a:r>
                      <a:endPar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November 2, 2011</a:t>
                      </a:r>
                      <a:endParaRPr kumimoji="0" lang="en-US" sz="12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ＭＳ Ｐゴシック" pitchFamily="34" charset="-128"/>
                        </a:rPr>
                        <a:t>12:30-1:30 p.m. </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Erika Pritchard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3. Inspiring a Shared Vision: Can You See It? Exercise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Page 88</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361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Wednesday November 16, 2011</a:t>
                      </a:r>
                      <a:endPar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12:30-1:10 p.m.</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Erika Pritchard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4. Enabling Others to Act: Exploring Differences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Page 103</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4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Wednesday November 16, 2011</a:t>
                      </a:r>
                      <a:endPar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1:10 </a:t>
                      </a:r>
                      <a:r>
                        <a:rPr kumimoji="0" lang="en-US" sz="1200" b="1" i="0" u="none" strike="noStrike" cap="none" normalizeH="0" baseline="0" smtClean="0">
                          <a:ln>
                            <a:noFill/>
                          </a:ln>
                          <a:solidFill>
                            <a:srgbClr val="000000"/>
                          </a:solidFill>
                          <a:effectLst/>
                          <a:latin typeface="Arial"/>
                          <a:ea typeface="Calibri" pitchFamily="34" charset="0"/>
                          <a:cs typeface="TTE21A53E0t00" charset="0"/>
                        </a:rPr>
                        <a:t>–</a:t>
                      </a: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 2:10 p.m. </a:t>
                      </a:r>
                      <a:endParaRPr kumimoji="0" lang="en-US" sz="1200" b="1" i="0" u="none" strike="noStrike" cap="none" normalizeH="0" baseline="0" smtClean="0">
                        <a:ln>
                          <a:noFill/>
                        </a:ln>
                        <a:solidFill>
                          <a:schemeClr val="tx1"/>
                        </a:solidFill>
                        <a:effectLst/>
                        <a:latin typeface="Arial" pitchFamily="34" charset="0"/>
                        <a:ea typeface="ＭＳ Ｐゴシック" pitchFamily="34" charset="-128"/>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Linda Quinn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5. Enabling Others to Act: Communication and Conflict Resolution Exercise </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ea typeface="Calibri" pitchFamily="34" charset="0"/>
                          <a:cs typeface="TTE21A53E0t00" charset="0"/>
                        </a:rPr>
                        <a:t>Page 1 0 7</a:t>
                      </a:r>
                      <a:endParaRPr kumimoji="0" lang="en-US" sz="1200" b="1" i="0" u="none" strike="noStrike" cap="none" normalizeH="0" baseline="0" smtClean="0">
                        <a:ln>
                          <a:noFill/>
                        </a:ln>
                        <a:solidFill>
                          <a:schemeClr val="tx1"/>
                        </a:solidFill>
                        <a:effectLst/>
                        <a:latin typeface="Arial" pitchFamily="34" charset="0"/>
                        <a:ea typeface="Calibri" pitchFamily="34" charset="0"/>
                        <a:cs typeface="TTE21A53E0t00"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684" name="Rectangle 512"/>
          <p:cNvSpPr>
            <a:spLocks noGrp="1" noChangeArrowheads="1"/>
          </p:cNvSpPr>
          <p:nvPr>
            <p:ph type="title" idx="4294967295"/>
          </p:nvPr>
        </p:nvSpPr>
        <p:spPr/>
        <p:txBody>
          <a:bodyPr/>
          <a:lstStyle/>
          <a:p>
            <a:r>
              <a:rPr lang="en-US" smtClean="0">
                <a:ea typeface="ＭＳ Ｐゴシック" pitchFamily="34" charset="-128"/>
              </a:rPr>
              <a:t>LEADERSHIP PLAN</a:t>
            </a:r>
          </a:p>
        </p:txBody>
      </p:sp>
    </p:spTree>
    <p:extLst>
      <p:ext uri="{BB962C8B-B14F-4D97-AF65-F5344CB8AC3E}">
        <p14:creationId xmlns:p14="http://schemas.microsoft.com/office/powerpoint/2010/main" val="1108409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defRPr/>
            </a:pPr>
            <a:r>
              <a:rPr lang="en-US" sz="2100" cap="all" dirty="0" smtClean="0"/>
              <a:t>Reporting Requirements (Scholars)</a:t>
            </a:r>
          </a:p>
        </p:txBody>
      </p:sp>
      <p:sp>
        <p:nvSpPr>
          <p:cNvPr id="61443" name="Content Placeholder 2"/>
          <p:cNvSpPr>
            <a:spLocks noGrp="1"/>
          </p:cNvSpPr>
          <p:nvPr>
            <p:ph idx="1"/>
          </p:nvPr>
        </p:nvSpPr>
        <p:spPr>
          <a:xfrm>
            <a:off x="838200" y="1066800"/>
            <a:ext cx="4114800" cy="4408488"/>
          </a:xfrm>
        </p:spPr>
        <p:txBody>
          <a:bodyPr/>
          <a:lstStyle/>
          <a:p>
            <a:r>
              <a:rPr lang="en-US" b="0" dirty="0" smtClean="0"/>
              <a:t>Sign a letter of commitment and a photo release form </a:t>
            </a:r>
          </a:p>
          <a:p>
            <a:r>
              <a:rPr lang="en-US" b="0" dirty="0" smtClean="0"/>
              <a:t>Complete three (3) Surveys: Entry, Midpoint and Exit.</a:t>
            </a:r>
          </a:p>
          <a:p>
            <a:r>
              <a:rPr lang="en-US" b="0" dirty="0" smtClean="0"/>
              <a:t>Once the NPO has received all of the letters of commitments, photo release forms and completed entry surveys from a SON, scholars a mailed a welcome gift </a:t>
            </a:r>
          </a:p>
          <a:p>
            <a:endParaRPr lang="en-US" dirty="0" smtClean="0"/>
          </a:p>
        </p:txBody>
      </p:sp>
      <p:pic>
        <p:nvPicPr>
          <p:cNvPr id="614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2893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559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Entry Survey</a:t>
            </a:r>
            <a:br>
              <a:rPr lang="en-US" dirty="0" smtClean="0"/>
            </a:b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189687191"/>
              </p:ext>
            </p:extLst>
          </p:nvPr>
        </p:nvGraphicFramePr>
        <p:xfrm>
          <a:off x="609600" y="990600"/>
          <a:ext cx="4267200" cy="4484688"/>
        </p:xfrm>
        <a:graphic>
          <a:graphicData uri="http://schemas.openxmlformats.org/presentationml/2006/ole">
            <mc:AlternateContent xmlns:mc="http://schemas.openxmlformats.org/markup-compatibility/2006">
              <mc:Choice xmlns:v="urn:schemas-microsoft-com:vml" Requires="v">
                <p:oleObj spid="_x0000_s5135"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609600" y="990600"/>
                        <a:ext cx="4267200" cy="4484688"/>
                      </a:xfrm>
                      <a:prstGeom prst="rect">
                        <a:avLst/>
                      </a:prstGeom>
                    </p:spPr>
                  </p:pic>
                </p:oleObj>
              </mc:Fallback>
            </mc:AlternateContent>
          </a:graphicData>
        </a:graphic>
      </p:graphicFrame>
      <p:sp>
        <p:nvSpPr>
          <p:cNvPr id="4" name="Content Placeholder 3"/>
          <p:cNvSpPr>
            <a:spLocks noGrp="1"/>
          </p:cNvSpPr>
          <p:nvPr>
            <p:ph sz="half" idx="4294967295"/>
          </p:nvPr>
        </p:nvSpPr>
        <p:spPr>
          <a:xfrm>
            <a:off x="5105400" y="1219200"/>
            <a:ext cx="3733800" cy="4191001"/>
          </a:xfrm>
        </p:spPr>
        <p:txBody>
          <a:bodyPr/>
          <a:lstStyle/>
          <a:p>
            <a:r>
              <a:rPr lang="en-US" sz="2400" dirty="0" smtClean="0"/>
              <a:t>PIP Evaluation</a:t>
            </a:r>
          </a:p>
          <a:p>
            <a:r>
              <a:rPr lang="en-US" sz="2400" dirty="0" smtClean="0"/>
              <a:t>Scholar’s Educational Background</a:t>
            </a:r>
          </a:p>
          <a:p>
            <a:r>
              <a:rPr lang="en-US" sz="2400" dirty="0" smtClean="0"/>
              <a:t>Financing your Education</a:t>
            </a:r>
          </a:p>
          <a:p>
            <a:r>
              <a:rPr lang="en-US" sz="2400" dirty="0" smtClean="0"/>
              <a:t>Demographic Info</a:t>
            </a:r>
            <a:endParaRPr lang="en-US" sz="2400" dirty="0"/>
          </a:p>
        </p:txBody>
      </p:sp>
    </p:spTree>
    <p:extLst>
      <p:ext uri="{BB962C8B-B14F-4D97-AF65-F5344CB8AC3E}">
        <p14:creationId xmlns:p14="http://schemas.microsoft.com/office/powerpoint/2010/main" val="788043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Mid-Program Survey</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81606508"/>
              </p:ext>
            </p:extLst>
          </p:nvPr>
        </p:nvGraphicFramePr>
        <p:xfrm>
          <a:off x="609600" y="990600"/>
          <a:ext cx="4267200" cy="4452938"/>
        </p:xfrm>
        <a:graphic>
          <a:graphicData uri="http://schemas.openxmlformats.org/presentationml/2006/ole">
            <mc:AlternateContent xmlns:mc="http://schemas.openxmlformats.org/markup-compatibility/2006">
              <mc:Choice xmlns:v="urn:schemas-microsoft-com:vml" Requires="v">
                <p:oleObj spid="_x0000_s6158"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609600" y="990600"/>
                        <a:ext cx="4267200" cy="4452938"/>
                      </a:xfrm>
                      <a:prstGeom prst="rect">
                        <a:avLst/>
                      </a:prstGeom>
                    </p:spPr>
                  </p:pic>
                </p:oleObj>
              </mc:Fallback>
            </mc:AlternateContent>
          </a:graphicData>
        </a:graphic>
      </p:graphicFrame>
      <p:sp>
        <p:nvSpPr>
          <p:cNvPr id="4" name="Content Placeholder 3"/>
          <p:cNvSpPr>
            <a:spLocks noGrp="1"/>
          </p:cNvSpPr>
          <p:nvPr>
            <p:ph sz="half" idx="4294967295"/>
          </p:nvPr>
        </p:nvSpPr>
        <p:spPr>
          <a:xfrm>
            <a:off x="5105400" y="1066800"/>
            <a:ext cx="3886200" cy="4495800"/>
          </a:xfrm>
        </p:spPr>
        <p:txBody>
          <a:bodyPr/>
          <a:lstStyle/>
          <a:p>
            <a:r>
              <a:rPr lang="en-US" sz="2400" dirty="0" smtClean="0"/>
              <a:t>Program Satisfaction</a:t>
            </a:r>
          </a:p>
          <a:p>
            <a:r>
              <a:rPr lang="en-US" sz="2400" dirty="0" smtClean="0"/>
              <a:t>Mentoring Experience</a:t>
            </a:r>
          </a:p>
          <a:p>
            <a:r>
              <a:rPr lang="en-US" sz="2400" dirty="0" smtClean="0"/>
              <a:t>Leadership Development Activities</a:t>
            </a:r>
          </a:p>
          <a:p>
            <a:r>
              <a:rPr lang="en-US" sz="2400" dirty="0" smtClean="0"/>
              <a:t>Career  Selection</a:t>
            </a:r>
          </a:p>
          <a:p>
            <a:r>
              <a:rPr lang="en-US" sz="2400" dirty="0" smtClean="0"/>
              <a:t>Barriers to Success</a:t>
            </a:r>
          </a:p>
          <a:p>
            <a:r>
              <a:rPr lang="en-US" sz="2400" dirty="0" smtClean="0"/>
              <a:t>Financial Assistance</a:t>
            </a:r>
          </a:p>
          <a:p>
            <a:r>
              <a:rPr lang="en-US" sz="2400" dirty="0" smtClean="0"/>
              <a:t>“Wish I had known”</a:t>
            </a:r>
          </a:p>
          <a:p>
            <a:pPr marL="0" indent="0">
              <a:buNone/>
            </a:pPr>
            <a:endParaRPr lang="en-US" dirty="0"/>
          </a:p>
        </p:txBody>
      </p:sp>
    </p:spTree>
    <p:extLst>
      <p:ext uri="{BB962C8B-B14F-4D97-AF65-F5344CB8AC3E}">
        <p14:creationId xmlns:p14="http://schemas.microsoft.com/office/powerpoint/2010/main" val="881070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Exit Survey </a:t>
            </a:r>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455782623"/>
              </p:ext>
            </p:extLst>
          </p:nvPr>
        </p:nvGraphicFramePr>
        <p:xfrm>
          <a:off x="609600" y="1066800"/>
          <a:ext cx="4267200" cy="4419600"/>
        </p:xfrm>
        <a:graphic>
          <a:graphicData uri="http://schemas.openxmlformats.org/presentationml/2006/ole">
            <mc:AlternateContent xmlns:mc="http://schemas.openxmlformats.org/markup-compatibility/2006">
              <mc:Choice xmlns:v="urn:schemas-microsoft-com:vml" Requires="v">
                <p:oleObj spid="_x0000_s7182" name="Acrobat Document" r:id="rId3" imgW="5829199" imgH="7543800" progId="AcroExch.Document.7">
                  <p:embed/>
                </p:oleObj>
              </mc:Choice>
              <mc:Fallback>
                <p:oleObj name="Acrobat Document" r:id="rId3" imgW="5829199" imgH="7543800" progId="AcroExch.Document.7">
                  <p:embed/>
                  <p:pic>
                    <p:nvPicPr>
                      <p:cNvPr id="0" name=""/>
                      <p:cNvPicPr/>
                      <p:nvPr/>
                    </p:nvPicPr>
                    <p:blipFill>
                      <a:blip r:embed="rId4"/>
                      <a:stretch>
                        <a:fillRect/>
                      </a:stretch>
                    </p:blipFill>
                    <p:spPr>
                      <a:xfrm>
                        <a:off x="609600" y="1066800"/>
                        <a:ext cx="4267200" cy="4419600"/>
                      </a:xfrm>
                      <a:prstGeom prst="rect">
                        <a:avLst/>
                      </a:prstGeom>
                    </p:spPr>
                  </p:pic>
                </p:oleObj>
              </mc:Fallback>
            </mc:AlternateContent>
          </a:graphicData>
        </a:graphic>
      </p:graphicFrame>
      <p:sp>
        <p:nvSpPr>
          <p:cNvPr id="7" name="Content Placeholder 6"/>
          <p:cNvSpPr>
            <a:spLocks noGrp="1"/>
          </p:cNvSpPr>
          <p:nvPr>
            <p:ph sz="half" idx="4294967295"/>
          </p:nvPr>
        </p:nvSpPr>
        <p:spPr>
          <a:xfrm>
            <a:off x="4876800" y="1371600"/>
            <a:ext cx="4267200" cy="4754563"/>
          </a:xfrm>
        </p:spPr>
        <p:txBody>
          <a:bodyPr/>
          <a:lstStyle/>
          <a:p>
            <a:r>
              <a:rPr lang="en-US" sz="2400" dirty="0" smtClean="0"/>
              <a:t>Degree earned</a:t>
            </a:r>
          </a:p>
          <a:p>
            <a:r>
              <a:rPr lang="en-US" sz="2400" dirty="0" smtClean="0"/>
              <a:t>Quality of Interactions</a:t>
            </a:r>
          </a:p>
          <a:p>
            <a:r>
              <a:rPr lang="en-US" sz="2400" dirty="0" smtClean="0"/>
              <a:t>Course Work</a:t>
            </a:r>
          </a:p>
          <a:p>
            <a:r>
              <a:rPr lang="en-US" sz="2400" dirty="0" smtClean="0"/>
              <a:t>Leadership Activities</a:t>
            </a:r>
          </a:p>
          <a:p>
            <a:r>
              <a:rPr lang="en-US" sz="2400" dirty="0" smtClean="0"/>
              <a:t>Mentoring Activities</a:t>
            </a:r>
          </a:p>
          <a:p>
            <a:r>
              <a:rPr lang="en-US" sz="2400" dirty="0" smtClean="0"/>
              <a:t>Readiness for Practice</a:t>
            </a:r>
          </a:p>
          <a:p>
            <a:r>
              <a:rPr lang="en-US" sz="2400" dirty="0" smtClean="0"/>
              <a:t>Financing Education</a:t>
            </a:r>
            <a:endParaRPr lang="en-US" sz="2400" dirty="0"/>
          </a:p>
        </p:txBody>
      </p:sp>
    </p:spTree>
    <p:extLst>
      <p:ext uri="{BB962C8B-B14F-4D97-AF65-F5344CB8AC3E}">
        <p14:creationId xmlns:p14="http://schemas.microsoft.com/office/powerpoint/2010/main" val="285172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Timeline Activities </a:t>
            </a:r>
          </a:p>
        </p:txBody>
      </p:sp>
      <p:sp>
        <p:nvSpPr>
          <p:cNvPr id="14339" name="Content Placeholder 6"/>
          <p:cNvSpPr>
            <a:spLocks noGrp="1"/>
          </p:cNvSpPr>
          <p:nvPr>
            <p:ph idx="1"/>
          </p:nvPr>
        </p:nvSpPr>
        <p:spPr>
          <a:xfrm>
            <a:off x="838200" y="1174750"/>
            <a:ext cx="7239000" cy="4300538"/>
          </a:xfrm>
        </p:spPr>
        <p:txBody>
          <a:bodyPr/>
          <a:lstStyle/>
          <a:p>
            <a:pPr marL="0" indent="0">
              <a:buNone/>
            </a:pPr>
            <a:r>
              <a:rPr lang="en-US" sz="2400" dirty="0" smtClean="0"/>
              <a:t>First Quarter:  September  - November 2012</a:t>
            </a:r>
          </a:p>
          <a:p>
            <a:r>
              <a:rPr lang="en-US" dirty="0" smtClean="0"/>
              <a:t>Program Overview</a:t>
            </a:r>
          </a:p>
          <a:p>
            <a:r>
              <a:rPr lang="en-US" dirty="0" smtClean="0"/>
              <a:t>Press Release Information</a:t>
            </a:r>
          </a:p>
          <a:p>
            <a:r>
              <a:rPr lang="en-US" dirty="0" smtClean="0"/>
              <a:t>Awarding Scholarships</a:t>
            </a:r>
          </a:p>
          <a:p>
            <a:r>
              <a:rPr lang="en-US" dirty="0" smtClean="0"/>
              <a:t>Letters of Commitment</a:t>
            </a:r>
          </a:p>
          <a:p>
            <a:r>
              <a:rPr lang="en-US" dirty="0" smtClean="0"/>
              <a:t>Pre-Entry Immersion Programs</a:t>
            </a:r>
          </a:p>
          <a:p>
            <a:r>
              <a:rPr lang="en-US" dirty="0" smtClean="0"/>
              <a:t>Scholars Entry Survey</a:t>
            </a:r>
          </a:p>
          <a:p>
            <a:r>
              <a:rPr lang="en-US" dirty="0" smtClean="0"/>
              <a:t>NCIN6 Call for Proposals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00" y="152400"/>
            <a:ext cx="5486400" cy="685800"/>
          </a:xfrm>
        </p:spPr>
        <p:txBody>
          <a:bodyPr/>
          <a:lstStyle/>
          <a:p>
            <a:r>
              <a:rPr lang="en-US" smtClean="0">
                <a:ea typeface="ＭＳ Ｐゴシック" pitchFamily="34" charset="-128"/>
              </a:rPr>
              <a:t>Program Overview</a:t>
            </a:r>
          </a:p>
        </p:txBody>
      </p:sp>
      <p:sp>
        <p:nvSpPr>
          <p:cNvPr id="9219" name="Rectangle 3"/>
          <p:cNvSpPr>
            <a:spLocks noGrp="1" noChangeArrowheads="1"/>
          </p:cNvSpPr>
          <p:nvPr>
            <p:ph type="body" idx="4294967295"/>
          </p:nvPr>
        </p:nvSpPr>
        <p:spPr>
          <a:xfrm>
            <a:off x="914400" y="1219200"/>
            <a:ext cx="5867400" cy="3951288"/>
          </a:xfrm>
        </p:spPr>
        <p:txBody>
          <a:bodyPr/>
          <a:lstStyle/>
          <a:p>
            <a:r>
              <a:rPr lang="en-US" smtClean="0">
                <a:ea typeface="ＭＳ Ｐゴシック" pitchFamily="34" charset="-128"/>
              </a:rPr>
              <a:t>Collaboration between RWJF &amp; AACN</a:t>
            </a:r>
          </a:p>
          <a:p>
            <a:r>
              <a:rPr lang="en-US" smtClean="0">
                <a:ea typeface="ＭＳ Ｐゴシック" pitchFamily="34" charset="-128"/>
              </a:rPr>
              <a:t> Addresses several key needs in nursing:</a:t>
            </a:r>
          </a:p>
          <a:p>
            <a:pPr lvl="2">
              <a:buFont typeface="Wingdings" pitchFamily="2" charset="2"/>
              <a:buChar char="Ø"/>
            </a:pPr>
            <a:r>
              <a:rPr lang="en-US" b="1" smtClean="0">
                <a:ea typeface="ＭＳ Ｐゴシック" pitchFamily="34" charset="-128"/>
              </a:rPr>
              <a:t>Need for more diversity in nursing</a:t>
            </a:r>
          </a:p>
          <a:p>
            <a:pPr lvl="2">
              <a:buFont typeface="Wingdings" pitchFamily="2" charset="2"/>
              <a:buChar char="Ø"/>
            </a:pPr>
            <a:r>
              <a:rPr lang="en-US" b="1" smtClean="0">
                <a:ea typeface="ＭＳ Ｐゴシック" pitchFamily="34" charset="-128"/>
              </a:rPr>
              <a:t>Need for more funding for accelerated students</a:t>
            </a:r>
          </a:p>
          <a:p>
            <a:pPr lvl="2">
              <a:buFont typeface="Wingdings" pitchFamily="2" charset="2"/>
              <a:buChar char="Ø"/>
            </a:pPr>
            <a:r>
              <a:rPr lang="en-US" b="1" smtClean="0">
                <a:ea typeface="ＭＳ Ｐゴシック" pitchFamily="34" charset="-128"/>
              </a:rPr>
              <a:t>Need for highly educated entry-level nurses</a:t>
            </a:r>
          </a:p>
          <a:p>
            <a:r>
              <a:rPr lang="en-US" smtClean="0">
                <a:ea typeface="ＭＳ Ｐゴシック" pitchFamily="34" charset="-128"/>
              </a:rPr>
              <a:t> Introducing the </a:t>
            </a:r>
            <a:r>
              <a:rPr lang="en-US" i="1" smtClean="0">
                <a:ea typeface="ＭＳ Ｐゴシック" pitchFamily="34" charset="-128"/>
              </a:rPr>
              <a:t>New Careers in Nursing</a:t>
            </a:r>
          </a:p>
          <a:p>
            <a:pPr lvl="2">
              <a:buFont typeface="Wingdings" pitchFamily="2" charset="2"/>
              <a:buChar char="Ø"/>
            </a:pPr>
            <a:r>
              <a:rPr lang="en-US" b="1" smtClean="0">
                <a:ea typeface="ＭＳ Ｐゴシック" pitchFamily="34" charset="-128"/>
              </a:rPr>
              <a:t>Need to increase the pipeline of future faculty </a:t>
            </a:r>
          </a:p>
        </p:txBody>
      </p:sp>
    </p:spTree>
    <p:extLst>
      <p:ext uri="{BB962C8B-B14F-4D97-AF65-F5344CB8AC3E}">
        <p14:creationId xmlns:p14="http://schemas.microsoft.com/office/powerpoint/2010/main" val="42804122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223838"/>
            <a:ext cx="6248400" cy="681037"/>
          </a:xfrm>
        </p:spPr>
        <p:txBody>
          <a:bodyPr/>
          <a:lstStyle/>
          <a:p>
            <a:r>
              <a:rPr lang="en-US" smtClean="0">
                <a:ea typeface="ＭＳ Ｐゴシック" pitchFamily="34" charset="-128"/>
              </a:rPr>
              <a:t>Timeline of Activities</a:t>
            </a:r>
          </a:p>
        </p:txBody>
      </p:sp>
      <p:sp>
        <p:nvSpPr>
          <p:cNvPr id="15363" name="Rectangle 3"/>
          <p:cNvSpPr>
            <a:spLocks noGrp="1" noChangeArrowheads="1"/>
          </p:cNvSpPr>
          <p:nvPr>
            <p:ph type="body" idx="4294967295"/>
          </p:nvPr>
        </p:nvSpPr>
        <p:spPr>
          <a:xfrm>
            <a:off x="838200" y="990600"/>
            <a:ext cx="7620000" cy="4484688"/>
          </a:xfrm>
        </p:spPr>
        <p:txBody>
          <a:bodyPr/>
          <a:lstStyle/>
          <a:p>
            <a:pPr>
              <a:lnSpc>
                <a:spcPct val="100000"/>
              </a:lnSpc>
              <a:buFont typeface="Wingdings" pitchFamily="2" charset="2"/>
              <a:buNone/>
            </a:pPr>
            <a:r>
              <a:rPr lang="en-US" sz="2400" dirty="0" smtClean="0">
                <a:ea typeface="ＭＳ Ｐゴシック" pitchFamily="34" charset="-128"/>
              </a:rPr>
              <a:t>Second Quarter:  December 2012 – February 2013</a:t>
            </a:r>
          </a:p>
          <a:p>
            <a:pPr>
              <a:lnSpc>
                <a:spcPct val="100000"/>
              </a:lnSpc>
            </a:pPr>
            <a:r>
              <a:rPr lang="en-US" dirty="0" smtClean="0">
                <a:ea typeface="ＭＳ Ｐゴシック" pitchFamily="34" charset="-128"/>
              </a:rPr>
              <a:t>Technical Assistance Call</a:t>
            </a:r>
          </a:p>
          <a:p>
            <a:pPr>
              <a:lnSpc>
                <a:spcPct val="100000"/>
              </a:lnSpc>
            </a:pPr>
            <a:r>
              <a:rPr lang="en-US" dirty="0" smtClean="0">
                <a:ea typeface="ＭＳ Ｐゴシック" pitchFamily="34" charset="-128"/>
              </a:rPr>
              <a:t>NCIN6 Applications Due</a:t>
            </a:r>
          </a:p>
          <a:p>
            <a:pPr>
              <a:lnSpc>
                <a:spcPct val="100000"/>
              </a:lnSpc>
            </a:pPr>
            <a:r>
              <a:rPr lang="en-US" dirty="0" smtClean="0">
                <a:ea typeface="ＭＳ Ｐゴシック" pitchFamily="34" charset="-128"/>
              </a:rPr>
              <a:t>First Interim Report Due: January 2013</a:t>
            </a:r>
          </a:p>
          <a:p>
            <a:pPr>
              <a:lnSpc>
                <a:spcPct val="100000"/>
              </a:lnSpc>
            </a:pPr>
            <a:r>
              <a:rPr lang="en-US" dirty="0" smtClean="0">
                <a:ea typeface="ＭＳ Ｐゴシック" pitchFamily="34" charset="-128"/>
              </a:rPr>
              <a:t>First Progress Completion Report (PCR) Due: February 2013</a:t>
            </a:r>
          </a:p>
          <a:p>
            <a:pPr>
              <a:lnSpc>
                <a:spcPct val="100000"/>
              </a:lnSpc>
            </a:pPr>
            <a:r>
              <a:rPr lang="en-US" dirty="0" smtClean="0">
                <a:ea typeface="ＭＳ Ｐゴシック" pitchFamily="34" charset="-128"/>
              </a:rPr>
              <a:t>Pre-Entry Immersion Program</a:t>
            </a:r>
          </a:p>
          <a:p>
            <a:pPr>
              <a:lnSpc>
                <a:spcPct val="100000"/>
              </a:lnSpc>
            </a:pPr>
            <a:r>
              <a:rPr lang="en-US" dirty="0" smtClean="0">
                <a:ea typeface="ＭＳ Ｐゴシック" pitchFamily="34" charset="-128"/>
              </a:rPr>
              <a:t>Shared Communications</a:t>
            </a:r>
          </a:p>
          <a:p>
            <a:pPr lvl="2">
              <a:lnSpc>
                <a:spcPct val="100000"/>
              </a:lnSpc>
              <a:buFont typeface="Wingdings" pitchFamily="2" charset="2"/>
              <a:buChar char="Ø"/>
            </a:pPr>
            <a:r>
              <a:rPr lang="en-US" b="1" dirty="0" smtClean="0">
                <a:ea typeface="ＭＳ Ｐゴシック" pitchFamily="34" charset="-128"/>
              </a:rPr>
              <a:t>Press Releases</a:t>
            </a:r>
          </a:p>
          <a:p>
            <a:pPr lvl="2">
              <a:lnSpc>
                <a:spcPct val="100000"/>
              </a:lnSpc>
              <a:buFont typeface="Wingdings" pitchFamily="2" charset="2"/>
              <a:buChar char="Ø"/>
            </a:pPr>
            <a:r>
              <a:rPr lang="en-US" b="1" dirty="0" smtClean="0">
                <a:ea typeface="ＭＳ Ｐゴシック" pitchFamily="34" charset="-128"/>
              </a:rPr>
              <a:t>Media Coverage</a:t>
            </a:r>
          </a:p>
          <a:p>
            <a:pPr lvl="2">
              <a:lnSpc>
                <a:spcPct val="100000"/>
              </a:lnSpc>
              <a:buFont typeface="Wingdings" pitchFamily="2" charset="2"/>
              <a:buChar char="Ø"/>
            </a:pPr>
            <a:r>
              <a:rPr lang="en-US" b="1" i="1" dirty="0" err="1" smtClean="0">
                <a:ea typeface="ＭＳ Ｐゴシック" pitchFamily="34" charset="-128"/>
              </a:rPr>
              <a:t>Fast</a:t>
            </a:r>
            <a:r>
              <a:rPr lang="en-US" b="1" dirty="0" err="1" smtClean="0">
                <a:ea typeface="ＭＳ Ｐゴシック" pitchFamily="34" charset="-128"/>
              </a:rPr>
              <a:t>Track</a:t>
            </a:r>
            <a:r>
              <a:rPr lang="en-US" b="1" dirty="0" smtClean="0">
                <a:ea typeface="ＭＳ Ｐゴシック" pitchFamily="34" charset="-128"/>
              </a:rPr>
              <a:t> Publication</a:t>
            </a:r>
          </a:p>
          <a:p>
            <a:pPr lvl="2">
              <a:lnSpc>
                <a:spcPct val="100000"/>
              </a:lnSpc>
              <a:buFont typeface="Wingdings" pitchFamily="2" charset="2"/>
              <a:buChar char="Ø"/>
            </a:pPr>
            <a:r>
              <a:rPr lang="en-US" b="1" dirty="0" smtClean="0">
                <a:ea typeface="ＭＳ Ｐゴシック" pitchFamily="34" charset="-128"/>
              </a:rPr>
              <a:t>Scholar Newsletter</a:t>
            </a:r>
          </a:p>
          <a:p>
            <a:pPr lvl="2">
              <a:lnSpc>
                <a:spcPct val="100000"/>
              </a:lnSpc>
              <a:buFont typeface="Wingdings" pitchFamily="2" charset="2"/>
              <a:buChar char="Ø"/>
            </a:pPr>
            <a:endParaRPr lang="en-US"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smtClean="0">
                <a:ea typeface="ＭＳ Ｐゴシック" pitchFamily="34" charset="-128"/>
              </a:rPr>
              <a:t>Timeline of Activities</a:t>
            </a:r>
          </a:p>
        </p:txBody>
      </p:sp>
      <p:sp>
        <p:nvSpPr>
          <p:cNvPr id="16387" name="Rectangle 3"/>
          <p:cNvSpPr>
            <a:spLocks noGrp="1" noChangeArrowheads="1"/>
          </p:cNvSpPr>
          <p:nvPr>
            <p:ph type="body" idx="4294967295"/>
          </p:nvPr>
        </p:nvSpPr>
        <p:spPr>
          <a:xfrm>
            <a:off x="914400" y="1143000"/>
            <a:ext cx="5867400" cy="4300538"/>
          </a:xfrm>
        </p:spPr>
        <p:txBody>
          <a:bodyPr/>
          <a:lstStyle/>
          <a:p>
            <a:pPr>
              <a:buFont typeface="Wingdings" pitchFamily="2" charset="2"/>
              <a:buNone/>
            </a:pPr>
            <a:r>
              <a:rPr lang="en-US" sz="2400" dirty="0" smtClean="0">
                <a:ea typeface="ＭＳ Ｐゴシック" pitchFamily="34" charset="-128"/>
              </a:rPr>
              <a:t>Third Quarter:  March – May 2013</a:t>
            </a:r>
          </a:p>
          <a:p>
            <a:r>
              <a:rPr lang="en-US" dirty="0" smtClean="0">
                <a:ea typeface="ＭＳ Ｐゴシック" pitchFamily="34" charset="-128"/>
              </a:rPr>
              <a:t>Awarding Summer Scholarships</a:t>
            </a:r>
          </a:p>
          <a:p>
            <a:r>
              <a:rPr lang="en-US" dirty="0" smtClean="0">
                <a:ea typeface="ＭＳ Ｐゴシック" pitchFamily="34" charset="-128"/>
              </a:rPr>
              <a:t>Pre-Entry Immersion Programs</a:t>
            </a:r>
          </a:p>
          <a:p>
            <a:r>
              <a:rPr lang="en-US" dirty="0" smtClean="0">
                <a:ea typeface="ＭＳ Ｐゴシック" pitchFamily="34" charset="-128"/>
              </a:rPr>
              <a:t>Second Interim Progress Report: May 2013</a:t>
            </a:r>
          </a:p>
          <a:p>
            <a:r>
              <a:rPr lang="en-US" dirty="0" smtClean="0">
                <a:ea typeface="ＭＳ Ｐゴシック" pitchFamily="34" charset="-128"/>
              </a:rPr>
              <a:t>Technical Assistance Conference Call</a:t>
            </a:r>
          </a:p>
          <a:p>
            <a:r>
              <a:rPr lang="en-US" dirty="0" smtClean="0">
                <a:ea typeface="ＭＳ Ｐゴシック" pitchFamily="34" charset="-128"/>
              </a:rPr>
              <a:t>Communications Updates</a:t>
            </a:r>
          </a:p>
          <a:p>
            <a:pPr lvl="2">
              <a:buFont typeface="Wingdings" pitchFamily="2" charset="2"/>
              <a:buChar char="Ø"/>
            </a:pPr>
            <a:r>
              <a:rPr lang="en-US" b="1" i="1" dirty="0" err="1" smtClean="0">
                <a:ea typeface="ＭＳ Ｐゴシック" pitchFamily="34" charset="-128"/>
              </a:rPr>
              <a:t>Fast</a:t>
            </a:r>
            <a:r>
              <a:rPr lang="en-US" b="1" dirty="0" err="1" smtClean="0">
                <a:ea typeface="ＭＳ Ｐゴシック" pitchFamily="34" charset="-128"/>
              </a:rPr>
              <a:t>Track</a:t>
            </a:r>
            <a:r>
              <a:rPr lang="en-US" b="1" dirty="0" smtClean="0">
                <a:ea typeface="ＭＳ Ｐゴシック" pitchFamily="34" charset="-128"/>
              </a:rPr>
              <a:t> Publications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smtClean="0">
                <a:ea typeface="ＭＳ Ｐゴシック" pitchFamily="34" charset="-128"/>
              </a:rPr>
              <a:t>Timeline of Activities </a:t>
            </a:r>
          </a:p>
        </p:txBody>
      </p:sp>
      <p:sp>
        <p:nvSpPr>
          <p:cNvPr id="17411" name="Rectangle 3"/>
          <p:cNvSpPr>
            <a:spLocks noGrp="1" noChangeArrowheads="1"/>
          </p:cNvSpPr>
          <p:nvPr>
            <p:ph type="body" idx="4294967295"/>
          </p:nvPr>
        </p:nvSpPr>
        <p:spPr>
          <a:xfrm>
            <a:off x="1371600" y="1143000"/>
            <a:ext cx="7086600" cy="4300538"/>
          </a:xfrm>
        </p:spPr>
        <p:txBody>
          <a:bodyPr/>
          <a:lstStyle/>
          <a:p>
            <a:pPr>
              <a:buFont typeface="Wingdings" pitchFamily="2" charset="2"/>
              <a:buNone/>
            </a:pPr>
            <a:r>
              <a:rPr lang="en-US" sz="2400" dirty="0" smtClean="0">
                <a:ea typeface="ＭＳ Ｐゴシック" pitchFamily="34" charset="-128"/>
              </a:rPr>
              <a:t>Fourth Quarter: June – August 2013</a:t>
            </a:r>
          </a:p>
          <a:p>
            <a:r>
              <a:rPr lang="en-US" dirty="0" smtClean="0">
                <a:ea typeface="ＭＳ Ｐゴシック" pitchFamily="34" charset="-128"/>
              </a:rPr>
              <a:t>Technical Assistance Call</a:t>
            </a:r>
          </a:p>
          <a:p>
            <a:pPr>
              <a:buFont typeface="Wingdings" pitchFamily="2" charset="2"/>
              <a:buNone/>
            </a:pPr>
            <a:r>
              <a:rPr lang="en-US" dirty="0" smtClean="0">
                <a:ea typeface="ＭＳ Ｐゴシック" pitchFamily="34" charset="-128"/>
              </a:rPr>
              <a:t>		Final Narrative  Reports to RWJF</a:t>
            </a:r>
          </a:p>
          <a:p>
            <a:pPr>
              <a:buFont typeface="Wingdings" pitchFamily="2" charset="2"/>
              <a:buNone/>
            </a:pPr>
            <a:r>
              <a:rPr lang="en-US" dirty="0">
                <a:ea typeface="ＭＳ Ｐゴシック" pitchFamily="34" charset="-128"/>
              </a:rPr>
              <a:t>	</a:t>
            </a:r>
            <a:r>
              <a:rPr lang="en-US" dirty="0" smtClean="0">
                <a:ea typeface="ＭＳ Ｐゴシック" pitchFamily="34" charset="-128"/>
              </a:rPr>
              <a:t>	Final Financial Reports to RWJF</a:t>
            </a:r>
          </a:p>
          <a:p>
            <a:r>
              <a:rPr lang="en-US" dirty="0" smtClean="0">
                <a:ea typeface="ＭＳ Ｐゴシック" pitchFamily="34" charset="-128"/>
              </a:rPr>
              <a:t>Second Progress Completion Report Due: June 2013</a:t>
            </a:r>
          </a:p>
          <a:p>
            <a:r>
              <a:rPr lang="en-US" dirty="0" smtClean="0">
                <a:ea typeface="ＭＳ Ｐゴシック" pitchFamily="34" charset="-128"/>
              </a:rPr>
              <a:t>Student Surveys</a:t>
            </a:r>
          </a:p>
          <a:p>
            <a:r>
              <a:rPr lang="en-US" dirty="0" smtClean="0">
                <a:ea typeface="ＭＳ Ｐゴシック" pitchFamily="34" charset="-128"/>
              </a:rPr>
              <a:t>Announcements </a:t>
            </a:r>
            <a:r>
              <a:rPr lang="en-US" smtClean="0">
                <a:ea typeface="ＭＳ Ｐゴシック" pitchFamily="34" charset="-128"/>
              </a:rPr>
              <a:t>of NCIN6 </a:t>
            </a:r>
            <a:r>
              <a:rPr lang="en-US" dirty="0" smtClean="0">
                <a:ea typeface="ＭＳ Ｐゴシック" pitchFamily="34" charset="-128"/>
              </a:rPr>
              <a:t>Grantees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93"/>
          <p:cNvSpPr>
            <a:spLocks noChangeArrowheads="1"/>
          </p:cNvSpPr>
          <p:nvPr/>
        </p:nvSpPr>
        <p:spPr bwMode="auto">
          <a:xfrm>
            <a:off x="1531938" y="1330325"/>
            <a:ext cx="318611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sz="1100" b="1">
                <a:latin typeface="Times New Roman" pitchFamily="18" charset="0"/>
                <a:cs typeface="Times New Roman" pitchFamily="18" charset="0"/>
              </a:rPr>
              <a:t>First Quarter: September 2010 to November 2010 </a:t>
            </a:r>
            <a:endParaRPr lang="en-US"/>
          </a:p>
        </p:txBody>
      </p:sp>
      <p:graphicFrame>
        <p:nvGraphicFramePr>
          <p:cNvPr id="262572" name="Group 428"/>
          <p:cNvGraphicFramePr>
            <a:graphicFrameLocks noGrp="1"/>
          </p:cNvGraphicFramePr>
          <p:nvPr/>
        </p:nvGraphicFramePr>
        <p:xfrm>
          <a:off x="838200" y="1600200"/>
          <a:ext cx="7162800" cy="3932237"/>
        </p:xfrm>
        <a:graphic>
          <a:graphicData uri="http://schemas.openxmlformats.org/drawingml/2006/table">
            <a:tbl>
              <a:tblPr/>
              <a:tblGrid>
                <a:gridCol w="1782763"/>
                <a:gridCol w="3683000"/>
                <a:gridCol w="1697037"/>
              </a:tblGrid>
              <a:tr h="42707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100" b="1" i="1"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Date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Event</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Notes</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6/23/10</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Attend first web conference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99">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endParaRPr kumimoji="0" lang="en-US" sz="1600" b="1"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Review 2009-2020 NCIN Annual Report </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7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6/24/10</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Enter Biography information into the NCIN website </a:t>
                      </a: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hlinkClick r:id="rId2"/>
                        </a:rPr>
                        <a:t>http://www.newcareersinnursing.org/user/login</a:t>
                      </a: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 to create user name and password to access important information about the grant and expectations</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6/25/10</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Review the Power Point from the initial meeting </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1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6/25/10</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Send NCIN Scholarship  Program Contact Sheet</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53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6/28/10-10/1/10</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Create:</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Timeline</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Tracking Spreadsheet</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Pre-entry Immersion Plan</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Leadership Development Tool Kit</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Mentorship </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Recipient Expectations </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Program Outcomes Sheet</a:t>
                      </a:r>
                      <a:endParaRPr kumimoji="0" lang="en-US" sz="10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Student Financial Record Spreadsheet </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981E32"/>
                          </a:solidFill>
                          <a:effectLst/>
                          <a:latin typeface="Times New Roman" pitchFamily="18" charset="0"/>
                          <a:ea typeface="ＭＳ Ｐゴシック" pitchFamily="34" charset="-128"/>
                          <a:cs typeface="Times New Roman" pitchFamily="18" charset="0"/>
                        </a:rPr>
                        <a:t>Done</a:t>
                      </a:r>
                      <a:endParaRPr kumimoji="0" lang="en-US" sz="1800" b="0" i="0" u="none" strike="noStrike" cap="none" normalizeH="0" baseline="0" smtClean="0">
                        <a:ln>
                          <a:noFill/>
                        </a:ln>
                        <a:solidFill>
                          <a:srgbClr val="981E32"/>
                        </a:solidFill>
                        <a:effectLst/>
                        <a:latin typeface="Arial" pitchFamily="34" charset="0"/>
                        <a:ea typeface="ＭＳ Ｐゴシック" pitchFamily="34" charset="-128"/>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69" name="Rectangle 429"/>
          <p:cNvSpPr>
            <a:spLocks noGrp="1" noChangeArrowheads="1"/>
          </p:cNvSpPr>
          <p:nvPr>
            <p:ph type="title" idx="4294967295"/>
          </p:nvPr>
        </p:nvSpPr>
        <p:spPr/>
        <p:txBody>
          <a:bodyPr/>
          <a:lstStyle/>
          <a:p>
            <a:r>
              <a:rPr lang="en-US" smtClean="0">
                <a:ea typeface="ＭＳ Ｐゴシック" pitchFamily="34" charset="-128"/>
              </a:rPr>
              <a:t>Nebraska Methodist Timeline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z="2100" smtClean="0">
                <a:ea typeface="ＭＳ Ｐゴシック" pitchFamily="34" charset="-128"/>
              </a:rPr>
              <a:t>Resources</a:t>
            </a:r>
          </a:p>
        </p:txBody>
      </p:sp>
      <p:sp>
        <p:nvSpPr>
          <p:cNvPr id="28675" name="Content Placeholder 6"/>
          <p:cNvSpPr>
            <a:spLocks noGrp="1"/>
          </p:cNvSpPr>
          <p:nvPr>
            <p:ph idx="4294967295"/>
          </p:nvPr>
        </p:nvSpPr>
        <p:spPr/>
        <p:txBody>
          <a:bodyPr/>
          <a:lstStyle/>
          <a:p>
            <a:r>
              <a:rPr lang="en-US" dirty="0" smtClean="0">
                <a:ea typeface="ＭＳ Ｐゴシック" pitchFamily="34" charset="-128"/>
              </a:rPr>
              <a:t>Leadership Development  and Mentoring Plan</a:t>
            </a:r>
          </a:p>
          <a:p>
            <a:pPr marL="742950" lvl="1" indent="-285750"/>
            <a:r>
              <a:rPr lang="en-US" dirty="0" smtClean="0">
                <a:ea typeface="ＭＳ Ｐゴシック" pitchFamily="34" charset="-128"/>
              </a:rPr>
              <a:t>A plan must be submitted at end of Pre-Entry Immersion Program</a:t>
            </a:r>
          </a:p>
          <a:p>
            <a:r>
              <a:rPr lang="en-US" dirty="0" smtClean="0">
                <a:ea typeface="ＭＳ Ｐゴシック" pitchFamily="34" charset="-128"/>
              </a:rPr>
              <a:t>Revised Leadership Toolkit</a:t>
            </a:r>
          </a:p>
          <a:p>
            <a:pPr marL="742950" lvl="1" indent="-285750"/>
            <a:r>
              <a:rPr lang="en-US" dirty="0" smtClean="0">
                <a:ea typeface="ＭＳ Ｐゴシック" pitchFamily="34" charset="-128"/>
              </a:rPr>
              <a:t>Available online and in print</a:t>
            </a:r>
          </a:p>
          <a:p>
            <a:pPr>
              <a:buFont typeface="Wingdings" pitchFamily="2" charset="2"/>
              <a:buNone/>
            </a:pPr>
            <a:endParaRPr lang="en-US" dirty="0" smtClean="0">
              <a:ea typeface="ＭＳ Ｐゴシック" pitchFamily="34" charset="-128"/>
            </a:endParaRPr>
          </a:p>
          <a:p>
            <a:r>
              <a:rPr lang="en-US" dirty="0" smtClean="0">
                <a:ea typeface="ＭＳ Ｐゴシック" pitchFamily="34" charset="-128"/>
              </a:rPr>
              <a:t>NCIN Website</a:t>
            </a:r>
          </a:p>
          <a:p>
            <a:pPr marL="742950" lvl="1" indent="-285750"/>
            <a:r>
              <a:rPr lang="en-US" dirty="0" smtClean="0">
                <a:ea typeface="ＭＳ Ｐゴシック" pitchFamily="34" charset="-128"/>
              </a:rPr>
              <a:t>Please create your Username and Password ASAP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smtClean="0">
                <a:ea typeface="ＭＳ Ｐゴシック" pitchFamily="34" charset="-128"/>
              </a:rPr>
              <a:t>SCHOLARS RESOURCES</a:t>
            </a:r>
          </a:p>
        </p:txBody>
      </p:sp>
      <p:sp>
        <p:nvSpPr>
          <p:cNvPr id="29699" name="Rectangle 3"/>
          <p:cNvSpPr>
            <a:spLocks noGrp="1" noChangeArrowheads="1"/>
          </p:cNvSpPr>
          <p:nvPr>
            <p:ph type="body" idx="4294967295"/>
          </p:nvPr>
        </p:nvSpPr>
        <p:spPr>
          <a:xfrm>
            <a:off x="2057400" y="1174750"/>
            <a:ext cx="5791200" cy="3930650"/>
          </a:xfrm>
        </p:spPr>
        <p:txBody>
          <a:bodyPr/>
          <a:lstStyle/>
          <a:p>
            <a:r>
              <a:rPr lang="en-US" i="1" dirty="0" smtClean="0">
                <a:ea typeface="ＭＳ Ｐゴシック" pitchFamily="34" charset="-128"/>
              </a:rPr>
              <a:t>I Believe This About Nursing</a:t>
            </a:r>
            <a:r>
              <a:rPr lang="en-US" dirty="0" smtClean="0">
                <a:ea typeface="ＭＳ Ｐゴシック" pitchFamily="34" charset="-128"/>
              </a:rPr>
              <a:t>” Essay Contest</a:t>
            </a:r>
          </a:p>
          <a:p>
            <a:r>
              <a:rPr lang="en-US" dirty="0" smtClean="0">
                <a:ea typeface="ＭＳ Ｐゴシック" pitchFamily="34" charset="-128"/>
              </a:rPr>
              <a:t>CAREER CENTRAL</a:t>
            </a:r>
          </a:p>
          <a:p>
            <a:r>
              <a:rPr lang="en-US" dirty="0" smtClean="0">
                <a:ea typeface="ＭＳ Ｐゴシック" pitchFamily="34" charset="-128"/>
              </a:rPr>
              <a:t>NCIN Scholars Network</a:t>
            </a:r>
          </a:p>
          <a:p>
            <a:r>
              <a:rPr lang="en-US" dirty="0" err="1" smtClean="0">
                <a:ea typeface="ＭＳ Ｐゴシック" pitchFamily="34" charset="-128"/>
              </a:rPr>
              <a:t>FaceBook</a:t>
            </a:r>
            <a:r>
              <a:rPr lang="en-US" dirty="0" smtClean="0">
                <a:ea typeface="ＭＳ Ｐゴシック" pitchFamily="34" charset="-128"/>
              </a:rPr>
              <a:t> Page</a:t>
            </a:r>
          </a:p>
          <a:p>
            <a:r>
              <a:rPr lang="en-US" dirty="0" smtClean="0">
                <a:ea typeface="ＭＳ Ｐゴシック" pitchFamily="34" charset="-128"/>
              </a:rPr>
              <a:t>Future Plans</a:t>
            </a:r>
          </a:p>
          <a:p>
            <a:pPr>
              <a:buFont typeface="Wingdings" pitchFamily="2" charset="2"/>
              <a:buNone/>
            </a:pPr>
            <a:r>
              <a:rPr lang="en-US" dirty="0" smtClean="0">
                <a:ea typeface="ＭＳ Ｐゴシック" pitchFamily="34" charset="-128"/>
              </a:rPr>
              <a:t>	  </a:t>
            </a:r>
            <a:r>
              <a:rPr lang="en-US" i="1" dirty="0" smtClean="0">
                <a:ea typeface="ＭＳ Ｐゴシック" pitchFamily="34" charset="-128"/>
              </a:rPr>
              <a:t>On-Line mentoring</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smtClean="0">
                <a:ea typeface="ＭＳ Ｐゴシック" pitchFamily="34" charset="-128"/>
              </a:rPr>
              <a:t>Resources</a:t>
            </a:r>
          </a:p>
        </p:txBody>
      </p:sp>
      <p:sp>
        <p:nvSpPr>
          <p:cNvPr id="30723" name="Rectangle 3"/>
          <p:cNvSpPr>
            <a:spLocks noGrp="1" noChangeArrowheads="1"/>
          </p:cNvSpPr>
          <p:nvPr>
            <p:ph type="body" idx="4294967295"/>
          </p:nvPr>
        </p:nvSpPr>
        <p:spPr>
          <a:xfrm>
            <a:off x="1219200" y="1174750"/>
            <a:ext cx="6477000" cy="4300538"/>
          </a:xfrm>
        </p:spPr>
        <p:txBody>
          <a:bodyPr/>
          <a:lstStyle/>
          <a:p>
            <a:r>
              <a:rPr lang="en-US" smtClean="0">
                <a:ea typeface="ＭＳ Ｐゴシック" pitchFamily="34" charset="-128"/>
              </a:rPr>
              <a:t>NCIN Website</a:t>
            </a:r>
          </a:p>
          <a:p>
            <a:pPr lvl="1"/>
            <a:r>
              <a:rPr lang="en-US" smtClean="0">
                <a:ea typeface="ＭＳ Ｐゴシック" pitchFamily="34" charset="-128"/>
              </a:rPr>
              <a:t>www.newcareersinnursing.org</a:t>
            </a:r>
          </a:p>
          <a:p>
            <a:r>
              <a:rPr lang="en-US" smtClean="0">
                <a:ea typeface="ＭＳ Ｐゴシック" pitchFamily="34" charset="-128"/>
              </a:rPr>
              <a:t>Sign-On information</a:t>
            </a:r>
          </a:p>
          <a:p>
            <a:pPr lvl="1"/>
            <a:r>
              <a:rPr lang="en-US" i="1" smtClean="0">
                <a:ea typeface="ＭＳ Ｐゴシック" pitchFamily="34" charset="-128"/>
              </a:rPr>
              <a:t>Forms</a:t>
            </a:r>
          </a:p>
          <a:p>
            <a:pPr lvl="1"/>
            <a:r>
              <a:rPr lang="en-US" i="1" smtClean="0">
                <a:ea typeface="ＭＳ Ｐゴシック" pitchFamily="34" charset="-128"/>
              </a:rPr>
              <a:t>NCIN Updates</a:t>
            </a:r>
          </a:p>
          <a:p>
            <a:pPr lvl="1"/>
            <a:r>
              <a:rPr lang="en-US" i="1" smtClean="0">
                <a:ea typeface="ＭＳ Ｐゴシック" pitchFamily="34" charset="-128"/>
              </a:rPr>
              <a:t>Leadership Toolkit</a:t>
            </a:r>
          </a:p>
          <a:p>
            <a:r>
              <a:rPr lang="en-US" smtClean="0">
                <a:ea typeface="ＭＳ Ｐゴシック" pitchFamily="34" charset="-128"/>
              </a:rPr>
              <a:t>Program Descriptions</a:t>
            </a:r>
          </a:p>
          <a:p>
            <a:r>
              <a:rPr lang="en-US" i="1" smtClean="0">
                <a:ea typeface="ＭＳ Ｐゴシック" pitchFamily="34" charset="-128"/>
              </a:rPr>
              <a:t>“I Believe This About Nursing</a:t>
            </a:r>
            <a:r>
              <a:rPr lang="en-US" smtClean="0">
                <a:ea typeface="ＭＳ Ｐゴシック" pitchFamily="34" charset="-128"/>
              </a:rPr>
              <a:t>” Essay Contest</a:t>
            </a:r>
          </a:p>
          <a:p>
            <a:r>
              <a:rPr lang="en-US" smtClean="0">
                <a:ea typeface="ＭＳ Ｐゴシック" pitchFamily="34" charset="-128"/>
              </a:rPr>
              <a:t>Press Releases</a:t>
            </a:r>
          </a:p>
          <a:p>
            <a:r>
              <a:rPr lang="en-US" smtClean="0">
                <a:ea typeface="ＭＳ Ｐゴシック" pitchFamily="34" charset="-128"/>
              </a:rPr>
              <a:t>Accelerated Program Descriptions: School Profiles**</a:t>
            </a:r>
          </a:p>
          <a:p>
            <a:r>
              <a:rPr lang="en-US" smtClean="0">
                <a:ea typeface="ＭＳ Ｐゴシック" pitchFamily="34" charset="-128"/>
              </a:rPr>
              <a:t>Pictures of scholars </a:t>
            </a:r>
          </a:p>
          <a:p>
            <a:pPr>
              <a:buFont typeface="Wingdings" pitchFamily="2" charset="2"/>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r="1910" b="3860"/>
          <a:stretch>
            <a:fillRect/>
          </a:stretch>
        </p:blipFill>
        <p:spPr bwMode="auto">
          <a:xfrm>
            <a:off x="0" y="990600"/>
            <a:ext cx="922655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b="3508"/>
          <a:stretch>
            <a:fillRect/>
          </a:stretch>
        </p:blipFill>
        <p:spPr bwMode="auto">
          <a:xfrm>
            <a:off x="0" y="-127000"/>
            <a:ext cx="9144000" cy="6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smtClean="0">
                <a:ea typeface="ＭＳ Ｐゴシック" pitchFamily="34" charset="-128"/>
              </a:rPr>
              <a:t>Question and Answer</a:t>
            </a:r>
          </a:p>
        </p:txBody>
      </p:sp>
      <p:sp>
        <p:nvSpPr>
          <p:cNvPr id="34819" name="Rectangle 3"/>
          <p:cNvSpPr>
            <a:spLocks noGrp="1" noChangeArrowheads="1"/>
          </p:cNvSpPr>
          <p:nvPr>
            <p:ph type="body" idx="4294967295"/>
          </p:nvPr>
        </p:nvSpPr>
        <p:spPr>
          <a:xfrm>
            <a:off x="838200" y="1174750"/>
            <a:ext cx="6248400" cy="4300538"/>
          </a:xfrm>
        </p:spPr>
        <p:txBody>
          <a:bodyPr/>
          <a:lstStyle/>
          <a:p>
            <a:pPr algn="ctr">
              <a:buFont typeface="Wingdings" pitchFamily="2" charset="2"/>
              <a:buNone/>
            </a:pPr>
            <a:endParaRPr lang="en-US" sz="1600" b="0" smtClean="0">
              <a:ea typeface="ＭＳ Ｐゴシック" pitchFamily="34" charset="-128"/>
              <a:cs typeface="Arial" pitchFamily="34" charset="0"/>
            </a:endParaRPr>
          </a:p>
          <a:p>
            <a:pPr algn="ctr">
              <a:buFont typeface="Wingdings" pitchFamily="2" charset="2"/>
              <a:buNone/>
            </a:pPr>
            <a:endParaRPr lang="en-US" sz="1600" b="0" smtClean="0">
              <a:ea typeface="ＭＳ Ｐゴシック" pitchFamily="34" charset="-128"/>
              <a:cs typeface="Arial" pitchFamily="34" charset="0"/>
            </a:endParaRPr>
          </a:p>
          <a:p>
            <a:pPr algn="ctr">
              <a:buFont typeface="Wingdings" pitchFamily="2" charset="2"/>
              <a:buNone/>
            </a:pPr>
            <a:endParaRPr lang="en-US" sz="1600" b="0" smtClean="0">
              <a:ea typeface="ＭＳ Ｐゴシック" pitchFamily="34" charset="-128"/>
              <a:cs typeface="Arial" pitchFamily="34" charset="0"/>
            </a:endParaRPr>
          </a:p>
          <a:p>
            <a:pPr algn="ctr">
              <a:buFont typeface="Wingdings" pitchFamily="2" charset="2"/>
              <a:buNone/>
            </a:pPr>
            <a:r>
              <a:rPr lang="en-US" sz="6000" b="0" smtClean="0">
                <a:ea typeface="ＭＳ Ｐゴシック" pitchFamily="34" charset="-128"/>
                <a:cs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14400" y="228600"/>
            <a:ext cx="5281613" cy="533400"/>
          </a:xfrm>
        </p:spPr>
        <p:txBody>
          <a:bodyPr/>
          <a:lstStyle/>
          <a:p>
            <a:pPr>
              <a:defRPr/>
            </a:pPr>
            <a:r>
              <a:rPr lang="en-US" cap="all" dirty="0" smtClean="0">
                <a:ea typeface="ＭＳ Ｐゴシック" pitchFamily="34" charset="-128"/>
              </a:rPr>
              <a:t>Program Staff</a:t>
            </a:r>
          </a:p>
        </p:txBody>
      </p:sp>
      <p:sp>
        <p:nvSpPr>
          <p:cNvPr id="20483" name="Rectangle 3"/>
          <p:cNvSpPr>
            <a:spLocks noGrp="1" noChangeArrowheads="1"/>
          </p:cNvSpPr>
          <p:nvPr>
            <p:ph type="body" idx="4294967295"/>
          </p:nvPr>
        </p:nvSpPr>
        <p:spPr>
          <a:xfrm>
            <a:off x="990600" y="1219200"/>
            <a:ext cx="7034213" cy="3810000"/>
          </a:xfrm>
        </p:spPr>
        <p:txBody>
          <a:bodyPr/>
          <a:lstStyle/>
          <a:p>
            <a:pPr>
              <a:lnSpc>
                <a:spcPct val="75000"/>
              </a:lnSpc>
              <a:spcBef>
                <a:spcPct val="0"/>
              </a:spcBef>
              <a:buFont typeface="Wingdings" pitchFamily="2" charset="2"/>
              <a:buNone/>
            </a:pPr>
            <a:r>
              <a:rPr lang="en-US" sz="1600" smtClean="0">
                <a:ea typeface="ＭＳ Ｐゴシック" pitchFamily="34" charset="-128"/>
              </a:rPr>
              <a:t>David Krol, MD, MPH, FAAP</a:t>
            </a:r>
          </a:p>
          <a:p>
            <a:pPr>
              <a:lnSpc>
                <a:spcPct val="75000"/>
              </a:lnSpc>
              <a:spcBef>
                <a:spcPct val="0"/>
              </a:spcBef>
              <a:buFont typeface="Wingdings" pitchFamily="2" charset="2"/>
              <a:buNone/>
            </a:pPr>
            <a:r>
              <a:rPr lang="en-US" sz="1600" smtClean="0">
                <a:ea typeface="ＭＳ Ｐゴシック" pitchFamily="34" charset="-128"/>
              </a:rPr>
              <a:t>	</a:t>
            </a:r>
            <a:r>
              <a:rPr lang="en-US" sz="1400" b="0" smtClean="0">
                <a:ea typeface="ＭＳ Ｐゴシック" pitchFamily="34" charset="-128"/>
              </a:rPr>
              <a:t>RWJF Program Officer</a:t>
            </a:r>
            <a:endParaRPr lang="en-US" sz="1600" smtClean="0">
              <a:ea typeface="ＭＳ Ｐゴシック" pitchFamily="34" charset="-128"/>
            </a:endParaRPr>
          </a:p>
          <a:p>
            <a:pPr>
              <a:lnSpc>
                <a:spcPct val="75000"/>
              </a:lnSpc>
              <a:spcBef>
                <a:spcPct val="0"/>
              </a:spcBef>
              <a:buFont typeface="Wingdings" pitchFamily="2" charset="2"/>
              <a:buNone/>
            </a:pPr>
            <a:endParaRPr lang="en-US" sz="1600" smtClean="0">
              <a:ea typeface="ＭＳ Ｐゴシック" pitchFamily="34" charset="-128"/>
            </a:endParaRPr>
          </a:p>
          <a:p>
            <a:pPr>
              <a:lnSpc>
                <a:spcPct val="75000"/>
              </a:lnSpc>
              <a:spcBef>
                <a:spcPct val="0"/>
              </a:spcBef>
              <a:buFont typeface="Wingdings" pitchFamily="2" charset="2"/>
              <a:buNone/>
            </a:pPr>
            <a:r>
              <a:rPr lang="en-US" sz="1600" smtClean="0">
                <a:ea typeface="ＭＳ Ｐゴシック" pitchFamily="34" charset="-128"/>
              </a:rPr>
              <a:t>Geraldine (Polly) Bednash, PhD, RN, FAAN</a:t>
            </a:r>
          </a:p>
          <a:p>
            <a:pPr>
              <a:lnSpc>
                <a:spcPct val="75000"/>
              </a:lnSpc>
              <a:spcBef>
                <a:spcPct val="20000"/>
              </a:spcBef>
              <a:buFont typeface="Wingdings" pitchFamily="2" charset="2"/>
              <a:buNone/>
            </a:pPr>
            <a:r>
              <a:rPr lang="en-US" sz="1600" b="0" smtClean="0">
                <a:ea typeface="ＭＳ Ｐゴシック" pitchFamily="34" charset="-128"/>
              </a:rPr>
              <a:t>     </a:t>
            </a:r>
            <a:r>
              <a:rPr lang="en-US" sz="1400" b="0" smtClean="0">
                <a:ea typeface="ＭＳ Ｐゴシック" pitchFamily="34" charset="-128"/>
              </a:rPr>
              <a:t>Chief Executive Officer, AACN</a:t>
            </a:r>
          </a:p>
          <a:p>
            <a:pPr>
              <a:lnSpc>
                <a:spcPct val="75000"/>
              </a:lnSpc>
              <a:spcBef>
                <a:spcPct val="20000"/>
              </a:spcBef>
              <a:buFont typeface="Wingdings" pitchFamily="2" charset="2"/>
              <a:buNone/>
            </a:pPr>
            <a:r>
              <a:rPr lang="en-US" sz="1400" b="0" smtClean="0">
                <a:ea typeface="ＭＳ Ｐゴシック" pitchFamily="34" charset="-128"/>
              </a:rPr>
              <a:t>      Program Director, New Careers in Nursing</a:t>
            </a:r>
          </a:p>
          <a:p>
            <a:pPr>
              <a:lnSpc>
                <a:spcPct val="75000"/>
              </a:lnSpc>
              <a:spcBef>
                <a:spcPct val="20000"/>
              </a:spcBef>
              <a:buFont typeface="Wingdings" pitchFamily="2" charset="2"/>
              <a:buNone/>
            </a:pPr>
            <a:endParaRPr lang="en-US" sz="1400" smtClean="0">
              <a:ea typeface="ＭＳ Ｐゴシック" pitchFamily="34" charset="-128"/>
            </a:endParaRPr>
          </a:p>
          <a:p>
            <a:pPr>
              <a:lnSpc>
                <a:spcPct val="75000"/>
              </a:lnSpc>
              <a:spcBef>
                <a:spcPct val="0"/>
              </a:spcBef>
              <a:buFont typeface="Wingdings" pitchFamily="2" charset="2"/>
              <a:buNone/>
            </a:pPr>
            <a:r>
              <a:rPr lang="en-US" sz="1600" smtClean="0">
                <a:ea typeface="ＭＳ Ｐゴシック" pitchFamily="34" charset="-128"/>
              </a:rPr>
              <a:t>Vernell DeWitty, PhD, RN</a:t>
            </a:r>
          </a:p>
          <a:p>
            <a:pPr>
              <a:lnSpc>
                <a:spcPct val="75000"/>
              </a:lnSpc>
              <a:spcBef>
                <a:spcPct val="20000"/>
              </a:spcBef>
              <a:buFont typeface="Wingdings" pitchFamily="2" charset="2"/>
              <a:buNone/>
            </a:pPr>
            <a:r>
              <a:rPr lang="en-US" sz="1400" b="0" smtClean="0">
                <a:ea typeface="ＭＳ Ｐゴシック" pitchFamily="34" charset="-128"/>
              </a:rPr>
              <a:t>	Program Deputy Director, New Careers in Nursing</a:t>
            </a:r>
          </a:p>
          <a:p>
            <a:pPr>
              <a:lnSpc>
                <a:spcPct val="75000"/>
              </a:lnSpc>
              <a:spcBef>
                <a:spcPct val="20000"/>
              </a:spcBef>
              <a:buFont typeface="Wingdings" pitchFamily="2" charset="2"/>
              <a:buNone/>
            </a:pPr>
            <a:endParaRPr lang="en-US" sz="500" b="0" smtClean="0">
              <a:ea typeface="ＭＳ Ｐゴシック" pitchFamily="34" charset="-128"/>
            </a:endParaRPr>
          </a:p>
          <a:p>
            <a:pPr>
              <a:lnSpc>
                <a:spcPct val="75000"/>
              </a:lnSpc>
              <a:spcBef>
                <a:spcPct val="20000"/>
              </a:spcBef>
              <a:buFont typeface="Wingdings" pitchFamily="2" charset="2"/>
              <a:buNone/>
            </a:pPr>
            <a:endParaRPr lang="en-US" sz="500" b="0" smtClean="0">
              <a:ea typeface="ＭＳ Ｐゴシック" pitchFamily="34" charset="-128"/>
            </a:endParaRPr>
          </a:p>
          <a:p>
            <a:pPr>
              <a:lnSpc>
                <a:spcPct val="75000"/>
              </a:lnSpc>
              <a:spcBef>
                <a:spcPct val="20000"/>
              </a:spcBef>
              <a:buFont typeface="Wingdings" pitchFamily="2" charset="2"/>
              <a:buNone/>
            </a:pPr>
            <a:r>
              <a:rPr lang="en-US" sz="1600" smtClean="0">
                <a:ea typeface="ＭＳ Ｐゴシック" pitchFamily="34" charset="-128"/>
              </a:rPr>
              <a:t>Alexa Tehansky, BA</a:t>
            </a:r>
          </a:p>
          <a:p>
            <a:pPr>
              <a:lnSpc>
                <a:spcPct val="75000"/>
              </a:lnSpc>
              <a:spcBef>
                <a:spcPct val="20000"/>
              </a:spcBef>
              <a:buFont typeface="Wingdings" pitchFamily="2" charset="2"/>
              <a:buNone/>
            </a:pPr>
            <a:r>
              <a:rPr lang="en-US" sz="1400" b="0" smtClean="0">
                <a:ea typeface="ＭＳ Ｐゴシック" pitchFamily="34" charset="-128"/>
              </a:rPr>
              <a:t>      Program Coordinator, New Careers in Nursing</a:t>
            </a:r>
          </a:p>
          <a:p>
            <a:pPr>
              <a:lnSpc>
                <a:spcPct val="75000"/>
              </a:lnSpc>
              <a:spcBef>
                <a:spcPct val="20000"/>
              </a:spcBef>
              <a:buFont typeface="Wingdings" pitchFamily="2" charset="2"/>
              <a:buNone/>
            </a:pPr>
            <a:endParaRPr lang="en-US" sz="1400" smtClean="0">
              <a:ea typeface="ＭＳ Ｐゴシック" pitchFamily="34" charset="-128"/>
            </a:endParaRPr>
          </a:p>
          <a:p>
            <a:pPr>
              <a:lnSpc>
                <a:spcPct val="75000"/>
              </a:lnSpc>
              <a:spcBef>
                <a:spcPct val="20000"/>
              </a:spcBef>
              <a:buFont typeface="Wingdings" pitchFamily="2" charset="2"/>
              <a:buNone/>
            </a:pPr>
            <a:r>
              <a:rPr lang="en-US" sz="1600" smtClean="0">
                <a:ea typeface="ＭＳ Ｐゴシック" pitchFamily="34" charset="-128"/>
              </a:rPr>
              <a:t>Christine Downing, MS</a:t>
            </a:r>
          </a:p>
          <a:p>
            <a:pPr>
              <a:lnSpc>
                <a:spcPct val="75000"/>
              </a:lnSpc>
              <a:spcBef>
                <a:spcPct val="20000"/>
              </a:spcBef>
              <a:buFont typeface="Wingdings" pitchFamily="2" charset="2"/>
              <a:buNone/>
            </a:pPr>
            <a:r>
              <a:rPr lang="en-US" sz="1400" b="0" smtClean="0">
                <a:ea typeface="ＭＳ Ｐゴシック" pitchFamily="34" charset="-128"/>
              </a:rPr>
              <a:t>	Research Assistant, New Careers in Nursing</a:t>
            </a:r>
          </a:p>
          <a:p>
            <a:pPr>
              <a:lnSpc>
                <a:spcPct val="75000"/>
              </a:lnSpc>
              <a:spcBef>
                <a:spcPct val="20000"/>
              </a:spcBef>
              <a:buFont typeface="Wingdings" pitchFamily="2" charset="2"/>
              <a:buNone/>
            </a:pPr>
            <a:endParaRPr lang="en-US" sz="1400" b="0" smtClean="0">
              <a:ea typeface="ＭＳ Ｐゴシック" pitchFamily="34" charset="-128"/>
            </a:endParaRPr>
          </a:p>
          <a:p>
            <a:pPr>
              <a:lnSpc>
                <a:spcPct val="75000"/>
              </a:lnSpc>
              <a:spcBef>
                <a:spcPct val="20000"/>
              </a:spcBef>
              <a:buFont typeface="Wingdings" pitchFamily="2" charset="2"/>
              <a:buNone/>
            </a:pPr>
            <a:r>
              <a:rPr lang="en-US" sz="1600" smtClean="0">
                <a:ea typeface="ＭＳ Ｐゴシック" pitchFamily="34" charset="-128"/>
              </a:rPr>
              <a:t>Jihanne Jeanty, BA</a:t>
            </a:r>
          </a:p>
          <a:p>
            <a:pPr>
              <a:lnSpc>
                <a:spcPct val="75000"/>
              </a:lnSpc>
              <a:spcBef>
                <a:spcPct val="20000"/>
              </a:spcBef>
              <a:buFont typeface="Wingdings" pitchFamily="2" charset="2"/>
              <a:buNone/>
            </a:pPr>
            <a:r>
              <a:rPr lang="en-US" sz="1400" smtClean="0">
                <a:ea typeface="ＭＳ Ｐゴシック" pitchFamily="34" charset="-128"/>
              </a:rPr>
              <a:t>	</a:t>
            </a:r>
            <a:r>
              <a:rPr lang="en-US" sz="1400" b="0" smtClean="0">
                <a:ea typeface="ＭＳ Ｐゴシック" pitchFamily="34" charset="-128"/>
              </a:rPr>
              <a:t>Program Assistant, New Careers in Nursing</a:t>
            </a:r>
          </a:p>
          <a:p>
            <a:pPr>
              <a:lnSpc>
                <a:spcPct val="75000"/>
              </a:lnSpc>
              <a:spcBef>
                <a:spcPct val="20000"/>
              </a:spcBef>
              <a:buFont typeface="Wingdings" pitchFamily="2" charset="2"/>
              <a:buNone/>
            </a:pPr>
            <a:endParaRPr lang="en-US" sz="1400" b="0" smtClean="0">
              <a:ea typeface="ＭＳ Ｐゴシック" pitchFamily="34" charset="-128"/>
            </a:endParaRPr>
          </a:p>
        </p:txBody>
      </p:sp>
    </p:spTree>
    <p:extLst>
      <p:ext uri="{BB962C8B-B14F-4D97-AF65-F5344CB8AC3E}">
        <p14:creationId xmlns:p14="http://schemas.microsoft.com/office/powerpoint/2010/main" val="42340019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smtClean="0">
                <a:ea typeface="ＭＳ Ｐゴシック" pitchFamily="34" charset="-128"/>
              </a:rPr>
              <a:t>National Program Office Contact Information</a:t>
            </a:r>
          </a:p>
        </p:txBody>
      </p:sp>
      <p:sp>
        <p:nvSpPr>
          <p:cNvPr id="40963" name="Rectangle 3"/>
          <p:cNvSpPr>
            <a:spLocks noGrp="1" noChangeArrowheads="1"/>
          </p:cNvSpPr>
          <p:nvPr>
            <p:ph type="body" idx="4294967295"/>
          </p:nvPr>
        </p:nvSpPr>
        <p:spPr>
          <a:xfrm>
            <a:off x="1447800" y="1143000"/>
            <a:ext cx="5867400" cy="4300538"/>
          </a:xfrm>
        </p:spPr>
        <p:txBody>
          <a:bodyPr/>
          <a:lstStyle/>
          <a:p>
            <a:pPr algn="ctr">
              <a:buFont typeface="Wingdings" pitchFamily="2" charset="2"/>
              <a:buNone/>
            </a:pPr>
            <a:r>
              <a:rPr lang="en-US" smtClean="0">
                <a:ea typeface="ＭＳ Ｐゴシック" pitchFamily="34" charset="-128"/>
              </a:rPr>
              <a:t>National Program Office Contact Information</a:t>
            </a:r>
          </a:p>
          <a:p>
            <a:pPr algn="ctr">
              <a:buFont typeface="Wingdings" pitchFamily="2" charset="2"/>
              <a:buNone/>
            </a:pPr>
            <a:endParaRPr lang="en-US" sz="1000" smtClean="0">
              <a:ea typeface="ＭＳ Ｐゴシック" pitchFamily="34" charset="-128"/>
            </a:endParaRPr>
          </a:p>
          <a:p>
            <a:pPr algn="ctr">
              <a:buFont typeface="Wingdings" pitchFamily="2" charset="2"/>
              <a:buNone/>
            </a:pPr>
            <a:r>
              <a:rPr lang="en-US" smtClean="0">
                <a:ea typeface="ＭＳ Ｐゴシック" pitchFamily="34" charset="-128"/>
              </a:rPr>
              <a:t>Vernell DeWitty</a:t>
            </a:r>
          </a:p>
          <a:p>
            <a:pPr algn="ctr">
              <a:buFont typeface="Wingdings" pitchFamily="2" charset="2"/>
              <a:buNone/>
            </a:pPr>
            <a:r>
              <a:rPr lang="en-US" b="0" smtClean="0">
                <a:ea typeface="ＭＳ Ｐゴシック" pitchFamily="34" charset="-128"/>
              </a:rPr>
              <a:t>202-463-6930 extension 224</a:t>
            </a:r>
          </a:p>
          <a:p>
            <a:pPr algn="ctr">
              <a:buFont typeface="Wingdings" pitchFamily="2" charset="2"/>
              <a:buNone/>
            </a:pPr>
            <a:r>
              <a:rPr lang="en-US" b="0" smtClean="0">
                <a:ea typeface="ＭＳ Ｐゴシック" pitchFamily="34" charset="-128"/>
              </a:rPr>
              <a:t>vdewitty@aacn.nche.edu</a:t>
            </a:r>
          </a:p>
          <a:p>
            <a:pPr algn="ctr">
              <a:buFont typeface="Wingdings" pitchFamily="2" charset="2"/>
              <a:buNone/>
            </a:pPr>
            <a:r>
              <a:rPr lang="en-US" smtClean="0">
                <a:ea typeface="ＭＳ Ｐゴシック" pitchFamily="34" charset="-128"/>
              </a:rPr>
              <a:t>Alexa Tehansky</a:t>
            </a:r>
          </a:p>
          <a:p>
            <a:pPr algn="ctr">
              <a:buFont typeface="Wingdings" pitchFamily="2" charset="2"/>
              <a:buNone/>
            </a:pPr>
            <a:r>
              <a:rPr lang="en-US" b="0" smtClean="0">
                <a:ea typeface="ＭＳ Ｐゴシック" pitchFamily="34" charset="-128"/>
              </a:rPr>
              <a:t>202-463-6930 extension 265</a:t>
            </a:r>
          </a:p>
          <a:p>
            <a:pPr algn="ctr">
              <a:buFont typeface="Wingdings" pitchFamily="2" charset="2"/>
              <a:buNone/>
            </a:pPr>
            <a:r>
              <a:rPr lang="en-US" smtClean="0">
                <a:ea typeface="ＭＳ Ｐゴシック" pitchFamily="34" charset="-128"/>
              </a:rPr>
              <a:t>Christine Downing</a:t>
            </a:r>
          </a:p>
          <a:p>
            <a:pPr algn="ctr">
              <a:buFont typeface="Wingdings" pitchFamily="2" charset="2"/>
              <a:buNone/>
            </a:pPr>
            <a:r>
              <a:rPr lang="en-US" b="0" smtClean="0">
                <a:ea typeface="ＭＳ Ｐゴシック" pitchFamily="34" charset="-128"/>
              </a:rPr>
              <a:t>202-463-6930 extension 266</a:t>
            </a:r>
          </a:p>
          <a:p>
            <a:pPr algn="ctr">
              <a:buFont typeface="Wingdings" pitchFamily="2" charset="2"/>
              <a:buNone/>
            </a:pPr>
            <a:r>
              <a:rPr lang="en-US" smtClean="0">
                <a:ea typeface="ＭＳ Ｐゴシック" pitchFamily="34" charset="-128"/>
              </a:rPr>
              <a:t>Jihanne Jeanty </a:t>
            </a:r>
          </a:p>
          <a:p>
            <a:pPr algn="ctr">
              <a:buFont typeface="Wingdings" pitchFamily="2" charset="2"/>
              <a:buNone/>
            </a:pPr>
            <a:r>
              <a:rPr lang="en-US" b="0" smtClean="0">
                <a:ea typeface="ＭＳ Ｐゴシック" pitchFamily="34" charset="-128"/>
              </a:rPr>
              <a:t>202-463-6930 extension 257</a:t>
            </a:r>
          </a:p>
          <a:p>
            <a:pPr algn="ctr">
              <a:buFont typeface="Wingdings" pitchFamily="2" charset="2"/>
              <a:buNone/>
            </a:pPr>
            <a:endParaRPr lang="en-US" sz="1600" smtClean="0">
              <a:ea typeface="ＭＳ Ｐゴシック" pitchFamily="34" charset="-128"/>
            </a:endParaRPr>
          </a:p>
        </p:txBody>
      </p:sp>
    </p:spTree>
    <p:extLst>
      <p:ext uri="{BB962C8B-B14F-4D97-AF65-F5344CB8AC3E}">
        <p14:creationId xmlns:p14="http://schemas.microsoft.com/office/powerpoint/2010/main" val="249469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PARTNER		</a:t>
            </a:r>
            <a:endParaRPr lang="en-US" dirty="0"/>
          </a:p>
        </p:txBody>
      </p:sp>
      <p:sp>
        <p:nvSpPr>
          <p:cNvPr id="3" name="Content Placeholder 2"/>
          <p:cNvSpPr>
            <a:spLocks noGrp="1"/>
          </p:cNvSpPr>
          <p:nvPr>
            <p:ph idx="1"/>
          </p:nvPr>
        </p:nvSpPr>
        <p:spPr>
          <a:xfrm>
            <a:off x="838200" y="1524000"/>
            <a:ext cx="5867400" cy="4256088"/>
          </a:xfrm>
        </p:spPr>
        <p:txBody>
          <a:bodyPr/>
          <a:lstStyle/>
          <a:p>
            <a:pPr marL="0" indent="0">
              <a:buNone/>
            </a:pPr>
            <a:r>
              <a:rPr lang="en-US" u="sng" dirty="0" smtClean="0"/>
              <a:t>PR </a:t>
            </a:r>
            <a:r>
              <a:rPr lang="en-US" u="sng" dirty="0"/>
              <a:t>Solutions</a:t>
            </a:r>
          </a:p>
          <a:p>
            <a:r>
              <a:rPr lang="en-US" dirty="0"/>
              <a:t>Lisa Lederer – </a:t>
            </a:r>
            <a:r>
              <a:rPr lang="en-US" u="sng" dirty="0">
                <a:solidFill>
                  <a:srgbClr val="0000FF"/>
                </a:solidFill>
              </a:rPr>
              <a:t>lisa@prsolutionsdc.com</a:t>
            </a:r>
            <a:endParaRPr lang="en-US" dirty="0">
              <a:solidFill>
                <a:srgbClr val="0000FF"/>
              </a:solidFill>
            </a:endParaRPr>
          </a:p>
          <a:p>
            <a:r>
              <a:rPr lang="en-US" dirty="0"/>
              <a:t>Gretchen Wright – </a:t>
            </a:r>
            <a:r>
              <a:rPr lang="en-US" u="sng" dirty="0">
                <a:solidFill>
                  <a:srgbClr val="0000FF"/>
                </a:solidFill>
              </a:rPr>
              <a:t>gretchen@prsolutionsdc.com</a:t>
            </a:r>
            <a:endParaRPr lang="en-US" dirty="0">
              <a:solidFill>
                <a:srgbClr val="0000FF"/>
              </a:solidFill>
            </a:endParaRPr>
          </a:p>
          <a:p>
            <a:r>
              <a:rPr lang="en-US" dirty="0"/>
              <a:t>Molly Tomlinson – </a:t>
            </a:r>
            <a:r>
              <a:rPr lang="en-US" u="sng" dirty="0">
                <a:solidFill>
                  <a:srgbClr val="0000FF"/>
                </a:solidFill>
              </a:rPr>
              <a:t>molly@prsolutionsdc.com</a:t>
            </a:r>
            <a:endParaRPr lang="en-US" dirty="0">
              <a:solidFill>
                <a:srgbClr val="0000FF"/>
              </a:solidFill>
            </a:endParaRPr>
          </a:p>
          <a:p>
            <a:pPr marL="0" indent="0">
              <a:buNone/>
            </a:pPr>
            <a:endParaRPr lang="en-US" dirty="0"/>
          </a:p>
          <a:p>
            <a:pPr marL="0" indent="0">
              <a:buNone/>
            </a:pPr>
            <a:r>
              <a:rPr lang="en-US" dirty="0" smtClean="0"/>
              <a:t>                      Telephone-- (</a:t>
            </a:r>
            <a:r>
              <a:rPr lang="en-US" dirty="0"/>
              <a:t>202) 371-1999</a:t>
            </a:r>
          </a:p>
        </p:txBody>
      </p:sp>
    </p:spTree>
    <p:extLst>
      <p:ext uri="{BB962C8B-B14F-4D97-AF65-F5344CB8AC3E}">
        <p14:creationId xmlns:p14="http://schemas.microsoft.com/office/powerpoint/2010/main" val="58753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smtClean="0">
                <a:ea typeface="ＭＳ Ｐゴシック" pitchFamily="34" charset="-128"/>
              </a:rPr>
              <a:t>National Program Office</a:t>
            </a:r>
          </a:p>
        </p:txBody>
      </p:sp>
      <p:sp>
        <p:nvSpPr>
          <p:cNvPr id="8195" name="Rectangle 3"/>
          <p:cNvSpPr>
            <a:spLocks noGrp="1" noChangeArrowheads="1"/>
          </p:cNvSpPr>
          <p:nvPr>
            <p:ph type="body" idx="4294967295"/>
          </p:nvPr>
        </p:nvSpPr>
        <p:spPr>
          <a:xfrm>
            <a:off x="914400" y="1143000"/>
            <a:ext cx="5867400" cy="4300538"/>
          </a:xfrm>
        </p:spPr>
        <p:txBody>
          <a:bodyPr/>
          <a:lstStyle/>
          <a:p>
            <a:pPr>
              <a:lnSpc>
                <a:spcPct val="140000"/>
              </a:lnSpc>
            </a:pPr>
            <a:r>
              <a:rPr lang="en-US" dirty="0" smtClean="0">
                <a:ea typeface="ＭＳ Ｐゴシック" pitchFamily="34" charset="-128"/>
              </a:rPr>
              <a:t>Liaison to the Foundation</a:t>
            </a:r>
          </a:p>
          <a:p>
            <a:pPr>
              <a:lnSpc>
                <a:spcPct val="140000"/>
              </a:lnSpc>
            </a:pPr>
            <a:r>
              <a:rPr lang="en-US" dirty="0" smtClean="0">
                <a:ea typeface="ＭＳ Ｐゴシック" pitchFamily="34" charset="-128"/>
              </a:rPr>
              <a:t>Provide technical assistance as needed</a:t>
            </a:r>
          </a:p>
          <a:p>
            <a:pPr>
              <a:lnSpc>
                <a:spcPct val="140000"/>
              </a:lnSpc>
            </a:pPr>
            <a:r>
              <a:rPr lang="en-US" dirty="0" smtClean="0">
                <a:ea typeface="ＭＳ Ｐゴシック" pitchFamily="34" charset="-128"/>
              </a:rPr>
              <a:t>Facilitate communications and media contact (PR Solutions)</a:t>
            </a:r>
          </a:p>
          <a:p>
            <a:pPr>
              <a:lnSpc>
                <a:spcPct val="140000"/>
              </a:lnSpc>
            </a:pPr>
            <a:r>
              <a:rPr lang="en-US" dirty="0" smtClean="0">
                <a:ea typeface="ＭＳ Ｐゴシック" pitchFamily="34" charset="-128"/>
              </a:rPr>
              <a:t>Disseminate program results/outcomes</a:t>
            </a:r>
          </a:p>
          <a:p>
            <a:pPr>
              <a:lnSpc>
                <a:spcPct val="140000"/>
              </a:lnSpc>
            </a:pPr>
            <a:r>
              <a:rPr lang="en-US" dirty="0" smtClean="0">
                <a:ea typeface="ＭＳ Ｐゴシック" pitchFamily="34" charset="-128"/>
              </a:rPr>
              <a:t>Resolve difficulties or obstacles</a:t>
            </a:r>
          </a:p>
          <a:p>
            <a:pPr>
              <a:lnSpc>
                <a:spcPct val="140000"/>
              </a:lnSpc>
            </a:pPr>
            <a:r>
              <a:rPr lang="en-US" dirty="0" smtClean="0">
                <a:ea typeface="ＭＳ Ｐゴシック" pitchFamily="34" charset="-128"/>
              </a:rPr>
              <a:t>Sponsor meeting and web based conferences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2008-2013</a:t>
            </a:r>
            <a:endParaRPr lang="en-US"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1014341989"/>
              </p:ext>
            </p:extLst>
          </p:nvPr>
        </p:nvGraphicFramePr>
        <p:xfrm>
          <a:off x="609600" y="1174750"/>
          <a:ext cx="7772400" cy="4300538"/>
        </p:xfrm>
        <a:graphic>
          <a:graphicData uri="http://schemas.openxmlformats.org/presentationml/2006/ole">
            <mc:AlternateContent xmlns:mc="http://schemas.openxmlformats.org/markup-compatibility/2006">
              <mc:Choice xmlns:v="urn:schemas-microsoft-com:vml" Requires="v">
                <p:oleObj spid="_x0000_s2072" name="Presentation" r:id="rId4" imgW="4570388" imgH="3427437" progId="PowerPoint.Show.12">
                  <p:embed/>
                </p:oleObj>
              </mc:Choice>
              <mc:Fallback>
                <p:oleObj name="Presentation" r:id="rId4" imgW="4570388" imgH="3427437" progId="PowerPoint.Show.12">
                  <p:embed/>
                  <p:pic>
                    <p:nvPicPr>
                      <p:cNvPr id="0" name=""/>
                      <p:cNvPicPr/>
                      <p:nvPr/>
                    </p:nvPicPr>
                    <p:blipFill>
                      <a:blip r:embed="rId5"/>
                      <a:stretch>
                        <a:fillRect/>
                      </a:stretch>
                    </p:blipFill>
                    <p:spPr>
                      <a:xfrm>
                        <a:off x="609600" y="1174750"/>
                        <a:ext cx="7772400" cy="4300538"/>
                      </a:xfrm>
                      <a:prstGeom prst="rect">
                        <a:avLst/>
                      </a:prstGeom>
                    </p:spPr>
                  </p:pic>
                </p:oleObj>
              </mc:Fallback>
            </mc:AlternateContent>
          </a:graphicData>
        </a:graphic>
      </p:graphicFrame>
    </p:spTree>
    <p:extLst>
      <p:ext uri="{BB962C8B-B14F-4D97-AF65-F5344CB8AC3E}">
        <p14:creationId xmlns:p14="http://schemas.microsoft.com/office/powerpoint/2010/main" val="394327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a:defRPr/>
            </a:pPr>
            <a:r>
              <a:rPr lang="en-US" cap="all" dirty="0" smtClean="0">
                <a:ea typeface="ＭＳ Ｐゴシック" pitchFamily="34" charset="-128"/>
              </a:rPr>
              <a:t>Program Growth  2008-2013</a:t>
            </a:r>
          </a:p>
        </p:txBody>
      </p:sp>
      <p:sp>
        <p:nvSpPr>
          <p:cNvPr id="25603" name="Rectangle 3"/>
          <p:cNvSpPr>
            <a:spLocks noGrp="1" noChangeArrowheads="1"/>
          </p:cNvSpPr>
          <p:nvPr>
            <p:ph type="body" idx="4294967295"/>
          </p:nvPr>
        </p:nvSpPr>
        <p:spPr>
          <a:xfrm>
            <a:off x="1600200" y="1143000"/>
            <a:ext cx="5791200" cy="4300538"/>
          </a:xfrm>
        </p:spPr>
        <p:txBody>
          <a:bodyPr/>
          <a:lstStyle/>
          <a:p>
            <a:endParaRPr lang="en-US" dirty="0" smtClean="0">
              <a:ea typeface="ＭＳ Ｐゴシック" pitchFamily="34" charset="-128"/>
            </a:endParaRPr>
          </a:p>
          <a:p>
            <a:r>
              <a:rPr lang="en-US" dirty="0" smtClean="0">
                <a:ea typeface="ＭＳ Ｐゴシック" pitchFamily="34" charset="-128"/>
              </a:rPr>
              <a:t>119 Schools of Nursing</a:t>
            </a:r>
          </a:p>
          <a:p>
            <a:r>
              <a:rPr lang="en-US" dirty="0" smtClean="0">
                <a:ea typeface="ＭＳ Ｐゴシック" pitchFamily="34" charset="-128"/>
              </a:rPr>
              <a:t>41 States</a:t>
            </a:r>
          </a:p>
          <a:p>
            <a:r>
              <a:rPr lang="en-US" dirty="0" smtClean="0">
                <a:ea typeface="ＭＳ Ｐゴシック" pitchFamily="34" charset="-128"/>
              </a:rPr>
              <a:t>2,717 Scholarship Recipients</a:t>
            </a:r>
          </a:p>
          <a:p>
            <a:r>
              <a:rPr lang="en-US" dirty="0" smtClean="0">
                <a:ea typeface="ＭＳ Ｐゴシック" pitchFamily="34" charset="-128"/>
              </a:rPr>
              <a:t>2008-2012 Scholars</a:t>
            </a:r>
          </a:p>
          <a:p>
            <a:pPr lvl="2">
              <a:buFont typeface="Wingdings" pitchFamily="2" charset="2"/>
              <a:buChar char="Ø"/>
            </a:pPr>
            <a:r>
              <a:rPr lang="en-US" dirty="0" smtClean="0">
                <a:ea typeface="ＭＳ Ｐゴシック" pitchFamily="34" charset="-128"/>
              </a:rPr>
              <a:t>1557  (67%)Graduates</a:t>
            </a:r>
          </a:p>
          <a:p>
            <a:pPr lvl="2">
              <a:buFont typeface="Wingdings" pitchFamily="2" charset="2"/>
              <a:buChar char="Ø"/>
            </a:pPr>
            <a:r>
              <a:rPr lang="en-US" dirty="0" smtClean="0">
                <a:ea typeface="ＭＳ Ｐゴシック" pitchFamily="34" charset="-128"/>
              </a:rPr>
              <a:t>545 (24%)Progressing on schedule</a:t>
            </a:r>
          </a:p>
          <a:p>
            <a:pPr lvl="2">
              <a:buFont typeface="Wingdings" pitchFamily="2" charset="2"/>
              <a:buChar char="Ø"/>
            </a:pPr>
            <a:r>
              <a:rPr lang="en-US" dirty="0" smtClean="0">
                <a:ea typeface="ＭＳ Ｐゴシック" pitchFamily="34" charset="-128"/>
              </a:rPr>
              <a:t>56 (2%)Delayed progression</a:t>
            </a:r>
          </a:p>
          <a:p>
            <a:pPr lvl="2">
              <a:buFont typeface="Wingdings" pitchFamily="2" charset="2"/>
              <a:buChar char="Ø"/>
            </a:pPr>
            <a:r>
              <a:rPr lang="en-US" dirty="0" smtClean="0">
                <a:ea typeface="ＭＳ Ｐゴシック" pitchFamily="34" charset="-128"/>
              </a:rPr>
              <a:t>140  (6%)Withdrew from programs </a:t>
            </a:r>
          </a:p>
          <a:p>
            <a:endParaRPr lang="en-US" dirty="0" smtClean="0">
              <a:ea typeface="ＭＳ Ｐゴシック" pitchFamily="34" charset="-128"/>
            </a:endParaRPr>
          </a:p>
        </p:txBody>
      </p:sp>
    </p:spTree>
    <p:extLst>
      <p:ext uri="{BB962C8B-B14F-4D97-AF65-F5344CB8AC3E}">
        <p14:creationId xmlns:p14="http://schemas.microsoft.com/office/powerpoint/2010/main" val="285380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28600"/>
            <a:ext cx="5891212" cy="681037"/>
          </a:xfrm>
        </p:spPr>
        <p:txBody>
          <a:bodyPr/>
          <a:lstStyle/>
          <a:p>
            <a:pPr>
              <a:defRPr/>
            </a:pPr>
            <a:r>
              <a:rPr lang="en-US" dirty="0" smtClean="0">
                <a:ea typeface="ＭＳ Ｐゴシック" pitchFamily="34" charset="-128"/>
              </a:rPr>
              <a:t>SCHOLARSHIPS AWARDED TO DATE</a:t>
            </a:r>
          </a:p>
        </p:txBody>
      </p:sp>
      <p:graphicFrame>
        <p:nvGraphicFramePr>
          <p:cNvPr id="197695" name="Group 63"/>
          <p:cNvGraphicFramePr>
            <a:graphicFrameLocks noGrp="1"/>
          </p:cNvGraphicFramePr>
          <p:nvPr>
            <p:ph idx="1"/>
            <p:extLst>
              <p:ext uri="{D42A27DB-BD31-4B8C-83A1-F6EECF244321}">
                <p14:modId xmlns:p14="http://schemas.microsoft.com/office/powerpoint/2010/main" val="1773513532"/>
              </p:ext>
            </p:extLst>
          </p:nvPr>
        </p:nvGraphicFramePr>
        <p:xfrm>
          <a:off x="0" y="990601"/>
          <a:ext cx="8991600" cy="4495799"/>
        </p:xfrm>
        <a:graphic>
          <a:graphicData uri="http://schemas.openxmlformats.org/drawingml/2006/table">
            <a:tbl>
              <a:tblPr/>
              <a:tblGrid>
                <a:gridCol w="1954696"/>
                <a:gridCol w="1407381"/>
                <a:gridCol w="1407381"/>
                <a:gridCol w="1407381"/>
                <a:gridCol w="1485569"/>
                <a:gridCol w="1329192"/>
              </a:tblGrid>
              <a:tr h="680841">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bg2"/>
                        </a:solidFill>
                        <a:effectLst/>
                        <a:latin typeface="Arial" charset="0"/>
                        <a:ea typeface="ＭＳ Ｐゴシック" pitchFamily="-1" charset="-128"/>
                      </a:endParaRPr>
                    </a:p>
                  </a:txBody>
                  <a:tcPr marL="91443" marR="9144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2008-2009</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2009-2010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2010 - 2011</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2011 - 2012</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2012 - 2013</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811">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Applicants</a:t>
                      </a:r>
                    </a:p>
                  </a:txBody>
                  <a:tcPr marL="91443" marR="91443"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113</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103</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124</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116</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116</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726">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Funds Requested</a:t>
                      </a:r>
                    </a:p>
                  </a:txBody>
                  <a:tcPr marL="91443" marR="91443"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$13,530,000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$18,850,000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$21,690,000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$19,410,000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$19,270,000</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729">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bg2"/>
                        </a:solidFill>
                        <a:effectLst/>
                        <a:latin typeface="Arial" charset="0"/>
                        <a:ea typeface="ＭＳ Ｐゴシック" pitchFamily="-1" charset="-128"/>
                      </a:endParaRPr>
                    </a:p>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Schools Funded</a:t>
                      </a:r>
                    </a:p>
                  </a:txBody>
                  <a:tcPr marL="91443" marR="91443"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58</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52</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63</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52</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55</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841">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Scholarships Funded</a:t>
                      </a:r>
                    </a:p>
                  </a:txBody>
                  <a:tcPr marL="91443" marR="91443"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706</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700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511</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400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400</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8851">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Scholarships Awarded</a:t>
                      </a:r>
                    </a:p>
                  </a:txBody>
                  <a:tcPr marL="91443" marR="91443"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695</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700</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511</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327*</a:t>
                      </a:r>
                    </a:p>
                  </a:txBody>
                  <a:tcPr marL="91443" marR="91443"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40000"/>
                        </a:spcBef>
                        <a:spcAft>
                          <a:spcPct val="0"/>
                        </a:spcAft>
                        <a:buClrTx/>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ea typeface="ＭＳ Ｐゴシック" pitchFamily="-1" charset="-128"/>
                        </a:rPr>
                        <a:t>TBD</a:t>
                      </a:r>
                    </a:p>
                  </a:txBody>
                  <a:tcPr marL="91443" marR="91443" marT="45714" marB="45714"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886200" y="5715000"/>
            <a:ext cx="2819400" cy="646331"/>
          </a:xfrm>
          <a:prstGeom prst="rect">
            <a:avLst/>
          </a:prstGeom>
          <a:noFill/>
        </p:spPr>
        <p:txBody>
          <a:bodyPr wrap="square" rtlCol="0">
            <a:spAutoFit/>
          </a:bodyPr>
          <a:lstStyle/>
          <a:p>
            <a:r>
              <a:rPr lang="en-US" dirty="0">
                <a:solidFill>
                  <a:srgbClr val="000000"/>
                </a:solidFill>
                <a:ea typeface="ＭＳ Ｐゴシック" pitchFamily="48" charset="-128"/>
                <a:cs typeface="+mn-cs"/>
              </a:rPr>
              <a:t>*Not all scholarship awarded to date</a:t>
            </a:r>
          </a:p>
        </p:txBody>
      </p:sp>
    </p:spTree>
    <p:extLst>
      <p:ext uri="{BB962C8B-B14F-4D97-AF65-F5344CB8AC3E}">
        <p14:creationId xmlns:p14="http://schemas.microsoft.com/office/powerpoint/2010/main" val="230217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RWJF_Board_Theme">
  <a:themeElements>
    <a:clrScheme name="">
      <a:dk1>
        <a:srgbClr val="7C6A55"/>
      </a:dk1>
      <a:lt1>
        <a:srgbClr val="FFFFFF"/>
      </a:lt1>
      <a:dk2>
        <a:srgbClr val="675C53"/>
      </a:dk2>
      <a:lt2>
        <a:srgbClr val="000000"/>
      </a:lt2>
      <a:accent1>
        <a:srgbClr val="4D8ABE"/>
      </a:accent1>
      <a:accent2>
        <a:srgbClr val="005293"/>
      </a:accent2>
      <a:accent3>
        <a:srgbClr val="FFFFFF"/>
      </a:accent3>
      <a:accent4>
        <a:srgbClr val="695947"/>
      </a:accent4>
      <a:accent5>
        <a:srgbClr val="B2C4DB"/>
      </a:accent5>
      <a:accent6>
        <a:srgbClr val="004985"/>
      </a:accent6>
      <a:hlink>
        <a:srgbClr val="DBE3F0"/>
      </a:hlink>
      <a:folHlink>
        <a:srgbClr val="E1D9D1"/>
      </a:folHlink>
    </a:clrScheme>
    <a:fontScheme name="3_RWJF_Board_Theme">
      <a:majorFont>
        <a:latin typeface="Arial Black"/>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1_RWJ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WJF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WJF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WJF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WJF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WJF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WJF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WJF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WJF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WJF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WJF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WJF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RWJF_Template 13">
        <a:dk1>
          <a:srgbClr val="6EC82D"/>
        </a:dk1>
        <a:lt1>
          <a:srgbClr val="FFFFFF"/>
        </a:lt1>
        <a:dk2>
          <a:srgbClr val="004BB4"/>
        </a:dk2>
        <a:lt2>
          <a:srgbClr val="808080"/>
        </a:lt2>
        <a:accent1>
          <a:srgbClr val="BBE0E3"/>
        </a:accent1>
        <a:accent2>
          <a:srgbClr val="333399"/>
        </a:accent2>
        <a:accent3>
          <a:srgbClr val="FFFFFF"/>
        </a:accent3>
        <a:accent4>
          <a:srgbClr val="5DAA25"/>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RWJF_Board_Theme</Template>
  <TotalTime>2735</TotalTime>
  <Words>1992</Words>
  <Application>Microsoft Office PowerPoint</Application>
  <PresentationFormat>On-screen Show (4:3)</PresentationFormat>
  <Paragraphs>377</Paragraphs>
  <Slides>40</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3_RWJF_Board_Theme</vt:lpstr>
      <vt:lpstr>Presentation</vt:lpstr>
      <vt:lpstr>Acrobat Document</vt:lpstr>
      <vt:lpstr>PowerPoint Presentation</vt:lpstr>
      <vt:lpstr>PURPOSE</vt:lpstr>
      <vt:lpstr>Program Overview</vt:lpstr>
      <vt:lpstr>Program Staff</vt:lpstr>
      <vt:lpstr>COMMUNICATIONS PARTNER  </vt:lpstr>
      <vt:lpstr>National Program Office</vt:lpstr>
      <vt:lpstr>2008-2013</vt:lpstr>
      <vt:lpstr>Program Growth  2008-2013</vt:lpstr>
      <vt:lpstr>SCHOLARSHIPS AWARDED TO DATE</vt:lpstr>
      <vt:lpstr> Grantees by Program Type</vt:lpstr>
      <vt:lpstr>Grantee Requirements</vt:lpstr>
      <vt:lpstr>Grantee Responsibilities</vt:lpstr>
      <vt:lpstr>Program Requirements</vt:lpstr>
      <vt:lpstr>Recruitment: Sustaining a Diverse Student Enrollment </vt:lpstr>
      <vt:lpstr>Scholarship Recipient Selection</vt:lpstr>
      <vt:lpstr>Underrepresented Minorities</vt:lpstr>
      <vt:lpstr>Economically Disadvantaged</vt:lpstr>
      <vt:lpstr>Pre-Entry Immersion Toolkit</vt:lpstr>
      <vt:lpstr>Pre-entry Immersion Program</vt:lpstr>
      <vt:lpstr>PowerPoint Presentation</vt:lpstr>
      <vt:lpstr>PowerPoint Presentation</vt:lpstr>
      <vt:lpstr>Mentoring</vt:lpstr>
      <vt:lpstr>Leadership Development</vt:lpstr>
      <vt:lpstr>LEADERSHIP PLAN</vt:lpstr>
      <vt:lpstr>Reporting Requirements (Scholars)</vt:lpstr>
      <vt:lpstr>  Entry Survey </vt:lpstr>
      <vt:lpstr>Mid-Program Survey</vt:lpstr>
      <vt:lpstr>Program Exit Survey </vt:lpstr>
      <vt:lpstr>Timeline Activities </vt:lpstr>
      <vt:lpstr>Timeline of Activities</vt:lpstr>
      <vt:lpstr>Timeline of Activities</vt:lpstr>
      <vt:lpstr>Timeline of Activities </vt:lpstr>
      <vt:lpstr>Nebraska Methodist Timeline</vt:lpstr>
      <vt:lpstr>Resources</vt:lpstr>
      <vt:lpstr>SCHOLARS RESOURCES</vt:lpstr>
      <vt:lpstr>Resources</vt:lpstr>
      <vt:lpstr>PowerPoint Presentation</vt:lpstr>
      <vt:lpstr>PowerPoint Presentation</vt:lpstr>
      <vt:lpstr>Question and Answer</vt:lpstr>
      <vt:lpstr>National Program Office Contact Information</vt:lpstr>
    </vt:vector>
  </TitlesOfParts>
  <Company>RWJF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Bridges, Not Fences:</dc:title>
  <dc:creator>jkelley</dc:creator>
  <cp:lastModifiedBy>Alexa Tehansky</cp:lastModifiedBy>
  <cp:revision>308</cp:revision>
  <cp:lastPrinted>2011-09-19T15:57:21Z</cp:lastPrinted>
  <dcterms:created xsi:type="dcterms:W3CDTF">2008-10-01T18:57:44Z</dcterms:created>
  <dcterms:modified xsi:type="dcterms:W3CDTF">2012-10-19T15:26:30Z</dcterms:modified>
</cp:coreProperties>
</file>