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63" r:id="rId3"/>
    <p:sldId id="264" r:id="rId4"/>
    <p:sldId id="265" r:id="rId5"/>
    <p:sldId id="260" r:id="rId6"/>
    <p:sldId id="261" r:id="rId7"/>
    <p:sldId id="269" r:id="rId8"/>
    <p:sldId id="266" r:id="rId9"/>
    <p:sldId id="267" r:id="rId10"/>
    <p:sldId id="258" r:id="rId11"/>
    <p:sldId id="259" r:id="rId12"/>
    <p:sldId id="268" r:id="rId13"/>
    <p:sldId id="271" r:id="rId14"/>
    <p:sldId id="272" r:id="rId15"/>
    <p:sldId id="270" r:id="rId16"/>
    <p:sldId id="273" r:id="rId17"/>
    <p:sldId id="274" r:id="rId18"/>
    <p:sldId id="277" r:id="rId19"/>
    <p:sldId id="279" r:id="rId20"/>
    <p:sldId id="280" r:id="rId21"/>
    <p:sldId id="281" r:id="rId22"/>
    <p:sldId id="282" r:id="rId23"/>
    <p:sldId id="283" r:id="rId24"/>
    <p:sldId id="284" r:id="rId25"/>
    <p:sldId id="286" r:id="rId26"/>
    <p:sldId id="285" r:id="rId27"/>
    <p:sldId id="293" r:id="rId28"/>
    <p:sldId id="289" r:id="rId29"/>
    <p:sldId id="287" r:id="rId30"/>
    <p:sldId id="288" r:id="rId31"/>
    <p:sldId id="292"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794187-EC5F-44F8-8CF2-AF35ED89800D}" type="datetimeFigureOut">
              <a:rPr lang="en-US" smtClean="0"/>
              <a:t>9/12/2012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64E42-579F-42BB-B8F2-61A0F21A81BB}" type="slidenum">
              <a:rPr lang="en-US" smtClean="0"/>
              <a:t>‹#›</a:t>
            </a:fld>
            <a:endParaRPr lang="en-US"/>
          </a:p>
        </p:txBody>
      </p:sp>
    </p:spTree>
    <p:extLst>
      <p:ext uri="{BB962C8B-B14F-4D97-AF65-F5344CB8AC3E}">
        <p14:creationId xmlns:p14="http://schemas.microsoft.com/office/powerpoint/2010/main" val="334735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Diverse:  61% white</a:t>
            </a:r>
            <a:r>
              <a:rPr lang="en-US" baseline="0" dirty="0" smtClean="0"/>
              <a:t> non-</a:t>
            </a:r>
            <a:r>
              <a:rPr lang="en-US" baseline="0" dirty="0" err="1" smtClean="0"/>
              <a:t>hispanic</a:t>
            </a:r>
            <a:r>
              <a:rPr lang="en-US" baseline="0" dirty="0" smtClean="0"/>
              <a:t> down from 80% 17 % </a:t>
            </a:r>
            <a:r>
              <a:rPr lang="en-US" baseline="0" dirty="0" err="1" smtClean="0"/>
              <a:t>hispanic</a:t>
            </a:r>
            <a:r>
              <a:rPr lang="en-US" baseline="0" dirty="0" smtClean="0"/>
              <a:t> and 16% Black, 5% Asian</a:t>
            </a:r>
          </a:p>
          <a:p>
            <a:r>
              <a:rPr lang="en-US" baseline="0" dirty="0" smtClean="0"/>
              <a:t>Independent: divorce Day care latchkey kids</a:t>
            </a:r>
            <a:endParaRPr lang="en-US" dirty="0"/>
          </a:p>
        </p:txBody>
      </p:sp>
      <p:sp>
        <p:nvSpPr>
          <p:cNvPr id="4" name="Slide Number Placeholder 3"/>
          <p:cNvSpPr>
            <a:spLocks noGrp="1"/>
          </p:cNvSpPr>
          <p:nvPr>
            <p:ph type="sldNum" sz="quarter" idx="10"/>
          </p:nvPr>
        </p:nvSpPr>
        <p:spPr/>
        <p:txBody>
          <a:bodyPr/>
          <a:lstStyle/>
          <a:p>
            <a:fld id="{07764E42-579F-42BB-B8F2-61A0F21A81BB}" type="slidenum">
              <a:rPr lang="en-US" smtClean="0"/>
              <a:t>3</a:t>
            </a:fld>
            <a:endParaRPr lang="en-US"/>
          </a:p>
        </p:txBody>
      </p:sp>
    </p:spTree>
    <p:extLst>
      <p:ext uri="{BB962C8B-B14F-4D97-AF65-F5344CB8AC3E}">
        <p14:creationId xmlns:p14="http://schemas.microsoft.com/office/powerpoint/2010/main" val="137827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Secondary vicarious trauma</a:t>
            </a:r>
            <a:endParaRPr lang="en-US" dirty="0"/>
          </a:p>
        </p:txBody>
      </p:sp>
      <p:sp>
        <p:nvSpPr>
          <p:cNvPr id="4" name="Slide Number Placeholder 3"/>
          <p:cNvSpPr>
            <a:spLocks noGrp="1"/>
          </p:cNvSpPr>
          <p:nvPr>
            <p:ph type="sldNum" sz="quarter" idx="10"/>
          </p:nvPr>
        </p:nvSpPr>
        <p:spPr/>
        <p:txBody>
          <a:bodyPr/>
          <a:lstStyle/>
          <a:p>
            <a:fld id="{07764E42-579F-42BB-B8F2-61A0F21A81BB}" type="slidenum">
              <a:rPr lang="en-US" smtClean="0"/>
              <a:t>7</a:t>
            </a:fld>
            <a:endParaRPr lang="en-US"/>
          </a:p>
        </p:txBody>
      </p:sp>
    </p:spTree>
    <p:extLst>
      <p:ext uri="{BB962C8B-B14F-4D97-AF65-F5344CB8AC3E}">
        <p14:creationId xmlns:p14="http://schemas.microsoft.com/office/powerpoint/2010/main" val="380771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a:t>
            </a:r>
            <a:r>
              <a:rPr lang="en-US" baseline="0" dirty="0" smtClean="0"/>
              <a:t> </a:t>
            </a:r>
            <a:r>
              <a:rPr lang="en-US" baseline="0" dirty="0" err="1" smtClean="0"/>
              <a:t>Sedlak</a:t>
            </a:r>
            <a:r>
              <a:rPr lang="en-US" baseline="0" dirty="0" smtClean="0"/>
              <a:t>, safe </a:t>
            </a:r>
            <a:r>
              <a:rPr lang="en-US" baseline="0" dirty="0" err="1" smtClean="0"/>
              <a:t>pt</a:t>
            </a:r>
            <a:r>
              <a:rPr lang="en-US" baseline="0" dirty="0" smtClean="0"/>
              <a:t> handling</a:t>
            </a:r>
            <a:endParaRPr lang="en-US" dirty="0"/>
          </a:p>
        </p:txBody>
      </p:sp>
      <p:sp>
        <p:nvSpPr>
          <p:cNvPr id="4" name="Slide Number Placeholder 3"/>
          <p:cNvSpPr>
            <a:spLocks noGrp="1"/>
          </p:cNvSpPr>
          <p:nvPr>
            <p:ph type="sldNum" sz="quarter" idx="10"/>
          </p:nvPr>
        </p:nvSpPr>
        <p:spPr/>
        <p:txBody>
          <a:bodyPr/>
          <a:lstStyle/>
          <a:p>
            <a:fld id="{07764E42-579F-42BB-B8F2-61A0F21A81BB}" type="slidenum">
              <a:rPr lang="en-US" smtClean="0"/>
              <a:t>10</a:t>
            </a:fld>
            <a:endParaRPr lang="en-US"/>
          </a:p>
        </p:txBody>
      </p:sp>
    </p:spTree>
    <p:extLst>
      <p:ext uri="{BB962C8B-B14F-4D97-AF65-F5344CB8AC3E}">
        <p14:creationId xmlns:p14="http://schemas.microsoft.com/office/powerpoint/2010/main" val="19135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help nurses and students learn to effectively cope with compassion fatigue and prepare them to survive Nursing school and eventually practice.</a:t>
            </a:r>
            <a:endParaRPr lang="en-US" dirty="0"/>
          </a:p>
        </p:txBody>
      </p:sp>
      <p:sp>
        <p:nvSpPr>
          <p:cNvPr id="4" name="Slide Number Placeholder 3"/>
          <p:cNvSpPr>
            <a:spLocks noGrp="1"/>
          </p:cNvSpPr>
          <p:nvPr>
            <p:ph type="sldNum" sz="quarter" idx="10"/>
          </p:nvPr>
        </p:nvSpPr>
        <p:spPr/>
        <p:txBody>
          <a:bodyPr/>
          <a:lstStyle/>
          <a:p>
            <a:fld id="{07764E42-579F-42BB-B8F2-61A0F21A81BB}" type="slidenum">
              <a:rPr lang="en-US" smtClean="0"/>
              <a:t>11</a:t>
            </a:fld>
            <a:endParaRPr lang="en-US"/>
          </a:p>
        </p:txBody>
      </p:sp>
    </p:spTree>
    <p:extLst>
      <p:ext uri="{BB962C8B-B14F-4D97-AF65-F5344CB8AC3E}">
        <p14:creationId xmlns:p14="http://schemas.microsoft.com/office/powerpoint/2010/main" val="93545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Greeson</a:t>
            </a:r>
            <a:r>
              <a:rPr lang="en-US" baseline="0" dirty="0" smtClean="0"/>
              <a:t> and Brantley 8 weeks of mindfulness practice</a:t>
            </a:r>
          </a:p>
          <a:p>
            <a:endParaRPr lang="en-US" dirty="0"/>
          </a:p>
        </p:txBody>
      </p:sp>
      <p:sp>
        <p:nvSpPr>
          <p:cNvPr id="4" name="Slide Number Placeholder 3"/>
          <p:cNvSpPr>
            <a:spLocks noGrp="1"/>
          </p:cNvSpPr>
          <p:nvPr>
            <p:ph type="sldNum" sz="quarter" idx="10"/>
          </p:nvPr>
        </p:nvSpPr>
        <p:spPr/>
        <p:txBody>
          <a:bodyPr/>
          <a:lstStyle/>
          <a:p>
            <a:fld id="{07764E42-579F-42BB-B8F2-61A0F21A81BB}" type="slidenum">
              <a:rPr lang="en-US" smtClean="0"/>
              <a:t>13</a:t>
            </a:fld>
            <a:endParaRPr lang="en-US"/>
          </a:p>
        </p:txBody>
      </p:sp>
    </p:spTree>
    <p:extLst>
      <p:ext uri="{BB962C8B-B14F-4D97-AF65-F5344CB8AC3E}">
        <p14:creationId xmlns:p14="http://schemas.microsoft.com/office/powerpoint/2010/main" val="2454312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Compassion</a:t>
            </a:r>
            <a:r>
              <a:rPr lang="en-US" baseline="0" dirty="0" smtClean="0"/>
              <a:t> fatigue, secondary vicarious trauma</a:t>
            </a:r>
            <a:endParaRPr lang="en-US" dirty="0"/>
          </a:p>
        </p:txBody>
      </p:sp>
      <p:sp>
        <p:nvSpPr>
          <p:cNvPr id="4" name="Slide Number Placeholder 3"/>
          <p:cNvSpPr>
            <a:spLocks noGrp="1"/>
          </p:cNvSpPr>
          <p:nvPr>
            <p:ph type="sldNum" sz="quarter" idx="10"/>
          </p:nvPr>
        </p:nvSpPr>
        <p:spPr/>
        <p:txBody>
          <a:bodyPr/>
          <a:lstStyle/>
          <a:p>
            <a:fld id="{07764E42-579F-42BB-B8F2-61A0F21A81BB}" type="slidenum">
              <a:rPr lang="en-US" smtClean="0"/>
              <a:t>14</a:t>
            </a:fld>
            <a:endParaRPr lang="en-US"/>
          </a:p>
        </p:txBody>
      </p:sp>
    </p:spTree>
    <p:extLst>
      <p:ext uri="{BB962C8B-B14F-4D97-AF65-F5344CB8AC3E}">
        <p14:creationId xmlns:p14="http://schemas.microsoft.com/office/powerpoint/2010/main" val="73985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Mentorship</a:t>
            </a:r>
            <a:endParaRPr lang="en-US" dirty="0"/>
          </a:p>
        </p:txBody>
      </p:sp>
      <p:sp>
        <p:nvSpPr>
          <p:cNvPr id="4" name="Slide Number Placeholder 3"/>
          <p:cNvSpPr>
            <a:spLocks noGrp="1"/>
          </p:cNvSpPr>
          <p:nvPr>
            <p:ph type="sldNum" sz="quarter" idx="10"/>
          </p:nvPr>
        </p:nvSpPr>
        <p:spPr/>
        <p:txBody>
          <a:bodyPr/>
          <a:lstStyle/>
          <a:p>
            <a:fld id="{07764E42-579F-42BB-B8F2-61A0F21A81BB}" type="slidenum">
              <a:rPr lang="en-US" smtClean="0"/>
              <a:t>26</a:t>
            </a:fld>
            <a:endParaRPr lang="en-US"/>
          </a:p>
        </p:txBody>
      </p:sp>
    </p:spTree>
    <p:extLst>
      <p:ext uri="{BB962C8B-B14F-4D97-AF65-F5344CB8AC3E}">
        <p14:creationId xmlns:p14="http://schemas.microsoft.com/office/powerpoint/2010/main" val="29219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27D3327-7D7B-4529-88CC-C693C52BE0DD}" type="datetimeFigureOut">
              <a:rPr lang="en-US" smtClean="0"/>
              <a:t>9/12/2012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5F3F7C8-944E-4185-AFAF-84916D41132C}"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7D3327-7D7B-4529-88CC-C693C52BE0DD}"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3F7C8-944E-4185-AFAF-84916D4113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7D3327-7D7B-4529-88CC-C693C52BE0DD}"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3F7C8-944E-4185-AFAF-84916D41132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7D3327-7D7B-4529-88CC-C693C52BE0DD}"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3F7C8-944E-4185-AFAF-84916D41132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7D3327-7D7B-4529-88CC-C693C52BE0DD}"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5F3F7C8-944E-4185-AFAF-84916D41132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7D3327-7D7B-4529-88CC-C693C52BE0DD}" type="datetimeFigureOut">
              <a:rPr lang="en-US" smtClean="0"/>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3F7C8-944E-4185-AFAF-84916D41132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27D3327-7D7B-4529-88CC-C693C52BE0DD}" type="datetimeFigureOut">
              <a:rPr lang="en-US" smtClean="0"/>
              <a:t>9/12/2012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F3F7C8-944E-4185-AFAF-84916D41132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7D3327-7D7B-4529-88CC-C693C52BE0DD}" type="datetimeFigureOut">
              <a:rPr lang="en-US" smtClean="0"/>
              <a:t>9/12/2012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F3F7C8-944E-4185-AFAF-84916D41132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D3327-7D7B-4529-88CC-C693C52BE0DD}" type="datetimeFigureOut">
              <a:rPr lang="en-US" smtClean="0"/>
              <a:t>9/12/2012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F3F7C8-944E-4185-AFAF-84916D41132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7D3327-7D7B-4529-88CC-C693C52BE0DD}" type="datetimeFigureOut">
              <a:rPr lang="en-US" smtClean="0"/>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3F7C8-944E-4185-AFAF-84916D41132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27D3327-7D7B-4529-88CC-C693C52BE0DD}" type="datetimeFigureOut">
              <a:rPr lang="en-US" smtClean="0"/>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3F7C8-944E-4185-AFAF-84916D4113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27D3327-7D7B-4529-88CC-C693C52BE0DD}" type="datetimeFigureOut">
              <a:rPr lang="en-US" smtClean="0"/>
              <a:t>9/12/2012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5F3F7C8-944E-4185-AFAF-84916D41132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Self-care: Who cares!</a:t>
            </a:r>
            <a:endParaRPr lang="en-US" dirty="0"/>
          </a:p>
        </p:txBody>
      </p:sp>
      <p:sp>
        <p:nvSpPr>
          <p:cNvPr id="3" name="Subtitle 2"/>
          <p:cNvSpPr>
            <a:spLocks noGrp="1"/>
          </p:cNvSpPr>
          <p:nvPr>
            <p:ph type="subTitle" idx="1"/>
          </p:nvPr>
        </p:nvSpPr>
        <p:spPr/>
        <p:txBody>
          <a:bodyPr>
            <a:normAutofit fontScale="92500"/>
          </a:bodyPr>
          <a:lstStyle/>
          <a:p>
            <a:r>
              <a:rPr lang="en-US" dirty="0" smtClean="0"/>
              <a:t>Can self-care really impact patient care?</a:t>
            </a:r>
          </a:p>
          <a:p>
            <a:r>
              <a:rPr lang="en-US" sz="1800" dirty="0" smtClean="0"/>
              <a:t>Tracey Motter,  MSN</a:t>
            </a:r>
          </a:p>
          <a:p>
            <a:r>
              <a:rPr lang="en-US" sz="1800" dirty="0" smtClean="0"/>
              <a:t>Barb Drew, PhD RN</a:t>
            </a:r>
          </a:p>
          <a:p>
            <a:r>
              <a:rPr lang="en-US" sz="1800" dirty="0" smtClean="0"/>
              <a:t>Michelle Bozeman BSN, RN</a:t>
            </a:r>
          </a:p>
          <a:p>
            <a:r>
              <a:rPr lang="en-US" sz="1800" dirty="0" err="1" smtClean="0"/>
              <a:t>Ratchneewan</a:t>
            </a:r>
            <a:r>
              <a:rPr lang="en-US" sz="1800" dirty="0" smtClean="0"/>
              <a:t> Ross, PhD, RN</a:t>
            </a:r>
            <a:endParaRPr lang="en-US" sz="1800" dirty="0"/>
          </a:p>
        </p:txBody>
      </p:sp>
    </p:spTree>
    <p:extLst>
      <p:ext uri="{BB962C8B-B14F-4D97-AF65-F5344CB8AC3E}">
        <p14:creationId xmlns:p14="http://schemas.microsoft.com/office/powerpoint/2010/main" val="3716859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or self-care</a:t>
            </a:r>
            <a:endParaRPr lang="en-US" dirty="0"/>
          </a:p>
        </p:txBody>
      </p:sp>
      <p:sp>
        <p:nvSpPr>
          <p:cNvPr id="3" name="Content Placeholder 2"/>
          <p:cNvSpPr>
            <a:spLocks noGrp="1"/>
          </p:cNvSpPr>
          <p:nvPr>
            <p:ph idx="1"/>
          </p:nvPr>
        </p:nvSpPr>
        <p:spPr/>
        <p:txBody>
          <a:bodyPr/>
          <a:lstStyle/>
          <a:p>
            <a:pPr marL="137160" indent="0">
              <a:buNone/>
            </a:pPr>
            <a:r>
              <a:rPr lang="en-US" dirty="0" smtClean="0"/>
              <a:t>Physical</a:t>
            </a:r>
          </a:p>
          <a:p>
            <a:pPr marL="137160" indent="0">
              <a:buNone/>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3716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BMI</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37160" indent="0">
              <a:buNone/>
            </a:pPr>
            <a:endParaRPr lang="en-US" dirty="0" smtClean="0"/>
          </a:p>
          <a:p>
            <a:pPr marL="137160" indent="0">
              <a:buNone/>
            </a:pPr>
            <a:endParaRPr lang="en-US" dirty="0"/>
          </a:p>
          <a:p>
            <a:pPr marL="137160" indent="0">
              <a:buNone/>
            </a:pPr>
            <a:r>
              <a:rPr lang="en-US" dirty="0" smtClean="0"/>
              <a:t>Spiritual</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944" y="4953000"/>
            <a:ext cx="121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548" y="2345035"/>
            <a:ext cx="1490663"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tcarlson\AppData\Local\Microsoft\Windows\Temporary Internet Files\Content.IE5\WCJHMOQX\MC90006032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9501" y="2345035"/>
            <a:ext cx="1804987" cy="909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0988" y="4914900"/>
            <a:ext cx="147161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24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Self-care</a:t>
            </a:r>
            <a:endParaRPr lang="en-US" dirty="0"/>
          </a:p>
        </p:txBody>
      </p:sp>
      <p:sp>
        <p:nvSpPr>
          <p:cNvPr id="3" name="Content Placeholder 2"/>
          <p:cNvSpPr>
            <a:spLocks noGrp="1"/>
          </p:cNvSpPr>
          <p:nvPr>
            <p:ph idx="1"/>
          </p:nvPr>
        </p:nvSpPr>
        <p:spPr/>
        <p:txBody>
          <a:bodyPr/>
          <a:lstStyle/>
          <a:p>
            <a:r>
              <a:rPr lang="en-US" dirty="0" smtClean="0"/>
              <a:t>Mental/Emotional</a:t>
            </a:r>
          </a:p>
          <a:p>
            <a:endParaRPr lang="en-US" dirty="0"/>
          </a:p>
        </p:txBody>
      </p:sp>
      <p:pic>
        <p:nvPicPr>
          <p:cNvPr id="2050" name="Picture 2" descr="H:\urban zen\Photo from Care for the Caregiver program at Kent Sta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362200"/>
            <a:ext cx="20574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274" y="2400300"/>
            <a:ext cx="18241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7712" y="4724400"/>
            <a:ext cx="1843176"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50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Approach!</a:t>
            </a:r>
            <a:endParaRPr lang="en-US" dirty="0"/>
          </a:p>
        </p:txBody>
      </p:sp>
      <p:sp>
        <p:nvSpPr>
          <p:cNvPr id="3" name="Content Placeholder 2"/>
          <p:cNvSpPr>
            <a:spLocks noGrp="1"/>
          </p:cNvSpPr>
          <p:nvPr>
            <p:ph idx="1"/>
          </p:nvPr>
        </p:nvSpPr>
        <p:spPr/>
        <p:txBody>
          <a:bodyPr/>
          <a:lstStyle/>
          <a:p>
            <a:endParaRPr lang="en-US" dirty="0"/>
          </a:p>
          <a:p>
            <a:r>
              <a:rPr lang="en-US" dirty="0" smtClean="0"/>
              <a:t>Background</a:t>
            </a:r>
          </a:p>
          <a:p>
            <a:pPr lvl="1"/>
            <a:r>
              <a:rPr lang="en-US" dirty="0"/>
              <a:t> </a:t>
            </a:r>
            <a:r>
              <a:rPr lang="en-US" dirty="0" smtClean="0"/>
              <a:t>Urban Zen work</a:t>
            </a:r>
          </a:p>
          <a:p>
            <a:pPr lvl="2"/>
            <a:r>
              <a:rPr lang="en-US" dirty="0" smtClean="0"/>
              <a:t>Beth Israel Medical Center oncology floor</a:t>
            </a:r>
          </a:p>
          <a:p>
            <a:pPr lvl="3"/>
            <a:r>
              <a:rPr lang="en-US" dirty="0" smtClean="0"/>
              <a:t>Reiki, Breath Awareness, Bedside yoga 85 patients</a:t>
            </a:r>
          </a:p>
          <a:p>
            <a:pPr lvl="3"/>
            <a:r>
              <a:rPr lang="en-US" dirty="0" smtClean="0"/>
              <a:t>Results</a:t>
            </a:r>
            <a:r>
              <a:rPr lang="en-US" dirty="0"/>
              <a:t>: No decrease in length of </a:t>
            </a:r>
            <a:r>
              <a:rPr lang="en-US" dirty="0" smtClean="0"/>
              <a:t>stay however, significant decrease in use of </a:t>
            </a:r>
            <a:r>
              <a:rPr lang="en-US" dirty="0" err="1" smtClean="0"/>
              <a:t>antiemetics</a:t>
            </a:r>
            <a:r>
              <a:rPr lang="en-US" dirty="0" smtClean="0"/>
              <a:t>, anxiolytic and hypnotic medication costs. (</a:t>
            </a:r>
            <a:r>
              <a:rPr lang="en-US" dirty="0" err="1" smtClean="0"/>
              <a:t>Kligler</a:t>
            </a:r>
            <a:r>
              <a:rPr lang="en-US" dirty="0" smtClean="0"/>
              <a:t>, Harrison, </a:t>
            </a:r>
            <a:r>
              <a:rPr lang="en-US" dirty="0" err="1" smtClean="0"/>
              <a:t>Levenson</a:t>
            </a:r>
            <a:r>
              <a:rPr lang="en-US" dirty="0" smtClean="0"/>
              <a:t>, Kenney &amp;Woodson, 2011)</a:t>
            </a:r>
          </a:p>
          <a:p>
            <a:pPr lvl="3"/>
            <a:r>
              <a:rPr lang="en-US" dirty="0" smtClean="0"/>
              <a:t>Donna Karan- similar life events</a:t>
            </a:r>
          </a:p>
          <a:p>
            <a:pPr lvl="2"/>
            <a:endParaRPr lang="en-US" dirty="0"/>
          </a:p>
          <a:p>
            <a:pPr lvl="3"/>
            <a:endParaRPr lang="en-US" dirty="0"/>
          </a:p>
        </p:txBody>
      </p:sp>
    </p:spTree>
    <p:extLst>
      <p:ext uri="{BB962C8B-B14F-4D97-AF65-F5344CB8AC3E}">
        <p14:creationId xmlns:p14="http://schemas.microsoft.com/office/powerpoint/2010/main" val="3187398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being mindful</a:t>
            </a:r>
            <a:endParaRPr lang="en-US" dirty="0"/>
          </a:p>
        </p:txBody>
      </p:sp>
      <p:sp>
        <p:nvSpPr>
          <p:cNvPr id="3" name="Content Placeholder 2"/>
          <p:cNvSpPr>
            <a:spLocks noGrp="1"/>
          </p:cNvSpPr>
          <p:nvPr>
            <p:ph idx="1"/>
          </p:nvPr>
        </p:nvSpPr>
        <p:spPr/>
        <p:txBody>
          <a:bodyPr>
            <a:normAutofit/>
          </a:bodyPr>
          <a:lstStyle/>
          <a:p>
            <a:r>
              <a:rPr lang="en-US" dirty="0" smtClean="0"/>
              <a:t>Mindfulness- paying full attention to the present moment experience without judgment, elaboration, or emotional reactivity.</a:t>
            </a:r>
          </a:p>
          <a:p>
            <a:pPr marL="2185416" lvl="8" indent="0">
              <a:buNone/>
            </a:pPr>
            <a:r>
              <a:rPr lang="en-US" dirty="0" smtClean="0"/>
              <a:t>(</a:t>
            </a:r>
            <a:r>
              <a:rPr lang="en-US" dirty="0" err="1" smtClean="0"/>
              <a:t>Jha</a:t>
            </a:r>
            <a:r>
              <a:rPr lang="en-US" dirty="0" smtClean="0"/>
              <a:t>, Stanley, &amp; Wong, 2010)</a:t>
            </a:r>
          </a:p>
          <a:p>
            <a:pPr marL="1293876" lvl="2" indent="-342900"/>
            <a:r>
              <a:rPr lang="en-US" dirty="0" smtClean="0"/>
              <a:t>Decreases psychological distress, improved emotional wellbeing.  </a:t>
            </a:r>
            <a:r>
              <a:rPr lang="en-US" sz="1200" dirty="0" smtClean="0"/>
              <a:t>(</a:t>
            </a:r>
            <a:r>
              <a:rPr lang="en-US" sz="1200" dirty="0" err="1" smtClean="0"/>
              <a:t>Greeson</a:t>
            </a:r>
            <a:r>
              <a:rPr lang="en-US" sz="1200" dirty="0" smtClean="0"/>
              <a:t> &amp; Brantley, 2008)</a:t>
            </a:r>
          </a:p>
          <a:p>
            <a:pPr marL="1293876" lvl="2" indent="-342900"/>
            <a:r>
              <a:rPr lang="en-US" dirty="0" smtClean="0"/>
              <a:t>Ability to regulate one’s internal emotional experience. (the Amygdala and dorsal cortex)</a:t>
            </a:r>
          </a:p>
          <a:p>
            <a:pPr marL="1293876" lvl="2" indent="-342900"/>
            <a:r>
              <a:rPr lang="en-US" dirty="0" smtClean="0"/>
              <a:t>Improved attention and concentration</a:t>
            </a:r>
          </a:p>
          <a:p>
            <a:pPr marL="1293876" lvl="2" indent="-342900"/>
            <a:r>
              <a:rPr lang="en-US" dirty="0" smtClean="0"/>
              <a:t>Improves positive emotions such as compassion</a:t>
            </a:r>
          </a:p>
          <a:p>
            <a:pPr marL="2185416" lvl="8" indent="0">
              <a:buNone/>
            </a:pPr>
            <a:r>
              <a:rPr lang="en-US" dirty="0" smtClean="0"/>
              <a:t>(Lutz, </a:t>
            </a:r>
            <a:r>
              <a:rPr lang="en-US" dirty="0" err="1" smtClean="0"/>
              <a:t>Refczynski</a:t>
            </a:r>
            <a:r>
              <a:rPr lang="en-US" dirty="0" smtClean="0"/>
              <a:t>, </a:t>
            </a:r>
            <a:r>
              <a:rPr lang="en-US" dirty="0" err="1" smtClean="0"/>
              <a:t>Johnstone</a:t>
            </a:r>
            <a:r>
              <a:rPr lang="en-US" dirty="0" smtClean="0"/>
              <a:t> &amp; Davidson, 20080)</a:t>
            </a:r>
          </a:p>
          <a:p>
            <a:pPr marL="365760" indent="0">
              <a:buNone/>
            </a:pPr>
            <a:r>
              <a:rPr lang="en-US" dirty="0"/>
              <a:t>	</a:t>
            </a:r>
          </a:p>
        </p:txBody>
      </p:sp>
    </p:spTree>
    <p:extLst>
      <p:ext uri="{BB962C8B-B14F-4D97-AF65-F5344CB8AC3E}">
        <p14:creationId xmlns:p14="http://schemas.microsoft.com/office/powerpoint/2010/main" val="259357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becoming mindful</a:t>
            </a:r>
            <a:endParaRPr lang="en-US" dirty="0"/>
          </a:p>
        </p:txBody>
      </p:sp>
      <p:sp>
        <p:nvSpPr>
          <p:cNvPr id="3" name="Content Placeholder 2"/>
          <p:cNvSpPr>
            <a:spLocks noGrp="1"/>
          </p:cNvSpPr>
          <p:nvPr>
            <p:ph idx="1"/>
          </p:nvPr>
        </p:nvSpPr>
        <p:spPr/>
        <p:txBody>
          <a:bodyPr/>
          <a:lstStyle/>
          <a:p>
            <a:r>
              <a:rPr lang="en-US" dirty="0" smtClean="0"/>
              <a:t>Physiologic</a:t>
            </a:r>
          </a:p>
          <a:p>
            <a:pPr lvl="1"/>
            <a:r>
              <a:rPr lang="en-US" dirty="0" smtClean="0"/>
              <a:t>Jon </a:t>
            </a:r>
            <a:r>
              <a:rPr lang="en-US" dirty="0" err="1" smtClean="0"/>
              <a:t>Kabat-Zinn</a:t>
            </a:r>
            <a:r>
              <a:rPr lang="en-US" dirty="0" smtClean="0"/>
              <a:t>- MBSR therapy</a:t>
            </a:r>
          </a:p>
          <a:p>
            <a:pPr lvl="2"/>
            <a:r>
              <a:rPr lang="en-US" dirty="0" smtClean="0"/>
              <a:t>Pain</a:t>
            </a:r>
          </a:p>
          <a:p>
            <a:pPr lvl="2"/>
            <a:r>
              <a:rPr lang="en-US" dirty="0" smtClean="0"/>
              <a:t>HTN</a:t>
            </a:r>
          </a:p>
          <a:p>
            <a:pPr lvl="2"/>
            <a:r>
              <a:rPr lang="en-US" dirty="0" smtClean="0"/>
              <a:t>MI</a:t>
            </a:r>
          </a:p>
          <a:p>
            <a:pPr lvl="2"/>
            <a:r>
              <a:rPr lang="en-US" dirty="0" smtClean="0"/>
              <a:t>Weight control</a:t>
            </a:r>
          </a:p>
          <a:p>
            <a:pPr lvl="2"/>
            <a:r>
              <a:rPr lang="en-US" dirty="0" smtClean="0"/>
              <a:t>IBS</a:t>
            </a:r>
          </a:p>
          <a:p>
            <a:pPr lvl="2"/>
            <a:r>
              <a:rPr lang="en-US" dirty="0" smtClean="0"/>
              <a:t>Insomnia</a:t>
            </a:r>
          </a:p>
          <a:p>
            <a:pPr lvl="2"/>
            <a:r>
              <a:rPr lang="en-US" dirty="0" smtClean="0"/>
              <a:t>HIV</a:t>
            </a:r>
          </a:p>
          <a:p>
            <a:pPr lvl="2"/>
            <a:r>
              <a:rPr lang="en-US" dirty="0" smtClean="0"/>
              <a:t>Substance abuse</a:t>
            </a:r>
          </a:p>
          <a:p>
            <a:pPr lvl="2"/>
            <a:r>
              <a:rPr lang="en-US" dirty="0" smtClean="0"/>
              <a:t>PTSD</a:t>
            </a:r>
          </a:p>
          <a:p>
            <a:pPr lvl="2"/>
            <a:endParaRPr lang="en-US" dirty="0" smtClean="0"/>
          </a:p>
        </p:txBody>
      </p:sp>
    </p:spTree>
    <p:extLst>
      <p:ext uri="{BB962C8B-B14F-4D97-AF65-F5344CB8AC3E}">
        <p14:creationId xmlns:p14="http://schemas.microsoft.com/office/powerpoint/2010/main" val="3392084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Georgetown University School of Medicine</a:t>
            </a:r>
            <a:endParaRPr lang="en-US" dirty="0"/>
          </a:p>
        </p:txBody>
      </p:sp>
      <p:sp>
        <p:nvSpPr>
          <p:cNvPr id="3" name="Content Placeholder 2"/>
          <p:cNvSpPr>
            <a:spLocks noGrp="1"/>
          </p:cNvSpPr>
          <p:nvPr>
            <p:ph idx="1"/>
          </p:nvPr>
        </p:nvSpPr>
        <p:spPr/>
        <p:txBody>
          <a:bodyPr/>
          <a:lstStyle/>
          <a:p>
            <a:r>
              <a:rPr lang="en-US" dirty="0" err="1" smtClean="0"/>
              <a:t>Dr</a:t>
            </a:r>
            <a:r>
              <a:rPr lang="en-US" dirty="0" smtClean="0"/>
              <a:t> </a:t>
            </a:r>
            <a:r>
              <a:rPr lang="en-US" dirty="0" err="1" smtClean="0"/>
              <a:t>Aviad</a:t>
            </a:r>
            <a:r>
              <a:rPr lang="en-US" dirty="0" smtClean="0"/>
              <a:t> </a:t>
            </a:r>
            <a:r>
              <a:rPr lang="en-US" dirty="0" err="1" smtClean="0"/>
              <a:t>Haramati</a:t>
            </a:r>
            <a:r>
              <a:rPr lang="en-US" dirty="0" smtClean="0"/>
              <a:t>- Prof of Physiology and Biophysics and Medicine</a:t>
            </a:r>
          </a:p>
          <a:p>
            <a:pPr lvl="1"/>
            <a:r>
              <a:rPr lang="en-US" dirty="0" smtClean="0"/>
              <a:t>8 year study with over 1200 participants to measure the effects of practicing mind-body skills has on Perceived stress and Becoming mindful</a:t>
            </a:r>
          </a:p>
          <a:p>
            <a:pPr lvl="2"/>
            <a:r>
              <a:rPr lang="en-US" dirty="0" smtClean="0"/>
              <a:t>Faculty, medical students, grad students nursing students</a:t>
            </a:r>
          </a:p>
          <a:p>
            <a:pPr lvl="2"/>
            <a:r>
              <a:rPr lang="en-US" dirty="0" smtClean="0"/>
              <a:t>10-11 weeks of practicing mind-body skills</a:t>
            </a:r>
          </a:p>
          <a:p>
            <a:pPr lvl="3"/>
            <a:r>
              <a:rPr lang="en-US" dirty="0" smtClean="0"/>
              <a:t>Breathing, meditation, guided imagery, Biofeedback, art, music, writing.</a:t>
            </a:r>
          </a:p>
          <a:p>
            <a:pPr lvl="2"/>
            <a:r>
              <a:rPr lang="en-US" dirty="0" smtClean="0"/>
              <a:t>Findings:  participants had a decrease in perceived stress and an increase in mindfulness</a:t>
            </a:r>
          </a:p>
          <a:p>
            <a:pPr lvl="2"/>
            <a:endParaRPr lang="en-US" dirty="0" smtClean="0"/>
          </a:p>
        </p:txBody>
      </p:sp>
    </p:spTree>
    <p:extLst>
      <p:ext uri="{BB962C8B-B14F-4D97-AF65-F5344CB8AC3E}">
        <p14:creationId xmlns:p14="http://schemas.microsoft.com/office/powerpoint/2010/main" val="1516691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KSU and Urban Zen partnership</a:t>
            </a:r>
            <a:endParaRPr lang="en-US" dirty="0"/>
          </a:p>
        </p:txBody>
      </p:sp>
      <p:sp>
        <p:nvSpPr>
          <p:cNvPr id="3" name="Content Placeholder 2"/>
          <p:cNvSpPr>
            <a:spLocks noGrp="1"/>
          </p:cNvSpPr>
          <p:nvPr>
            <p:ph idx="1"/>
          </p:nvPr>
        </p:nvSpPr>
        <p:spPr/>
        <p:txBody>
          <a:bodyPr>
            <a:normAutofit fontScale="92500"/>
          </a:bodyPr>
          <a:lstStyle/>
          <a:p>
            <a:pPr marL="137160" indent="0">
              <a:buNone/>
            </a:pPr>
            <a:r>
              <a:rPr lang="en-US" dirty="0" smtClean="0"/>
              <a:t>“The </a:t>
            </a:r>
            <a:r>
              <a:rPr lang="en-US" dirty="0"/>
              <a:t>effect of a mind-body self-care module for accelerated nursing students on perceived stress and </a:t>
            </a:r>
            <a:r>
              <a:rPr lang="en-US" dirty="0" smtClean="0"/>
              <a:t>mindfulness”</a:t>
            </a:r>
          </a:p>
          <a:p>
            <a:pPr lvl="1"/>
            <a:r>
              <a:rPr lang="en-US" dirty="0" smtClean="0"/>
              <a:t>Barbara </a:t>
            </a:r>
            <a:r>
              <a:rPr lang="en-US" dirty="0"/>
              <a:t>L. Drew, PhD, RN</a:t>
            </a:r>
          </a:p>
          <a:p>
            <a:pPr lvl="1"/>
            <a:r>
              <a:rPr lang="en-US" dirty="0"/>
              <a:t>Tracey Motter, MSN, RN</a:t>
            </a:r>
          </a:p>
          <a:p>
            <a:pPr lvl="1"/>
            <a:r>
              <a:rPr lang="en-US" dirty="0" err="1" smtClean="0"/>
              <a:t>Ratchneewan</a:t>
            </a:r>
            <a:r>
              <a:rPr lang="en-US" dirty="0" smtClean="0"/>
              <a:t> </a:t>
            </a:r>
            <a:r>
              <a:rPr lang="en-US" dirty="0"/>
              <a:t>Ross, PhD, </a:t>
            </a:r>
            <a:r>
              <a:rPr lang="en-US" dirty="0" smtClean="0"/>
              <a:t>RN</a:t>
            </a:r>
          </a:p>
          <a:p>
            <a:pPr lvl="1"/>
            <a:endParaRPr lang="en-US" dirty="0"/>
          </a:p>
          <a:p>
            <a:pPr>
              <a:buFont typeface="Wingdings" pitchFamily="2" charset="2"/>
              <a:buChar char="q"/>
            </a:pPr>
            <a:r>
              <a:rPr lang="en-US" dirty="0"/>
              <a:t>Purpose: To evaluate an addition to the curriculum of undergraduate accelerated students: experiential exposure to self-care modalities like yoga, breath awareness, and meditation</a:t>
            </a:r>
          </a:p>
          <a:p>
            <a:pPr>
              <a:buFont typeface="Wingdings" pitchFamily="2" charset="2"/>
              <a:buChar char="q"/>
            </a:pPr>
            <a:endParaRPr lang="en-US" dirty="0"/>
          </a:p>
          <a:p>
            <a:endParaRPr lang="en-US" dirty="0"/>
          </a:p>
          <a:p>
            <a:endParaRPr lang="en-US" dirty="0"/>
          </a:p>
        </p:txBody>
      </p:sp>
    </p:spTree>
    <p:extLst>
      <p:ext uri="{BB962C8B-B14F-4D97-AF65-F5344CB8AC3E}">
        <p14:creationId xmlns:p14="http://schemas.microsoft.com/office/powerpoint/2010/main" val="422583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idx="1"/>
          </p:nvPr>
        </p:nvSpPr>
        <p:spPr/>
        <p:txBody>
          <a:bodyPr>
            <a:normAutofit/>
          </a:bodyPr>
          <a:lstStyle/>
          <a:p>
            <a:r>
              <a:rPr lang="en-US" dirty="0"/>
              <a:t>Students who participate in mind-body self-care practice during the semester will:</a:t>
            </a:r>
          </a:p>
          <a:p>
            <a:pPr lvl="1"/>
            <a:r>
              <a:rPr lang="en-US" dirty="0" smtClean="0"/>
              <a:t>H1: Perceive </a:t>
            </a:r>
            <a:r>
              <a:rPr lang="en-US" dirty="0"/>
              <a:t>less stress by the end of the semester</a:t>
            </a:r>
          </a:p>
          <a:p>
            <a:pPr lvl="1"/>
            <a:r>
              <a:rPr lang="en-US" dirty="0" smtClean="0"/>
              <a:t>H2: Perceive </a:t>
            </a:r>
            <a:r>
              <a:rPr lang="en-US" dirty="0"/>
              <a:t>less stress at the end of the semester compared to students </a:t>
            </a:r>
            <a:r>
              <a:rPr lang="en-US" dirty="0" smtClean="0"/>
              <a:t>who </a:t>
            </a:r>
            <a:r>
              <a:rPr lang="en-US" dirty="0"/>
              <a:t>did not participate in mind-body self-care</a:t>
            </a:r>
          </a:p>
          <a:p>
            <a:pPr lvl="1"/>
            <a:r>
              <a:rPr lang="en-US" dirty="0" smtClean="0"/>
              <a:t>H3: Have </a:t>
            </a:r>
            <a:r>
              <a:rPr lang="en-US" dirty="0"/>
              <a:t>a greater capacity for mindful attention by the end of the </a:t>
            </a:r>
            <a:r>
              <a:rPr lang="en-US" dirty="0" smtClean="0"/>
              <a:t>semester</a:t>
            </a:r>
            <a:endParaRPr lang="en-US" dirty="0"/>
          </a:p>
          <a:p>
            <a:pPr lvl="1"/>
            <a:r>
              <a:rPr lang="en-US" dirty="0" smtClean="0"/>
              <a:t>H4: Have </a:t>
            </a:r>
            <a:r>
              <a:rPr lang="en-US" dirty="0"/>
              <a:t>a greater capacity for mindful attention at the end of the semester </a:t>
            </a:r>
            <a:r>
              <a:rPr lang="en-US" dirty="0" smtClean="0"/>
              <a:t>compared </a:t>
            </a:r>
            <a:r>
              <a:rPr lang="en-US" dirty="0"/>
              <a:t>to students who did not participate in mind-body self-care</a:t>
            </a:r>
          </a:p>
        </p:txBody>
      </p:sp>
    </p:spTree>
    <p:extLst>
      <p:ext uri="{BB962C8B-B14F-4D97-AF65-F5344CB8AC3E}">
        <p14:creationId xmlns:p14="http://schemas.microsoft.com/office/powerpoint/2010/main" val="862462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pPr marL="228600" lvl="0" indent="-228600">
              <a:spcBef>
                <a:spcPts val="1800"/>
              </a:spcBef>
              <a:buClr>
                <a:prstClr val="black">
                  <a:lumMod val="50000"/>
                  <a:lumOff val="50000"/>
                </a:prstClr>
              </a:buClr>
              <a:buSzPct val="70000"/>
              <a:buFont typeface="Wingdings" pitchFamily="2" charset="2"/>
              <a:buChar char="l"/>
            </a:pPr>
            <a:r>
              <a:rPr lang="en-US" sz="1800" dirty="0">
                <a:solidFill>
                  <a:prstClr val="black">
                    <a:lumMod val="75000"/>
                    <a:lumOff val="25000"/>
                  </a:prstClr>
                </a:solidFill>
                <a:latin typeface="Calibri"/>
              </a:rPr>
              <a:t>One hour per week</a:t>
            </a:r>
          </a:p>
          <a:p>
            <a:pPr marL="228600" lvl="0" indent="-228600">
              <a:spcBef>
                <a:spcPts val="1800"/>
              </a:spcBef>
              <a:buClr>
                <a:prstClr val="black">
                  <a:lumMod val="50000"/>
                  <a:lumOff val="50000"/>
                </a:prstClr>
              </a:buClr>
              <a:buSzPct val="70000"/>
              <a:buFont typeface="Wingdings" pitchFamily="2" charset="2"/>
              <a:buChar char="l"/>
            </a:pPr>
            <a:r>
              <a:rPr lang="en-US" sz="1800" dirty="0">
                <a:solidFill>
                  <a:prstClr val="black">
                    <a:lumMod val="75000"/>
                    <a:lumOff val="25000"/>
                  </a:prstClr>
                </a:solidFill>
                <a:latin typeface="Calibri"/>
              </a:rPr>
              <a:t>Collaboration with Urban Zen Integrative Therapy program</a:t>
            </a:r>
          </a:p>
          <a:p>
            <a:pPr marL="457200" lvl="1" indent="-228600">
              <a:spcBef>
                <a:spcPts val="600"/>
              </a:spcBef>
              <a:buClr>
                <a:prstClr val="black">
                  <a:lumMod val="85000"/>
                  <a:lumOff val="15000"/>
                </a:prstClr>
              </a:buClr>
              <a:buSzPct val="70000"/>
              <a:buFont typeface="Wingdings" pitchFamily="2" charset="2"/>
              <a:buChar char="l"/>
            </a:pPr>
            <a:r>
              <a:rPr lang="en-US" sz="1800" dirty="0">
                <a:solidFill>
                  <a:prstClr val="black">
                    <a:lumMod val="75000"/>
                    <a:lumOff val="25000"/>
                  </a:prstClr>
                </a:solidFill>
                <a:latin typeface="Calibri"/>
              </a:rPr>
              <a:t>Yoga practice</a:t>
            </a:r>
          </a:p>
          <a:p>
            <a:pPr marL="457200" lvl="1" indent="-228600">
              <a:spcBef>
                <a:spcPts val="600"/>
              </a:spcBef>
              <a:buClr>
                <a:prstClr val="black">
                  <a:lumMod val="85000"/>
                  <a:lumOff val="15000"/>
                </a:prstClr>
              </a:buClr>
              <a:buSzPct val="70000"/>
              <a:buFont typeface="Wingdings" pitchFamily="2" charset="2"/>
              <a:buChar char="l"/>
            </a:pPr>
            <a:r>
              <a:rPr lang="en-US" sz="1800" dirty="0">
                <a:solidFill>
                  <a:prstClr val="black">
                    <a:lumMod val="75000"/>
                    <a:lumOff val="25000"/>
                  </a:prstClr>
                </a:solidFill>
                <a:latin typeface="Calibri"/>
              </a:rPr>
              <a:t>Essential oils</a:t>
            </a:r>
          </a:p>
          <a:p>
            <a:pPr marL="457200" lvl="1" indent="-228600">
              <a:spcBef>
                <a:spcPts val="600"/>
              </a:spcBef>
              <a:buClr>
                <a:prstClr val="black">
                  <a:lumMod val="85000"/>
                  <a:lumOff val="15000"/>
                </a:prstClr>
              </a:buClr>
              <a:buSzPct val="70000"/>
              <a:buFont typeface="Wingdings" pitchFamily="2" charset="2"/>
              <a:buChar char="l"/>
            </a:pPr>
            <a:r>
              <a:rPr lang="en-US" sz="1800" dirty="0">
                <a:solidFill>
                  <a:prstClr val="black">
                    <a:lumMod val="75000"/>
                    <a:lumOff val="25000"/>
                  </a:prstClr>
                </a:solidFill>
                <a:latin typeface="Calibri"/>
              </a:rPr>
              <a:t>Reiki</a:t>
            </a:r>
          </a:p>
          <a:p>
            <a:pPr marL="457200" lvl="1" indent="-228600">
              <a:spcBef>
                <a:spcPts val="600"/>
              </a:spcBef>
              <a:buClr>
                <a:prstClr val="black">
                  <a:lumMod val="85000"/>
                  <a:lumOff val="15000"/>
                </a:prstClr>
              </a:buClr>
              <a:buSzPct val="70000"/>
              <a:buFont typeface="Wingdings" pitchFamily="2" charset="2"/>
              <a:buChar char="l"/>
            </a:pPr>
            <a:r>
              <a:rPr lang="en-US" sz="1800" dirty="0">
                <a:solidFill>
                  <a:prstClr val="black">
                    <a:lumMod val="75000"/>
                    <a:lumOff val="25000"/>
                  </a:prstClr>
                </a:solidFill>
                <a:latin typeface="Calibri"/>
              </a:rPr>
              <a:t>Breath awareness</a:t>
            </a:r>
          </a:p>
        </p:txBody>
      </p:sp>
      <p:pic>
        <p:nvPicPr>
          <p:cNvPr id="102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5025" y="2209800"/>
            <a:ext cx="4041775" cy="337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621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Dependent Variables</a:t>
            </a:r>
          </a:p>
          <a:p>
            <a:r>
              <a:rPr lang="en-US" dirty="0"/>
              <a:t>Perceived Stress Scale (PSS; Cohen, </a:t>
            </a:r>
            <a:r>
              <a:rPr lang="en-US" dirty="0" err="1"/>
              <a:t>Kamarck</a:t>
            </a:r>
            <a:r>
              <a:rPr lang="en-US" dirty="0"/>
              <a:t>, &amp; </a:t>
            </a:r>
            <a:r>
              <a:rPr lang="en-US" dirty="0" err="1"/>
              <a:t>Mermelstein</a:t>
            </a:r>
            <a:r>
              <a:rPr lang="en-US" dirty="0"/>
              <a:t>, 1983</a:t>
            </a:r>
            <a:r>
              <a:rPr lang="en-US" dirty="0" smtClean="0"/>
              <a:t>)</a:t>
            </a:r>
            <a:endParaRPr lang="en-US" dirty="0"/>
          </a:p>
          <a:p>
            <a:r>
              <a:rPr lang="en-US" dirty="0"/>
              <a:t>Mindful Attention Awareness Scale (MAAS; Brown &amp; Ryan, </a:t>
            </a:r>
            <a:r>
              <a:rPr lang="en-US" dirty="0" smtClean="0"/>
              <a:t>2003  </a:t>
            </a:r>
            <a:endParaRPr lang="en-US" dirty="0"/>
          </a:p>
          <a:p>
            <a:r>
              <a:rPr lang="en-US" dirty="0"/>
              <a:t>Control Variables</a:t>
            </a:r>
          </a:p>
          <a:p>
            <a:r>
              <a:rPr lang="en-US" dirty="0"/>
              <a:t>Health Promoting Lifestyle Profile II (HPLP II; Walker, </a:t>
            </a:r>
            <a:r>
              <a:rPr lang="en-US" dirty="0" err="1"/>
              <a:t>Sechrist</a:t>
            </a:r>
            <a:r>
              <a:rPr lang="en-US" dirty="0"/>
              <a:t>, Pender, </a:t>
            </a:r>
            <a:r>
              <a:rPr lang="en-US" dirty="0" smtClean="0"/>
              <a:t>1995) </a:t>
            </a:r>
            <a:r>
              <a:rPr lang="en-US" dirty="0"/>
              <a:t>The HPLP II served as a control for the health promoting practices the students engage in, independent of the self care module.</a:t>
            </a:r>
          </a:p>
          <a:p>
            <a:r>
              <a:rPr lang="en-US" dirty="0"/>
              <a:t>Demographic information</a:t>
            </a:r>
          </a:p>
          <a:p>
            <a:endParaRPr lang="en-US" dirty="0"/>
          </a:p>
        </p:txBody>
      </p:sp>
    </p:spTree>
    <p:extLst>
      <p:ext uri="{BB962C8B-B14F-4D97-AF65-F5344CB8AC3E}">
        <p14:creationId xmlns:p14="http://schemas.microsoft.com/office/powerpoint/2010/main" val="423410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cares and why</a:t>
            </a:r>
            <a:endParaRPr lang="en-US" dirty="0"/>
          </a:p>
        </p:txBody>
      </p:sp>
      <p:sp>
        <p:nvSpPr>
          <p:cNvPr id="3" name="Content Placeholder 2"/>
          <p:cNvSpPr>
            <a:spLocks noGrp="1"/>
          </p:cNvSpPr>
          <p:nvPr>
            <p:ph idx="1"/>
          </p:nvPr>
        </p:nvSpPr>
        <p:spPr/>
        <p:txBody>
          <a:bodyPr/>
          <a:lstStyle/>
          <a:p>
            <a:r>
              <a:rPr lang="en-US" dirty="0" smtClean="0"/>
              <a:t>Nursing 10, 15, 20 years ago </a:t>
            </a:r>
            <a:r>
              <a:rPr lang="en-US" dirty="0" err="1" smtClean="0"/>
              <a:t>vs</a:t>
            </a:r>
            <a:r>
              <a:rPr lang="en-US" dirty="0" smtClean="0"/>
              <a:t> nursing today</a:t>
            </a:r>
          </a:p>
          <a:p>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14599"/>
            <a:ext cx="14001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14601"/>
            <a:ext cx="1285875" cy="223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514601"/>
            <a:ext cx="25146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857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6467475"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459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61785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123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1490663"/>
            <a:ext cx="64103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014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1524000"/>
            <a:ext cx="63531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083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idx="1"/>
          </p:nvPr>
        </p:nvSpPr>
        <p:spPr/>
        <p:txBody>
          <a:bodyPr/>
          <a:lstStyle/>
          <a:p>
            <a:pPr marL="0" lvl="0" indent="0">
              <a:spcBef>
                <a:spcPts val="2000"/>
              </a:spcBef>
              <a:buClr>
                <a:prstClr val="black">
                  <a:lumMod val="50000"/>
                  <a:lumOff val="50000"/>
                </a:prstClr>
              </a:buClr>
              <a:buSzPct val="70000"/>
              <a:buNone/>
            </a:pPr>
            <a:r>
              <a:rPr lang="en-US" sz="1900" dirty="0">
                <a:latin typeface="Calibri"/>
              </a:rPr>
              <a:t>Students who participate in mind-body self-care practice during the semester will:</a:t>
            </a:r>
          </a:p>
          <a:p>
            <a:pPr marL="228600" lvl="0" indent="-228600">
              <a:spcBef>
                <a:spcPts val="2000"/>
              </a:spcBef>
              <a:buClr>
                <a:prstClr val="black">
                  <a:lumMod val="50000"/>
                  <a:lumOff val="50000"/>
                </a:prstClr>
              </a:buClr>
              <a:buSzPct val="70000"/>
              <a:buFont typeface="Wingdings" pitchFamily="2" charset="2"/>
              <a:buChar char="l"/>
            </a:pPr>
            <a:r>
              <a:rPr lang="en-US" sz="1900" dirty="0">
                <a:latin typeface="Calibri"/>
              </a:rPr>
              <a:t>H</a:t>
            </a:r>
            <a:r>
              <a:rPr lang="en-US" sz="1900" baseline="-25000" dirty="0">
                <a:latin typeface="Calibri"/>
              </a:rPr>
              <a:t>1</a:t>
            </a:r>
            <a:r>
              <a:rPr lang="en-US" sz="1900" dirty="0">
                <a:latin typeface="Calibri"/>
              </a:rPr>
              <a:t>:	Perceive less stress by the end of the semester</a:t>
            </a:r>
            <a:r>
              <a:rPr lang="en-US" sz="1900" dirty="0">
                <a:solidFill>
                  <a:prstClr val="black">
                    <a:lumMod val="75000"/>
                    <a:lumOff val="25000"/>
                  </a:prstClr>
                </a:solidFill>
                <a:latin typeface="Calibri"/>
              </a:rPr>
              <a:t>	</a:t>
            </a:r>
            <a:r>
              <a:rPr lang="en-US" sz="1900" b="1" dirty="0">
                <a:ln w="12700">
                  <a:solidFill>
                    <a:srgbClr val="263B86">
                      <a:satMod val="155000"/>
                    </a:srgbClr>
                  </a:solidFill>
                  <a:prstDash val="solid"/>
                </a:ln>
                <a:solidFill>
                  <a:srgbClr val="76B6F2">
                    <a:tint val="85000"/>
                    <a:satMod val="155000"/>
                  </a:srgbClr>
                </a:solidFill>
                <a:effectLst>
                  <a:outerShdw blurRad="41275" dist="20320" dir="1800000" algn="tl" rotWithShape="0">
                    <a:srgbClr val="000000">
                      <a:alpha val="40000"/>
                    </a:srgbClr>
                  </a:outerShdw>
                </a:effectLst>
                <a:latin typeface="Calibri"/>
              </a:rPr>
              <a:t>Not supported</a:t>
            </a:r>
            <a:endParaRPr lang="en-US" sz="1900" dirty="0">
              <a:solidFill>
                <a:srgbClr val="FBC01E"/>
              </a:solidFill>
              <a:latin typeface="Calibri"/>
            </a:endParaRPr>
          </a:p>
          <a:p>
            <a:pPr marL="228600" lvl="0" indent="-228600">
              <a:spcBef>
                <a:spcPts val="2000"/>
              </a:spcBef>
              <a:buClr>
                <a:prstClr val="black">
                  <a:lumMod val="50000"/>
                  <a:lumOff val="50000"/>
                </a:prstClr>
              </a:buClr>
              <a:buSzPct val="70000"/>
              <a:buFont typeface="Wingdings" pitchFamily="2" charset="2"/>
              <a:buChar char="l"/>
            </a:pPr>
            <a:r>
              <a:rPr lang="en-US" sz="1900" dirty="0">
                <a:latin typeface="Calibri"/>
              </a:rPr>
              <a:t>H</a:t>
            </a:r>
            <a:r>
              <a:rPr lang="en-US" sz="1900" baseline="-25000" dirty="0">
                <a:latin typeface="Calibri"/>
              </a:rPr>
              <a:t>2</a:t>
            </a:r>
            <a:r>
              <a:rPr lang="en-US" sz="1900" dirty="0">
                <a:latin typeface="Calibri"/>
              </a:rPr>
              <a:t>:	Perceive less stress at the end of the semester compared to students 	who did not participate in mind-body self-care</a:t>
            </a:r>
            <a:r>
              <a:rPr lang="en-US" sz="1900" dirty="0">
                <a:solidFill>
                  <a:prstClr val="black">
                    <a:lumMod val="75000"/>
                    <a:lumOff val="25000"/>
                  </a:prstClr>
                </a:solidFill>
                <a:latin typeface="Calibri"/>
              </a:rPr>
              <a:t>		</a:t>
            </a:r>
            <a:r>
              <a:rPr lang="en-US" sz="1900" b="1" dirty="0">
                <a:ln w="12700">
                  <a:solidFill>
                    <a:srgbClr val="263B86">
                      <a:satMod val="155000"/>
                    </a:srgbClr>
                  </a:solidFill>
                  <a:prstDash val="solid"/>
                </a:ln>
                <a:solidFill>
                  <a:srgbClr val="76B6F2">
                    <a:tint val="85000"/>
                    <a:satMod val="155000"/>
                  </a:srgbClr>
                </a:solidFill>
                <a:effectLst>
                  <a:outerShdw blurRad="41275" dist="20320" dir="1800000" algn="tl" rotWithShape="0">
                    <a:srgbClr val="000000">
                      <a:alpha val="40000"/>
                    </a:srgbClr>
                  </a:outerShdw>
                </a:effectLst>
                <a:latin typeface="Calibri"/>
              </a:rPr>
              <a:t>Supported</a:t>
            </a:r>
          </a:p>
          <a:p>
            <a:pPr marL="228600" lvl="0" indent="-228600">
              <a:spcBef>
                <a:spcPts val="2000"/>
              </a:spcBef>
              <a:buClr>
                <a:prstClr val="black">
                  <a:lumMod val="50000"/>
                  <a:lumOff val="50000"/>
                </a:prstClr>
              </a:buClr>
              <a:buSzPct val="70000"/>
              <a:buFont typeface="Wingdings" pitchFamily="2" charset="2"/>
              <a:buChar char="l"/>
            </a:pPr>
            <a:r>
              <a:rPr lang="en-US" sz="1900" dirty="0">
                <a:latin typeface="Calibri"/>
              </a:rPr>
              <a:t>H</a:t>
            </a:r>
            <a:r>
              <a:rPr lang="en-US" sz="1900" baseline="-25000" dirty="0">
                <a:latin typeface="Calibri"/>
              </a:rPr>
              <a:t>3</a:t>
            </a:r>
            <a:r>
              <a:rPr lang="en-US" sz="1900" dirty="0">
                <a:latin typeface="Calibri"/>
              </a:rPr>
              <a:t>:	Have a greater capacity for mindful attention by the end of the 	semester			</a:t>
            </a:r>
            <a:r>
              <a:rPr lang="en-US" sz="1900" dirty="0">
                <a:solidFill>
                  <a:prstClr val="black">
                    <a:lumMod val="75000"/>
                    <a:lumOff val="25000"/>
                  </a:prstClr>
                </a:solidFill>
                <a:latin typeface="Calibri"/>
              </a:rPr>
              <a:t>			</a:t>
            </a:r>
            <a:r>
              <a:rPr lang="en-US" sz="1900" b="1" dirty="0">
                <a:ln w="12700">
                  <a:solidFill>
                    <a:srgbClr val="263B86">
                      <a:satMod val="155000"/>
                    </a:srgbClr>
                  </a:solidFill>
                  <a:prstDash val="solid"/>
                </a:ln>
                <a:solidFill>
                  <a:srgbClr val="76B6F2">
                    <a:tint val="85000"/>
                    <a:satMod val="155000"/>
                  </a:srgbClr>
                </a:solidFill>
                <a:effectLst>
                  <a:outerShdw blurRad="41275" dist="20320" dir="1800000" algn="tl" rotWithShape="0">
                    <a:srgbClr val="000000">
                      <a:alpha val="40000"/>
                    </a:srgbClr>
                  </a:outerShdw>
                </a:effectLst>
                <a:latin typeface="Calibri"/>
              </a:rPr>
              <a:t>Not supported</a:t>
            </a:r>
            <a:endParaRPr lang="en-US" sz="1900" dirty="0">
              <a:solidFill>
                <a:srgbClr val="FBC01E"/>
              </a:solidFill>
              <a:latin typeface="Calibri"/>
            </a:endParaRPr>
          </a:p>
          <a:p>
            <a:pPr marL="228600" lvl="0" indent="-228600">
              <a:spcBef>
                <a:spcPts val="2000"/>
              </a:spcBef>
              <a:buClr>
                <a:prstClr val="black">
                  <a:lumMod val="50000"/>
                  <a:lumOff val="50000"/>
                </a:prstClr>
              </a:buClr>
              <a:buSzPct val="70000"/>
              <a:buFont typeface="Wingdings" pitchFamily="2" charset="2"/>
              <a:buChar char="l"/>
            </a:pPr>
            <a:r>
              <a:rPr lang="en-US" sz="1900" dirty="0">
                <a:latin typeface="Calibri"/>
              </a:rPr>
              <a:t>H</a:t>
            </a:r>
            <a:r>
              <a:rPr lang="en-US" sz="1900" baseline="-25000" dirty="0">
                <a:latin typeface="Calibri"/>
              </a:rPr>
              <a:t>4</a:t>
            </a:r>
            <a:r>
              <a:rPr lang="en-US" sz="1900" dirty="0">
                <a:latin typeface="Calibri"/>
              </a:rPr>
              <a:t>:	Have a greater capacity for mindful attention at the end of the semester 	compared to students who did not participate in mind-body self-care</a:t>
            </a:r>
          </a:p>
          <a:p>
            <a:pPr marL="914400" lvl="4" indent="0">
              <a:spcBef>
                <a:spcPts val="600"/>
              </a:spcBef>
              <a:buClr>
                <a:prstClr val="black">
                  <a:lumMod val="50000"/>
                  <a:lumOff val="50000"/>
                </a:prstClr>
              </a:buClr>
              <a:buSzPct val="70000"/>
              <a:buNone/>
            </a:pPr>
            <a:r>
              <a:rPr lang="en-US" sz="1700" dirty="0">
                <a:solidFill>
                  <a:prstClr val="black">
                    <a:lumMod val="75000"/>
                    <a:lumOff val="25000"/>
                  </a:prstClr>
                </a:solidFill>
                <a:latin typeface="Calibri"/>
              </a:rPr>
              <a:t>						</a:t>
            </a:r>
            <a:r>
              <a:rPr lang="en-US" sz="1800" b="1" dirty="0">
                <a:ln w="12700">
                  <a:solidFill>
                    <a:srgbClr val="263B86">
                      <a:satMod val="155000"/>
                    </a:srgbClr>
                  </a:solidFill>
                  <a:prstDash val="solid"/>
                </a:ln>
                <a:solidFill>
                  <a:srgbClr val="76B6F2">
                    <a:tint val="85000"/>
                    <a:satMod val="155000"/>
                  </a:srgbClr>
                </a:solidFill>
                <a:effectLst>
                  <a:outerShdw blurRad="41275" dist="20320" dir="1800000" algn="tl" rotWithShape="0">
                    <a:srgbClr val="000000">
                      <a:alpha val="40000"/>
                    </a:srgbClr>
                  </a:outerShdw>
                </a:effectLst>
                <a:latin typeface="Calibri"/>
              </a:rPr>
              <a:t>Not supported</a:t>
            </a:r>
            <a:r>
              <a:rPr lang="en-US" sz="1700" dirty="0">
                <a:solidFill>
                  <a:prstClr val="black">
                    <a:lumMod val="75000"/>
                    <a:lumOff val="25000"/>
                  </a:prstClr>
                </a:solidFill>
                <a:latin typeface="Calibri"/>
              </a:rPr>
              <a:t>		</a:t>
            </a:r>
          </a:p>
          <a:p>
            <a:endParaRPr lang="en-US" dirty="0"/>
          </a:p>
        </p:txBody>
      </p:sp>
    </p:spTree>
    <p:extLst>
      <p:ext uri="{BB962C8B-B14F-4D97-AF65-F5344CB8AC3E}">
        <p14:creationId xmlns:p14="http://schemas.microsoft.com/office/powerpoint/2010/main" val="1678016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feedback</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smtClean="0"/>
              <a:t>I really did enjoy the self-care program, and I truly understand the importance of it. This was a great class to start our first semester of nursing school in. I definitely will continue to practice the self-care strategies that I felt worked for me.</a:t>
            </a:r>
          </a:p>
          <a:p>
            <a:r>
              <a:rPr lang="en-US" sz="2000" dirty="0" smtClean="0"/>
              <a:t>I really enjoyed the yoga class. This class gave me another outlook on ways to handle stress which I think will be very helpful during my career as a nurse. The aromatherapy was my favorite part of the class. I felt they really helped, especially peppermint. I found myself using this and lavender all throughout my first nursing semester. Personally I didn't care for the Reiki portion of the class but it was an experience! </a:t>
            </a:r>
          </a:p>
          <a:p>
            <a:r>
              <a:rPr lang="en-US" sz="2000" dirty="0"/>
              <a:t>This semester I've found how much of an impact it can have to simply slow down and focus on your wellbeing.  It is so easy, especially in the nursing field, to move quickly and worry about everybody else's needs, while neglecting to focus on your own.  Each week in yoga I felt that I learned a little bit more about myself, while also finding some self-healing. </a:t>
            </a:r>
            <a:endParaRPr lang="en-US" sz="2000" dirty="0" smtClean="0"/>
          </a:p>
          <a:p>
            <a:endParaRPr lang="en-US" sz="2000" dirty="0"/>
          </a:p>
        </p:txBody>
      </p:sp>
    </p:spTree>
    <p:extLst>
      <p:ext uri="{BB962C8B-B14F-4D97-AF65-F5344CB8AC3E}">
        <p14:creationId xmlns:p14="http://schemas.microsoft.com/office/powerpoint/2010/main" val="1389885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Since then….</a:t>
            </a:r>
            <a:endParaRPr lang="en-US" dirty="0"/>
          </a:p>
        </p:txBody>
      </p:sp>
      <p:sp>
        <p:nvSpPr>
          <p:cNvPr id="3" name="Content Placeholder 2"/>
          <p:cNvSpPr>
            <a:spLocks noGrp="1"/>
          </p:cNvSpPr>
          <p:nvPr>
            <p:ph idx="1"/>
          </p:nvPr>
        </p:nvSpPr>
        <p:spPr/>
        <p:txBody>
          <a:bodyPr>
            <a:normAutofit/>
          </a:bodyPr>
          <a:lstStyle/>
          <a:p>
            <a:r>
              <a:rPr lang="en-US" dirty="0" smtClean="0"/>
              <a:t>Developed a Nursing Self-care Consortium-</a:t>
            </a:r>
          </a:p>
          <a:p>
            <a:pPr lvl="1"/>
            <a:r>
              <a:rPr lang="en-US" dirty="0" smtClean="0"/>
              <a:t>Cleveland State University </a:t>
            </a:r>
          </a:p>
          <a:p>
            <a:pPr lvl="1"/>
            <a:r>
              <a:rPr lang="en-US" dirty="0" err="1" smtClean="0"/>
              <a:t>Ursuline</a:t>
            </a:r>
            <a:r>
              <a:rPr lang="en-US" dirty="0" smtClean="0"/>
              <a:t> College of Nursing</a:t>
            </a:r>
          </a:p>
          <a:p>
            <a:pPr lvl="1"/>
            <a:endParaRPr lang="en-US" dirty="0"/>
          </a:p>
          <a:p>
            <a:r>
              <a:rPr lang="en-US" dirty="0" smtClean="0"/>
              <a:t>Phase 2 Research</a:t>
            </a:r>
          </a:p>
          <a:p>
            <a:pPr lvl="1"/>
            <a:r>
              <a:rPr lang="en-US" dirty="0" smtClean="0"/>
              <a:t>50 Intervention group</a:t>
            </a:r>
          </a:p>
          <a:p>
            <a:pPr lvl="1"/>
            <a:r>
              <a:rPr lang="en-US" dirty="0" smtClean="0"/>
              <a:t>60 Control group</a:t>
            </a:r>
          </a:p>
          <a:p>
            <a:pPr lvl="1"/>
            <a:r>
              <a:rPr lang="en-US" dirty="0" smtClean="0"/>
              <a:t>4 data collection points</a:t>
            </a:r>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endParaRPr lang="en-US" dirty="0" smtClean="0"/>
          </a:p>
          <a:p>
            <a:pPr lvl="1"/>
            <a:endParaRPr lang="en-US" dirty="0"/>
          </a:p>
          <a:p>
            <a:pPr lvl="1"/>
            <a:endParaRPr lang="en-US" dirty="0"/>
          </a:p>
        </p:txBody>
      </p:sp>
    </p:spTree>
    <p:extLst>
      <p:ext uri="{BB962C8B-B14F-4D97-AF65-F5344CB8AC3E}">
        <p14:creationId xmlns:p14="http://schemas.microsoft.com/office/powerpoint/2010/main" val="752465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 Fogarty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tcarlson\AppData\Local\Microsoft\Windows\Temporary Internet Files\Content.Outlook\NRDLHZKM\Chris Scrub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133600"/>
            <a:ext cx="3810001"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260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more……</a:t>
            </a:r>
            <a:endParaRPr lang="en-US" dirty="0"/>
          </a:p>
        </p:txBody>
      </p:sp>
      <p:sp>
        <p:nvSpPr>
          <p:cNvPr id="3" name="Content Placeholder 2"/>
          <p:cNvSpPr>
            <a:spLocks noGrp="1"/>
          </p:cNvSpPr>
          <p:nvPr>
            <p:ph idx="1"/>
          </p:nvPr>
        </p:nvSpPr>
        <p:spPr/>
        <p:txBody>
          <a:bodyPr/>
          <a:lstStyle/>
          <a:p>
            <a:r>
              <a:rPr lang="en-US" dirty="0"/>
              <a:t>Driving the Future Annual </a:t>
            </a:r>
            <a:r>
              <a:rPr lang="en-US" dirty="0" smtClean="0"/>
              <a:t>Conference for Self-care </a:t>
            </a:r>
            <a:r>
              <a:rPr lang="en-US" dirty="0"/>
              <a:t>and Wellness</a:t>
            </a:r>
          </a:p>
          <a:p>
            <a:endParaRPr lang="en-US" dirty="0"/>
          </a:p>
          <a:p>
            <a:r>
              <a:rPr lang="en-US" dirty="0"/>
              <a:t>Designing the Future- community event</a:t>
            </a:r>
          </a:p>
          <a:p>
            <a:endParaRPr lang="en-US" dirty="0"/>
          </a:p>
          <a:p>
            <a:r>
              <a:rPr lang="en-US" dirty="0"/>
              <a:t>Changing the Future – Summit involving inter-disciplinary participants across the nation</a:t>
            </a:r>
          </a:p>
          <a:p>
            <a:endParaRPr lang="en-US" dirty="0"/>
          </a:p>
          <a:p>
            <a:endParaRPr lang="en-US" dirty="0"/>
          </a:p>
        </p:txBody>
      </p:sp>
    </p:spTree>
    <p:extLst>
      <p:ext uri="{BB962C8B-B14F-4D97-AF65-F5344CB8AC3E}">
        <p14:creationId xmlns:p14="http://schemas.microsoft.com/office/powerpoint/2010/main" val="1261315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dirty="0" err="1" smtClean="0"/>
              <a:t>Interprofessional</a:t>
            </a:r>
            <a:r>
              <a:rPr lang="en-US" dirty="0" smtClean="0"/>
              <a:t> Institute for Self-Care</a:t>
            </a:r>
          </a:p>
          <a:p>
            <a:endParaRPr lang="en-US" dirty="0" smtClean="0"/>
          </a:p>
          <a:p>
            <a:endParaRPr lang="en-US" dirty="0"/>
          </a:p>
          <a:p>
            <a:endParaRPr lang="en-US" dirty="0" smtClean="0"/>
          </a:p>
          <a:p>
            <a:endParaRPr lang="en-US" dirty="0"/>
          </a:p>
          <a:p>
            <a:endParaRPr lang="en-US" dirty="0"/>
          </a:p>
          <a:p>
            <a:endParaRPr lang="en-US" dirty="0" smtClean="0"/>
          </a:p>
          <a:p>
            <a:r>
              <a:rPr lang="en-US" dirty="0" smtClean="0"/>
              <a:t>Midwest Nursing Research Society-Research section</a:t>
            </a:r>
            <a:endParaRPr lang="en-US" dirty="0"/>
          </a:p>
        </p:txBody>
      </p:sp>
      <p:pic>
        <p:nvPicPr>
          <p:cNvPr id="6146" name="Picture 2" descr="C:\Users\tcarlson\AppData\Local\Microsoft\Windows\Temporary Internet Files\Content.Outlook\NRDLHZKM\IPISC logo_Rev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362200"/>
            <a:ext cx="4800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19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Students </a:t>
            </a:r>
            <a:endParaRPr lang="en-US" dirty="0"/>
          </a:p>
        </p:txBody>
      </p:sp>
      <p:sp>
        <p:nvSpPr>
          <p:cNvPr id="3" name="Content Placeholder 2"/>
          <p:cNvSpPr>
            <a:spLocks noGrp="1"/>
          </p:cNvSpPr>
          <p:nvPr>
            <p:ph idx="1"/>
          </p:nvPr>
        </p:nvSpPr>
        <p:spPr/>
        <p:txBody>
          <a:bodyPr/>
          <a:lstStyle/>
          <a:p>
            <a:r>
              <a:rPr lang="en-US" dirty="0" smtClean="0"/>
              <a:t>Families</a:t>
            </a:r>
          </a:p>
          <a:p>
            <a:r>
              <a:rPr lang="en-US" dirty="0" smtClean="0"/>
              <a:t>Financial issues</a:t>
            </a:r>
          </a:p>
          <a:p>
            <a:r>
              <a:rPr lang="en-US" dirty="0" smtClean="0"/>
              <a:t>Personal issues</a:t>
            </a:r>
          </a:p>
          <a:p>
            <a:r>
              <a:rPr lang="en-US" dirty="0" smtClean="0"/>
              <a:t>Generation Y (</a:t>
            </a:r>
            <a:r>
              <a:rPr lang="en-US" dirty="0" err="1" smtClean="0"/>
              <a:t>Milllennials</a:t>
            </a:r>
            <a:r>
              <a:rPr lang="en-US" dirty="0" smtClean="0"/>
              <a:t>)</a:t>
            </a:r>
          </a:p>
          <a:p>
            <a:pPr lvl="1"/>
            <a:r>
              <a:rPr lang="en-US" dirty="0" smtClean="0"/>
              <a:t>1982-2000</a:t>
            </a:r>
          </a:p>
          <a:p>
            <a:pPr lvl="1"/>
            <a:r>
              <a:rPr lang="en-US" dirty="0" smtClean="0"/>
              <a:t>Racially and ethnically diverse</a:t>
            </a:r>
          </a:p>
          <a:p>
            <a:pPr lvl="1"/>
            <a:r>
              <a:rPr lang="en-US" dirty="0" smtClean="0"/>
              <a:t>Extremely independent</a:t>
            </a:r>
          </a:p>
          <a:p>
            <a:pPr lvl="1"/>
            <a:r>
              <a:rPr lang="en-US" dirty="0" smtClean="0"/>
              <a:t>Feel empowered</a:t>
            </a:r>
          </a:p>
          <a:p>
            <a:pPr lvl="1"/>
            <a:r>
              <a:rPr lang="en-US" dirty="0" smtClean="0"/>
              <a:t>Comfortable with technology</a:t>
            </a:r>
          </a:p>
          <a:p>
            <a:endParaRPr lang="en-US" dirty="0"/>
          </a:p>
        </p:txBody>
      </p:sp>
    </p:spTree>
    <p:extLst>
      <p:ext uri="{BB962C8B-B14F-4D97-AF65-F5344CB8AC3E}">
        <p14:creationId xmlns:p14="http://schemas.microsoft.com/office/powerpoint/2010/main" val="457789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going!</a:t>
            </a:r>
            <a:endParaRPr lang="en-US" dirty="0"/>
          </a:p>
        </p:txBody>
      </p:sp>
      <p:sp>
        <p:nvSpPr>
          <p:cNvPr id="3" name="Content Placeholder 2"/>
          <p:cNvSpPr>
            <a:spLocks noGrp="1"/>
          </p:cNvSpPr>
          <p:nvPr>
            <p:ph idx="1"/>
          </p:nvPr>
        </p:nvSpPr>
        <p:spPr/>
        <p:txBody>
          <a:bodyPr>
            <a:normAutofit/>
          </a:bodyPr>
          <a:lstStyle/>
          <a:p>
            <a:r>
              <a:rPr lang="en-US" dirty="0" smtClean="0"/>
              <a:t>Self-care across the curriculum</a:t>
            </a:r>
          </a:p>
          <a:p>
            <a:pPr lvl="1"/>
            <a:r>
              <a:rPr lang="en-US" dirty="0" smtClean="0"/>
              <a:t>Pilots studies for traditional and accelerated beginning students</a:t>
            </a:r>
          </a:p>
          <a:p>
            <a:pPr lvl="1"/>
            <a:r>
              <a:rPr lang="en-US" dirty="0" smtClean="0"/>
              <a:t>Faculty development and training</a:t>
            </a:r>
          </a:p>
          <a:p>
            <a:pPr lvl="1"/>
            <a:r>
              <a:rPr lang="en-US" dirty="0" smtClean="0"/>
              <a:t>Integration into clinical practice</a:t>
            </a:r>
          </a:p>
          <a:p>
            <a:pPr lvl="2"/>
            <a:r>
              <a:rPr lang="en-US" dirty="0" smtClean="0"/>
              <a:t>APPs and tool kit</a:t>
            </a:r>
          </a:p>
          <a:p>
            <a:pPr lvl="3"/>
            <a:r>
              <a:rPr lang="en-US" b="1" dirty="0" smtClean="0">
                <a:solidFill>
                  <a:srgbClr val="FF0000"/>
                </a:solidFill>
              </a:rPr>
              <a:t>STOP</a:t>
            </a:r>
          </a:p>
          <a:p>
            <a:pPr lvl="4">
              <a:buFont typeface="Wingdings" pitchFamily="2" charset="2"/>
              <a:buChar char="Ø"/>
            </a:pPr>
            <a:r>
              <a:rPr lang="en-US" dirty="0" smtClean="0"/>
              <a:t>Stop and pause</a:t>
            </a:r>
          </a:p>
          <a:p>
            <a:pPr lvl="4">
              <a:buFont typeface="Wingdings" pitchFamily="2" charset="2"/>
              <a:buChar char="Ø"/>
            </a:pPr>
            <a:r>
              <a:rPr lang="en-US" dirty="0" smtClean="0"/>
              <a:t>Take a few mindful breaths</a:t>
            </a:r>
          </a:p>
          <a:p>
            <a:pPr lvl="4">
              <a:buFont typeface="Wingdings" pitchFamily="2" charset="2"/>
              <a:buChar char="Ø"/>
            </a:pPr>
            <a:r>
              <a:rPr lang="en-US" dirty="0" smtClean="0"/>
              <a:t>Observe</a:t>
            </a:r>
          </a:p>
          <a:p>
            <a:pPr lvl="4">
              <a:buFont typeface="Wingdings" pitchFamily="2" charset="2"/>
              <a:buChar char="Ø"/>
            </a:pPr>
            <a:r>
              <a:rPr lang="en-US" dirty="0" smtClean="0"/>
              <a:t>Proceed with awareness and kindness</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071257"/>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429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Collaborative partners</a:t>
            </a:r>
          </a:p>
          <a:p>
            <a:r>
              <a:rPr lang="en-US" dirty="0"/>
              <a:t>Need to continue research to find the answer:</a:t>
            </a:r>
          </a:p>
          <a:p>
            <a:endParaRPr lang="en-US" dirty="0" smtClean="0"/>
          </a:p>
          <a:p>
            <a:endParaRPr lang="en-US" dirty="0"/>
          </a:p>
          <a:p>
            <a:endParaRPr lang="en-US" dirty="0" smtClean="0"/>
          </a:p>
          <a:p>
            <a:endParaRPr lang="en-US" dirty="0"/>
          </a:p>
          <a:p>
            <a:pPr marL="137160" indent="0">
              <a:buNone/>
            </a:pPr>
            <a:r>
              <a:rPr lang="en-US" sz="3200" b="1" i="1" dirty="0" smtClean="0">
                <a:solidFill>
                  <a:schemeClr val="tx2">
                    <a:lumMod val="75000"/>
                  </a:schemeClr>
                </a:solidFill>
              </a:rPr>
              <a:t>Can </a:t>
            </a:r>
            <a:r>
              <a:rPr lang="en-US" sz="3200" b="1" i="1" dirty="0">
                <a:solidFill>
                  <a:schemeClr val="tx2">
                    <a:lumMod val="75000"/>
                  </a:schemeClr>
                </a:solidFill>
              </a:rPr>
              <a:t>self-care really impact patient care?</a:t>
            </a:r>
          </a:p>
          <a:p>
            <a:endParaRPr lang="en-US" dirty="0"/>
          </a:p>
          <a:p>
            <a:endParaRPr lang="en-US" dirty="0"/>
          </a:p>
        </p:txBody>
      </p:sp>
    </p:spTree>
    <p:extLst>
      <p:ext uri="{BB962C8B-B14F-4D97-AF65-F5344CB8AC3E}">
        <p14:creationId xmlns:p14="http://schemas.microsoft.com/office/powerpoint/2010/main" val="2205221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a:t>Greeson</a:t>
            </a:r>
            <a:r>
              <a:rPr lang="en-US" dirty="0"/>
              <a:t>, J. (2009). Mindfulness research update: 2008. </a:t>
            </a:r>
            <a:r>
              <a:rPr lang="en-US" dirty="0" smtClean="0"/>
              <a:t>     	Complementary </a:t>
            </a:r>
            <a:r>
              <a:rPr lang="en-US" dirty="0"/>
              <a:t>Health Practice Review,  14, 10-18.</a:t>
            </a:r>
          </a:p>
          <a:p>
            <a:r>
              <a:rPr lang="en-US" dirty="0" err="1"/>
              <a:t>Karpowicz</a:t>
            </a:r>
            <a:r>
              <a:rPr lang="en-US" dirty="0"/>
              <a:t>, S., </a:t>
            </a:r>
            <a:r>
              <a:rPr lang="en-US" dirty="0" err="1"/>
              <a:t>Harazduk</a:t>
            </a:r>
            <a:r>
              <a:rPr lang="en-US" dirty="0"/>
              <a:t>, N., &amp; </a:t>
            </a:r>
            <a:r>
              <a:rPr lang="en-US" dirty="0" err="1"/>
              <a:t>Haramati</a:t>
            </a:r>
            <a:r>
              <a:rPr lang="en-US" dirty="0"/>
              <a:t>, A.(2009). </a:t>
            </a:r>
            <a:r>
              <a:rPr lang="en-US" dirty="0" smtClean="0"/>
              <a:t>	Using </a:t>
            </a:r>
            <a:r>
              <a:rPr lang="en-US" dirty="0"/>
              <a:t>mind-body medicine for self-awareness and </a:t>
            </a:r>
            <a:r>
              <a:rPr lang="en-US" dirty="0" smtClean="0"/>
              <a:t>	self-care </a:t>
            </a:r>
            <a:r>
              <a:rPr lang="en-US" dirty="0"/>
              <a:t>in medical school. Journal of Holistic </a:t>
            </a:r>
            <a:r>
              <a:rPr lang="en-US" dirty="0" smtClean="0"/>
              <a:t>	Healthcare</a:t>
            </a:r>
            <a:r>
              <a:rPr lang="en-US" dirty="0"/>
              <a:t>, 6, 19-22.</a:t>
            </a:r>
          </a:p>
          <a:p>
            <a:r>
              <a:rPr lang="en-US" dirty="0" err="1"/>
              <a:t>Kligler</a:t>
            </a:r>
            <a:r>
              <a:rPr lang="en-US" dirty="0"/>
              <a:t>, B., </a:t>
            </a:r>
            <a:r>
              <a:rPr lang="en-US" dirty="0" err="1"/>
              <a:t>Homel</a:t>
            </a:r>
            <a:r>
              <a:rPr lang="en-US" dirty="0"/>
              <a:t>, P., Harrison, L., </a:t>
            </a:r>
            <a:r>
              <a:rPr lang="en-US" dirty="0" err="1"/>
              <a:t>Levenson</a:t>
            </a:r>
            <a:r>
              <a:rPr lang="en-US" dirty="0"/>
              <a:t>, H., </a:t>
            </a:r>
            <a:r>
              <a:rPr lang="en-US" dirty="0" smtClean="0"/>
              <a:t>	Kenney</a:t>
            </a:r>
            <a:r>
              <a:rPr lang="en-US" dirty="0"/>
              <a:t>, J., &amp; Merrell, W. (2011). Cost savings in </a:t>
            </a:r>
            <a:r>
              <a:rPr lang="en-US" dirty="0" smtClean="0"/>
              <a:t>	inpatient </a:t>
            </a:r>
            <a:r>
              <a:rPr lang="en-US" dirty="0"/>
              <a:t>oncology through integrative medicine </a:t>
            </a:r>
            <a:r>
              <a:rPr lang="en-US" dirty="0" smtClean="0"/>
              <a:t>	approach</a:t>
            </a:r>
            <a:r>
              <a:rPr lang="en-US" dirty="0"/>
              <a:t>. The American Journal of Managed Care, </a:t>
            </a:r>
            <a:r>
              <a:rPr lang="en-US" dirty="0" smtClean="0"/>
              <a:t>	17</a:t>
            </a:r>
            <a:r>
              <a:rPr lang="en-US" dirty="0"/>
              <a:t>, 779-784.</a:t>
            </a:r>
          </a:p>
          <a:p>
            <a:r>
              <a:rPr lang="en-US" dirty="0"/>
              <a:t>Nursing Shortage Fact Sheet. (2012). Retrieved </a:t>
            </a:r>
            <a:r>
              <a:rPr lang="en-US"/>
              <a:t>from </a:t>
            </a:r>
            <a:r>
              <a:rPr lang="en-US" smtClean="0"/>
              <a:t>	http</a:t>
            </a:r>
            <a:r>
              <a:rPr lang="en-US" dirty="0"/>
              <a:t>://www.aacn.nche.edu.</a:t>
            </a:r>
          </a:p>
          <a:p>
            <a:endParaRPr lang="en-US" dirty="0"/>
          </a:p>
          <a:p>
            <a:endParaRPr lang="en-US" dirty="0"/>
          </a:p>
        </p:txBody>
      </p:sp>
    </p:spTree>
    <p:extLst>
      <p:ext uri="{BB962C8B-B14F-4D97-AF65-F5344CB8AC3E}">
        <p14:creationId xmlns:p14="http://schemas.microsoft.com/office/powerpoint/2010/main" val="47493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Y</a:t>
            </a:r>
            <a:endParaRPr lang="en-US" dirty="0"/>
          </a:p>
        </p:txBody>
      </p:sp>
      <p:sp>
        <p:nvSpPr>
          <p:cNvPr id="3" name="Content Placeholder 2"/>
          <p:cNvSpPr>
            <a:spLocks noGrp="1"/>
          </p:cNvSpPr>
          <p:nvPr>
            <p:ph idx="1"/>
          </p:nvPr>
        </p:nvSpPr>
        <p:spPr/>
        <p:txBody>
          <a:bodyPr>
            <a:normAutofit lnSpcReduction="10000"/>
          </a:bodyPr>
          <a:lstStyle/>
          <a:p>
            <a:r>
              <a:rPr lang="en-US" dirty="0" smtClean="0"/>
              <a:t>PROS:</a:t>
            </a:r>
          </a:p>
          <a:p>
            <a:pPr lvl="1"/>
            <a:r>
              <a:rPr lang="en-US" dirty="0" smtClean="0"/>
              <a:t>Adaptable</a:t>
            </a:r>
          </a:p>
          <a:p>
            <a:pPr lvl="1"/>
            <a:r>
              <a:rPr lang="en-US" dirty="0" smtClean="0"/>
              <a:t>Technologically savvy</a:t>
            </a:r>
          </a:p>
          <a:p>
            <a:pPr lvl="1"/>
            <a:r>
              <a:rPr lang="en-US" dirty="0" smtClean="0"/>
              <a:t>Ability to grasp new concepts</a:t>
            </a:r>
          </a:p>
          <a:p>
            <a:pPr lvl="1"/>
            <a:r>
              <a:rPr lang="en-US" dirty="0" smtClean="0"/>
              <a:t>Efficient multi-</a:t>
            </a:r>
            <a:r>
              <a:rPr lang="en-US" dirty="0" err="1" smtClean="0"/>
              <a:t>taskers</a:t>
            </a:r>
            <a:endParaRPr lang="en-US" dirty="0" smtClean="0"/>
          </a:p>
          <a:p>
            <a:pPr lvl="1"/>
            <a:r>
              <a:rPr lang="en-US" dirty="0" err="1" smtClean="0"/>
              <a:t>competetive</a:t>
            </a:r>
            <a:endParaRPr lang="en-US" dirty="0" smtClean="0"/>
          </a:p>
          <a:p>
            <a:r>
              <a:rPr lang="en-US" dirty="0" smtClean="0"/>
              <a:t>CONS:</a:t>
            </a:r>
          </a:p>
          <a:p>
            <a:pPr lvl="1"/>
            <a:r>
              <a:rPr lang="en-US" dirty="0" smtClean="0"/>
              <a:t>Impatient- instant gratification</a:t>
            </a:r>
          </a:p>
          <a:p>
            <a:pPr lvl="1"/>
            <a:r>
              <a:rPr lang="en-US" dirty="0" smtClean="0"/>
              <a:t>Skeptical- cheating</a:t>
            </a:r>
          </a:p>
          <a:p>
            <a:pPr lvl="1"/>
            <a:r>
              <a:rPr lang="en-US" dirty="0" smtClean="0"/>
              <a:t>Image is important</a:t>
            </a:r>
          </a:p>
          <a:p>
            <a:pPr lvl="1"/>
            <a:r>
              <a:rPr lang="en-US" dirty="0" smtClean="0"/>
              <a:t>Confident and want answers</a:t>
            </a:r>
          </a:p>
          <a:p>
            <a:pPr lvl="1"/>
            <a:endParaRPr lang="en-US" dirty="0"/>
          </a:p>
          <a:p>
            <a:pPr marL="585216" lvl="1" indent="0">
              <a:buNone/>
            </a:pPr>
            <a:endParaRPr lang="en-US" dirty="0" smtClean="0"/>
          </a:p>
          <a:p>
            <a:pPr lvl="1"/>
            <a:endParaRPr lang="en-US" dirty="0"/>
          </a:p>
        </p:txBody>
      </p:sp>
    </p:spTree>
    <p:extLst>
      <p:ext uri="{BB962C8B-B14F-4D97-AF65-F5344CB8AC3E}">
        <p14:creationId xmlns:p14="http://schemas.microsoft.com/office/powerpoint/2010/main" val="2695471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Accelerated Students</a:t>
            </a:r>
            <a:endParaRPr lang="en-US" dirty="0"/>
          </a:p>
        </p:txBody>
      </p:sp>
      <p:sp>
        <p:nvSpPr>
          <p:cNvPr id="3" name="Content Placeholder 2"/>
          <p:cNvSpPr>
            <a:spLocks noGrp="1"/>
          </p:cNvSpPr>
          <p:nvPr>
            <p:ph idx="1"/>
          </p:nvPr>
        </p:nvSpPr>
        <p:spPr>
          <a:xfrm>
            <a:off x="533400" y="1295400"/>
            <a:ext cx="8229600" cy="5105400"/>
          </a:xfrm>
        </p:spPr>
        <p:txBody>
          <a:bodyPr>
            <a:normAutofit/>
          </a:bodyPr>
          <a:lstStyle/>
          <a:p>
            <a:r>
              <a:rPr lang="en-US" dirty="0" smtClean="0"/>
              <a:t>Outside demands</a:t>
            </a:r>
          </a:p>
          <a:p>
            <a:r>
              <a:rPr lang="en-US" dirty="0" smtClean="0"/>
              <a:t>Financial demands</a:t>
            </a:r>
          </a:p>
          <a:p>
            <a:r>
              <a:rPr lang="en-US" dirty="0"/>
              <a:t>Demanding </a:t>
            </a:r>
            <a:r>
              <a:rPr lang="en-US" dirty="0" smtClean="0"/>
              <a:t>curricula </a:t>
            </a:r>
          </a:p>
          <a:p>
            <a:pPr lvl="1"/>
            <a:r>
              <a:rPr lang="en-US" dirty="0" smtClean="0"/>
              <a:t> Baccalaureate Essentials</a:t>
            </a:r>
            <a:endParaRPr lang="en-US" dirty="0"/>
          </a:p>
          <a:p>
            <a:pPr lvl="2"/>
            <a:r>
              <a:rPr lang="en-US" dirty="0"/>
              <a:t>Essential VII: Clinical Prevention and Population Health for Optimizing Health  </a:t>
            </a:r>
          </a:p>
          <a:p>
            <a:pPr lvl="2"/>
            <a:r>
              <a:rPr lang="en-US" dirty="0"/>
              <a:t>Essential VIII: Professionalism and Professional </a:t>
            </a:r>
            <a:r>
              <a:rPr lang="en-US" dirty="0" smtClean="0"/>
              <a:t>Values</a:t>
            </a:r>
          </a:p>
          <a:p>
            <a:pPr lvl="1"/>
            <a:r>
              <a:rPr lang="en-US" dirty="0" smtClean="0"/>
              <a:t>QSEN</a:t>
            </a:r>
          </a:p>
          <a:p>
            <a:pPr lvl="2"/>
            <a:r>
              <a:rPr lang="en-US" dirty="0"/>
              <a:t>Appreciate the cognitive and physical limits of human performance</a:t>
            </a:r>
          </a:p>
          <a:p>
            <a:pPr lvl="1"/>
            <a:endParaRPr lang="en-US" dirty="0"/>
          </a:p>
        </p:txBody>
      </p:sp>
    </p:spTree>
    <p:extLst>
      <p:ext uri="{BB962C8B-B14F-4D97-AF65-F5344CB8AC3E}">
        <p14:creationId xmlns:p14="http://schemas.microsoft.com/office/powerpoint/2010/main" val="75456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 Nurses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Increasing burnout rates:</a:t>
            </a:r>
          </a:p>
          <a:p>
            <a:pPr lvl="1"/>
            <a:r>
              <a:rPr lang="en-US" dirty="0" smtClean="0"/>
              <a:t>New nurses: 13% have changed jobs in 1 year, 37% state they want to leave the profession</a:t>
            </a:r>
          </a:p>
          <a:p>
            <a:pPr lvl="1"/>
            <a:r>
              <a:rPr lang="en-US" dirty="0" smtClean="0"/>
              <a:t>Average turnover rate is 13.9%</a:t>
            </a:r>
          </a:p>
          <a:p>
            <a:pPr lvl="1"/>
            <a:r>
              <a:rPr lang="en-US" dirty="0" smtClean="0"/>
              <a:t> and nurse vacancy rate – 16.1%</a:t>
            </a:r>
          </a:p>
          <a:p>
            <a:pPr lvl="1"/>
            <a:endParaRPr lang="en-US" dirty="0" smtClean="0"/>
          </a:p>
          <a:p>
            <a:r>
              <a:rPr lang="en-US" dirty="0" smtClean="0"/>
              <a:t>Increasing age: average now 47</a:t>
            </a:r>
          </a:p>
          <a:p>
            <a:endParaRPr lang="en-US" dirty="0"/>
          </a:p>
          <a:p>
            <a:r>
              <a:rPr lang="en-US" dirty="0" smtClean="0"/>
              <a:t>Increasing demand:  1.2 million more nurses by 2020.    					</a:t>
            </a:r>
            <a:r>
              <a:rPr lang="en-US" sz="1600" dirty="0" smtClean="0"/>
              <a:t>(Bureau of Labor Statistics, 2012)</a:t>
            </a:r>
          </a:p>
          <a:p>
            <a:endParaRPr lang="en-US" sz="2200" dirty="0" smtClean="0"/>
          </a:p>
          <a:p>
            <a:r>
              <a:rPr lang="en-US" dirty="0" smtClean="0"/>
              <a:t>Increasing pressure to improve patient safety and the quality of the patient experience.</a:t>
            </a:r>
          </a:p>
          <a:p>
            <a:pPr lvl="1"/>
            <a:r>
              <a:rPr lang="en-US" dirty="0" smtClean="0"/>
              <a:t>Increasing age of population, higher acuity of patients</a:t>
            </a:r>
          </a:p>
          <a:p>
            <a:pPr marL="2185416" lvl="8" indent="0">
              <a:buNone/>
            </a:pPr>
            <a:r>
              <a:rPr lang="en-US" dirty="0" smtClean="0"/>
              <a:t>					(AACN, 2012)</a:t>
            </a:r>
            <a:endParaRPr lang="en-US" dirty="0"/>
          </a:p>
          <a:p>
            <a:endParaRPr lang="en-US" dirty="0" smtClean="0"/>
          </a:p>
          <a:p>
            <a:endParaRPr lang="en-US" dirty="0" smtClean="0"/>
          </a:p>
          <a:p>
            <a:pPr lvl="1"/>
            <a:endParaRPr lang="en-US" dirty="0"/>
          </a:p>
        </p:txBody>
      </p:sp>
    </p:spTree>
    <p:extLst>
      <p:ext uri="{BB962C8B-B14F-4D97-AF65-F5344CB8AC3E}">
        <p14:creationId xmlns:p14="http://schemas.microsoft.com/office/powerpoint/2010/main" val="387084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 nurses</a:t>
            </a:r>
            <a:endParaRPr lang="en-US" dirty="0"/>
          </a:p>
        </p:txBody>
      </p:sp>
      <p:sp>
        <p:nvSpPr>
          <p:cNvPr id="3" name="Content Placeholder 2"/>
          <p:cNvSpPr>
            <a:spLocks noGrp="1"/>
          </p:cNvSpPr>
          <p:nvPr>
            <p:ph idx="1"/>
          </p:nvPr>
        </p:nvSpPr>
        <p:spPr/>
        <p:txBody>
          <a:bodyPr/>
          <a:lstStyle/>
          <a:p>
            <a:r>
              <a:rPr lang="en-US" dirty="0" smtClean="0"/>
              <a:t>Compassion fatigue</a:t>
            </a:r>
          </a:p>
          <a:p>
            <a:pPr lvl="1"/>
            <a:r>
              <a:rPr lang="en-US" dirty="0" smtClean="0"/>
              <a:t>1992- “loss of ability to nurture”</a:t>
            </a:r>
          </a:p>
          <a:p>
            <a:pPr lvl="1"/>
            <a:r>
              <a:rPr lang="en-US" dirty="0" smtClean="0"/>
              <a:t>Today descriptors</a:t>
            </a:r>
          </a:p>
          <a:p>
            <a:pPr lvl="2"/>
            <a:r>
              <a:rPr lang="en-US" dirty="0" smtClean="0"/>
              <a:t>Borrowed stress</a:t>
            </a:r>
          </a:p>
          <a:p>
            <a:pPr lvl="2"/>
            <a:r>
              <a:rPr lang="en-US" dirty="0" smtClean="0"/>
              <a:t>Disable resiliency</a:t>
            </a:r>
          </a:p>
          <a:p>
            <a:pPr lvl="2"/>
            <a:r>
              <a:rPr lang="en-US" dirty="0" smtClean="0"/>
              <a:t>Emotional contagion</a:t>
            </a:r>
          </a:p>
          <a:p>
            <a:pPr lvl="2"/>
            <a:r>
              <a:rPr lang="en-US" dirty="0" smtClean="0"/>
              <a:t>Empathic strain</a:t>
            </a:r>
          </a:p>
          <a:p>
            <a:pPr lvl="2"/>
            <a:r>
              <a:rPr lang="en-US" dirty="0" smtClean="0"/>
              <a:t>Empathy overload</a:t>
            </a:r>
          </a:p>
          <a:p>
            <a:pPr lvl="2"/>
            <a:r>
              <a:rPr lang="en-US" dirty="0" smtClean="0"/>
              <a:t>Fatal availability</a:t>
            </a:r>
          </a:p>
          <a:p>
            <a:pPr lvl="2"/>
            <a:r>
              <a:rPr lang="en-US" dirty="0" smtClean="0"/>
              <a:t>Soul Pain</a:t>
            </a:r>
          </a:p>
          <a:p>
            <a:pPr marL="2185416" lvl="8" indent="0">
              <a:buNone/>
            </a:pPr>
            <a:r>
              <a:rPr lang="en-US" dirty="0" smtClean="0"/>
              <a:t>(Boyle, 2011)</a:t>
            </a:r>
          </a:p>
          <a:p>
            <a:endParaRPr lang="en-US" dirty="0"/>
          </a:p>
        </p:txBody>
      </p:sp>
    </p:spTree>
    <p:extLst>
      <p:ext uri="{BB962C8B-B14F-4D97-AF65-F5344CB8AC3E}">
        <p14:creationId xmlns:p14="http://schemas.microsoft.com/office/powerpoint/2010/main" val="63819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going on in the world</a:t>
            </a:r>
            <a:endParaRPr lang="en-US" dirty="0"/>
          </a:p>
        </p:txBody>
      </p:sp>
      <p:sp>
        <p:nvSpPr>
          <p:cNvPr id="3" name="Content Placeholder 2"/>
          <p:cNvSpPr>
            <a:spLocks noGrp="1"/>
          </p:cNvSpPr>
          <p:nvPr>
            <p:ph idx="1"/>
          </p:nvPr>
        </p:nvSpPr>
        <p:spPr/>
        <p:txBody>
          <a:bodyPr/>
          <a:lstStyle/>
          <a:p>
            <a:r>
              <a:rPr lang="en-US" dirty="0" smtClean="0"/>
              <a:t>Financial crisis</a:t>
            </a:r>
          </a:p>
          <a:p>
            <a:r>
              <a:rPr lang="en-US" dirty="0" smtClean="0"/>
              <a:t>Healthcare reform</a:t>
            </a:r>
          </a:p>
          <a:p>
            <a:r>
              <a:rPr lang="en-US" dirty="0" smtClean="0"/>
              <a:t>Unemployment</a:t>
            </a:r>
          </a:p>
          <a:p>
            <a:r>
              <a:rPr lang="en-US" dirty="0" smtClean="0"/>
              <a:t>Student Loans</a:t>
            </a:r>
          </a:p>
          <a:p>
            <a:r>
              <a:rPr lang="en-US" dirty="0" smtClean="0"/>
              <a:t>TV role models – reality shows</a:t>
            </a:r>
          </a:p>
          <a:p>
            <a:endParaRPr lang="en-US" dirty="0"/>
          </a:p>
        </p:txBody>
      </p:sp>
    </p:spTree>
    <p:extLst>
      <p:ext uri="{BB962C8B-B14F-4D97-AF65-F5344CB8AC3E}">
        <p14:creationId xmlns:p14="http://schemas.microsoft.com/office/powerpoint/2010/main" val="288576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of increasing demands on students and nurses?</a:t>
            </a:r>
            <a:endParaRPr lang="en-US" dirty="0"/>
          </a:p>
        </p:txBody>
      </p:sp>
      <p:sp>
        <p:nvSpPr>
          <p:cNvPr id="3" name="Content Placeholder 2"/>
          <p:cNvSpPr>
            <a:spLocks noGrp="1"/>
          </p:cNvSpPr>
          <p:nvPr>
            <p:ph idx="1"/>
          </p:nvPr>
        </p:nvSpPr>
        <p:spPr/>
        <p:txBody>
          <a:bodyPr>
            <a:normAutofit lnSpcReduction="10000"/>
          </a:bodyPr>
          <a:lstStyle/>
          <a:p>
            <a:r>
              <a:rPr lang="en-US" dirty="0" smtClean="0"/>
              <a:t>Stress, anxiety, and a decrease in performance outcomes</a:t>
            </a:r>
          </a:p>
          <a:p>
            <a:endParaRPr lang="en-US" dirty="0" smtClean="0"/>
          </a:p>
          <a:p>
            <a:r>
              <a:rPr lang="en-US" dirty="0" smtClean="0"/>
              <a:t>Need to develop:</a:t>
            </a:r>
          </a:p>
          <a:p>
            <a:pPr lvl="1"/>
            <a:r>
              <a:rPr lang="en-US" dirty="0"/>
              <a:t> </a:t>
            </a:r>
            <a:r>
              <a:rPr lang="en-US" dirty="0" smtClean="0"/>
              <a:t>positive ways to deal with stress</a:t>
            </a:r>
          </a:p>
          <a:p>
            <a:pPr lvl="1"/>
            <a:r>
              <a:rPr lang="en-US" dirty="0" smtClean="0"/>
              <a:t>Strategies to help maintain their personal quality of life</a:t>
            </a:r>
            <a:endParaRPr lang="en-US" dirty="0"/>
          </a:p>
          <a:p>
            <a:pPr lvl="1"/>
            <a:r>
              <a:rPr lang="en-US" dirty="0" smtClean="0"/>
              <a:t>Resilience</a:t>
            </a:r>
          </a:p>
          <a:p>
            <a:pPr lvl="1"/>
            <a:r>
              <a:rPr lang="en-US" dirty="0" smtClean="0"/>
              <a:t>Permission to verbalize emotions/stress </a:t>
            </a:r>
          </a:p>
          <a:p>
            <a:pPr lvl="1"/>
            <a:r>
              <a:rPr lang="en-US" dirty="0" smtClean="0"/>
              <a:t>Permission to take care of themselves physically, spiritually and mentally</a:t>
            </a:r>
            <a:endParaRPr lang="en-US" dirty="0"/>
          </a:p>
        </p:txBody>
      </p:sp>
    </p:spTree>
    <p:extLst>
      <p:ext uri="{BB962C8B-B14F-4D97-AF65-F5344CB8AC3E}">
        <p14:creationId xmlns:p14="http://schemas.microsoft.com/office/powerpoint/2010/main" val="2035966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rgbClr val="A5D028"/>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448</TotalTime>
  <Words>1261</Words>
  <Application>Microsoft Office PowerPoint</Application>
  <PresentationFormat>On-screen Show (4:3)</PresentationFormat>
  <Paragraphs>236</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Apex</vt:lpstr>
      <vt:lpstr>Self-care: Who cares!</vt:lpstr>
      <vt:lpstr>Who cares and why</vt:lpstr>
      <vt:lpstr>Nursing Students </vt:lpstr>
      <vt:lpstr>Generation Y</vt:lpstr>
      <vt:lpstr>Accelerated Students</vt:lpstr>
      <vt:lpstr>Practicing Nurses</vt:lpstr>
      <vt:lpstr>Practicing nurses</vt:lpstr>
      <vt:lpstr>What’s going on in the world</vt:lpstr>
      <vt:lpstr>Results of increasing demands on students and nurses?</vt:lpstr>
      <vt:lpstr>Benefits or self-care</vt:lpstr>
      <vt:lpstr>Benefits of Self-care</vt:lpstr>
      <vt:lpstr>One Approach!</vt:lpstr>
      <vt:lpstr>Benefits of being mindful</vt:lpstr>
      <vt:lpstr>Benefits of becoming mindful</vt:lpstr>
      <vt:lpstr>Georgetown University School of Medicine</vt:lpstr>
      <vt:lpstr>KSU and Urban Zen partnership</vt:lpstr>
      <vt:lpstr>Hypotheses</vt:lpstr>
      <vt:lpstr>Intervention</vt:lpstr>
      <vt:lpstr>Instruments</vt:lpstr>
      <vt:lpstr>Results</vt:lpstr>
      <vt:lpstr>PowerPoint Presentation</vt:lpstr>
      <vt:lpstr>PowerPoint Presentation</vt:lpstr>
      <vt:lpstr>PowerPoint Presentation</vt:lpstr>
      <vt:lpstr>Hypotheses</vt:lpstr>
      <vt:lpstr>Student feedback</vt:lpstr>
      <vt:lpstr>Since then….</vt:lpstr>
      <vt:lpstr>Chris Fogarty</vt:lpstr>
      <vt:lpstr>And more……</vt:lpstr>
      <vt:lpstr>Today……</vt:lpstr>
      <vt:lpstr>Where we are going!</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Self-care: Who cares!</dc:title>
  <dc:creator>Motter, Tracey</dc:creator>
  <cp:lastModifiedBy>Motter, Tracey</cp:lastModifiedBy>
  <cp:revision>55</cp:revision>
  <dcterms:created xsi:type="dcterms:W3CDTF">2012-08-28T18:30:10Z</dcterms:created>
  <dcterms:modified xsi:type="dcterms:W3CDTF">2012-09-12T15:54:03Z</dcterms:modified>
</cp:coreProperties>
</file>