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sldIdLst>
    <p:sldId id="268" r:id="rId2"/>
    <p:sldId id="277" r:id="rId3"/>
    <p:sldId id="302" r:id="rId4"/>
    <p:sldId id="256" r:id="rId5"/>
    <p:sldId id="257" r:id="rId6"/>
    <p:sldId id="258" r:id="rId7"/>
    <p:sldId id="259" r:id="rId8"/>
    <p:sldId id="273" r:id="rId9"/>
    <p:sldId id="261" r:id="rId10"/>
    <p:sldId id="274" r:id="rId11"/>
    <p:sldId id="265" r:id="rId12"/>
    <p:sldId id="301" r:id="rId13"/>
    <p:sldId id="263" r:id="rId14"/>
    <p:sldId id="264" r:id="rId15"/>
    <p:sldId id="267" r:id="rId16"/>
    <p:sldId id="278" r:id="rId17"/>
    <p:sldId id="279" r:id="rId18"/>
    <p:sldId id="280" r:id="rId19"/>
    <p:sldId id="291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949" autoAdjust="0"/>
  </p:normalViewPr>
  <p:slideViewPr>
    <p:cSldViewPr>
      <p:cViewPr varScale="1">
        <p:scale>
          <a:sx n="72" d="100"/>
          <a:sy n="72" d="100"/>
        </p:scale>
        <p:origin x="-90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3BBB2-FDDF-4713-9691-313600DAB26E}" type="datetimeFigureOut">
              <a:rPr lang="en-US" smtClean="0"/>
              <a:t>9/9/2013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BBEF0-43CF-444D-A6A4-FF5790CDB7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47480308@N02/6375093979/sizes/o/in/photostream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47480308@N02/6375093979/sizes/o/in/photostream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47480308@N02/6375093979/sizes/o/in/photostream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47480308@N02/6375093979/sizes/o/in/photostream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47480308@N02/6375093979/sizes/o/in/photostream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47480308@N02/6375093979/sizes/o/in/photostream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47480308@N02/6375093979/sizes/o/in/photostream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47480308@N02/6375093979/sizes/o/in/photostream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47480308@N02/6375093979/sizes/o/in/photostream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phram.de/blog/2009/03/10/the-lead-non-user-method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BBEF0-43CF-444D-A6A4-FF5790CDB79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329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 </a:t>
            </a:r>
            <a:r>
              <a:rPr lang="en-US" dirty="0" smtClean="0">
                <a:hlinkClick r:id="rId3"/>
              </a:rPr>
              <a:t>http://www.flickr.com/photos/47480308@N02/6375093979/sizes/o/in/photostream/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A2E4A-52CB-45B2-9A8D-6A48E60E2A4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00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 </a:t>
            </a:r>
            <a:r>
              <a:rPr lang="en-US" dirty="0" smtClean="0">
                <a:hlinkClick r:id="rId3"/>
              </a:rPr>
              <a:t>http://www.flickr.com/photos/47480308@N02/6375093979/sizes/o/in/photostream/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A2E4A-52CB-45B2-9A8D-6A48E60E2A4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00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 </a:t>
            </a:r>
            <a:r>
              <a:rPr lang="en-US" dirty="0" smtClean="0">
                <a:hlinkClick r:id="rId3"/>
              </a:rPr>
              <a:t>http://www.flickr.com/photos/47480308@N02/6375093979/sizes/o/in/photostream/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A2E4A-52CB-45B2-9A8D-6A48E60E2A4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00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 </a:t>
            </a:r>
            <a:r>
              <a:rPr lang="en-US" dirty="0" smtClean="0">
                <a:hlinkClick r:id="rId3"/>
              </a:rPr>
              <a:t>http://www.flickr.com/photos/47480308@N02/6375093979/sizes/o/in/photostream/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A2E4A-52CB-45B2-9A8D-6A48E60E2A4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00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 </a:t>
            </a:r>
            <a:r>
              <a:rPr lang="en-US" dirty="0" smtClean="0">
                <a:hlinkClick r:id="rId3"/>
              </a:rPr>
              <a:t>http://www.flickr.com/photos/47480308@N02/6375093979/sizes/o/in/photostream/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A2E4A-52CB-45B2-9A8D-6A48E60E2A4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00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A2E4A-52CB-45B2-9A8D-6A48E60E2A4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19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 </a:t>
            </a:r>
            <a:r>
              <a:rPr lang="en-US" dirty="0" smtClean="0">
                <a:hlinkClick r:id="rId3"/>
              </a:rPr>
              <a:t>http://www.flickr.com/photos/47480308@N02/6375093979/sizes/o/in/photostream/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A2E4A-52CB-45B2-9A8D-6A48E60E2A4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00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 </a:t>
            </a:r>
            <a:r>
              <a:rPr lang="en-US" dirty="0" smtClean="0">
                <a:hlinkClick r:id="rId3"/>
              </a:rPr>
              <a:t>http://www.flickr.com/photos/47480308@N02/6375093979/sizes/o/in/photostream/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A2E4A-52CB-45B2-9A8D-6A48E60E2A4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00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 </a:t>
            </a:r>
            <a:r>
              <a:rPr lang="en-US" dirty="0" smtClean="0">
                <a:hlinkClick r:id="rId3"/>
              </a:rPr>
              <a:t>http://www.flickr.com/photos/47480308@N02/6375093979/sizes/o/in/photostream/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A2E4A-52CB-45B2-9A8D-6A48E60E2A4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00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A2E4A-52CB-45B2-9A8D-6A48E60E2A4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98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we value</a:t>
            </a:r>
            <a:r>
              <a:rPr lang="en-US" baseline="0" dirty="0" smtClean="0"/>
              <a:t> online learning and accelerated education…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BBEF0-43CF-444D-A6A4-FF5790CDB79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90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A2E4A-52CB-45B2-9A8D-6A48E60E2A4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2259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A2E4A-52CB-45B2-9A8D-6A48E60E2A4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1567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 </a:t>
            </a:r>
            <a:r>
              <a:rPr lang="en-US" dirty="0" smtClean="0">
                <a:hlinkClick r:id="rId3"/>
              </a:rPr>
              <a:t>http://www.flickr.com/photos/47480308@N02/6375093979/sizes/o/in/photostream/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A2E4A-52CB-45B2-9A8D-6A48E60E2A4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00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A2E4A-52CB-45B2-9A8D-6A48E60E2A4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003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A2E4A-52CB-45B2-9A8D-6A48E60E2A4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003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A2E4A-52CB-45B2-9A8D-6A48E60E2A4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548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A2E4A-52CB-45B2-9A8D-6A48E60E2A4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764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A2E4A-52CB-45B2-9A8D-6A48E60E2A4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131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A2E4A-52CB-45B2-9A8D-6A48E60E2A4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434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A2E4A-52CB-45B2-9A8D-6A48E60E2A4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269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Students appear for classes a few days per week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Face-to-face lectures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In-class discussions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Homework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BBEF0-43CF-444D-A6A4-FF5790CDB79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4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Social influence is sporadic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Not cohort oriented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BBEF0-43CF-444D-A6A4-FF5790CDB79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294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source: </a:t>
            </a:r>
            <a:r>
              <a:rPr lang="en-US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www.zephram.de</a:t>
            </a:r>
            <a:endParaRPr lang="en-US" sz="1200" b="0" i="0" u="sng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 users are those that anticipate needs, recognize trends, are socially centric, communicate often, and are influential.  They value recognition and feedback by the instructor, a platform for communication, and empowerment to make change (influence).  They generally develop and spend a great deal of social capital over the duration of a course or term.</a:t>
            </a:r>
          </a:p>
          <a:p>
            <a:endParaRPr lang="en-US" dirty="0" smtClean="0"/>
          </a:p>
          <a:p>
            <a:r>
              <a:rPr lang="en-US" dirty="0" smtClean="0"/>
              <a:t>Possess unique knowledge, play</a:t>
            </a:r>
            <a:r>
              <a:rPr lang="en-US" baseline="0" dirty="0" smtClean="0"/>
              <a:t> an early role in learning activities, possess strong reputations within their communities, help shape innovative solutions to problems</a:t>
            </a:r>
          </a:p>
          <a:p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“Lead users” are present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Difficult to identify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Harder to support effectively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dirty="0" smtClean="0"/>
              <a:t>Feedback and recognition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dirty="0" smtClean="0"/>
              <a:t>Socially-centric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dirty="0" smtClean="0"/>
              <a:t>Anticipate needs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dirty="0" smtClean="0"/>
              <a:t>Recognize trends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Even harder to leverage for the benefit of everyone (shared cognition, collective efficacy)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dirty="0" smtClean="0"/>
              <a:t>Community leaders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dirty="0" smtClean="0"/>
              <a:t>Can draw community together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dirty="0" smtClean="0"/>
              <a:t>Can help generate innovative collective solutions to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BBEF0-43CF-444D-A6A4-FF5790CDB79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738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Christensen</a:t>
            </a:r>
            <a:r>
              <a:rPr lang="en-US" dirty="0" smtClean="0"/>
              <a:t>, C. M., and Overdorf, M. 2000. “Meeting the Challenge of Disruptive Change,” </a:t>
            </a:r>
            <a:r>
              <a:rPr lang="en-US" i="1" dirty="0" smtClean="0"/>
              <a:t>Harvard Business Review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Values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Standards by which an institution sets priorities that enable them to judge whether or not a program, learning environment, or learning approach is attractive or unattractive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Processes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The “patterns of interaction, coordination, communication, and decision making” that turn resources into some of value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Resources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The human, technological, knowledge, and students (raw materials) that serve as input to the processes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BBEF0-43CF-444D-A6A4-FF5790CDB79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021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Christensen, C. M., and Overdorf, M. 2000. “Meeting the Challenge of Disruptive Change,” </a:t>
            </a:r>
            <a:r>
              <a:rPr lang="en-US" i="1" dirty="0" smtClean="0"/>
              <a:t>Harvard Business Review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BBEF0-43CF-444D-A6A4-FF5790CDB79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021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do these students</a:t>
            </a:r>
            <a:r>
              <a:rPr lang="en-US" baseline="0" dirty="0" smtClean="0"/>
              <a:t> sound like?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BBEF0-43CF-444D-A6A4-FF5790CDB79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97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we value</a:t>
            </a:r>
            <a:r>
              <a:rPr lang="en-US" baseline="0" dirty="0" smtClean="0"/>
              <a:t> online learning and accelerated education…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BBEF0-43CF-444D-A6A4-FF5790CDB79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9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 template web related.ps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9200"/>
            <a:ext cx="5257800" cy="12954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5257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9A0C35-5941-447A-9CC9-FC4B24DC61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9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3DF8F9-48A3-41EA-8DD6-0C655B50146C}" type="datetimeFigureOut">
              <a:rPr lang="en-US" smtClean="0"/>
              <a:t>9/9/2013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A94C4A-4CA6-4613-9824-87CC1D8964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2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blaze flag_slide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384300" y="139700"/>
            <a:ext cx="75311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90600" y="1600201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accent3">
              <a:lumMod val="40000"/>
              <a:lumOff val="60000"/>
            </a:schemeClr>
          </a:solidFill>
          <a:latin typeface="+mj-lt"/>
          <a:ea typeface="Cambria" pitchFamily="18" charset="0"/>
          <a:cs typeface="Cambria" pitchFamily="18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ヒラギノ角ゴ Pro W3" pitchFamily="-109" charset="-128"/>
          <a:cs typeface="ヒラギノ角ゴ Pro W3" pitchFamily="-109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ヒラギノ角ゴ Pro W3" pitchFamily="-109" charset="-128"/>
          <a:cs typeface="ヒラギノ角ゴ Pro W3" pitchFamily="-109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ヒラギノ角ゴ Pro W3" pitchFamily="-109" charset="-128"/>
          <a:cs typeface="ヒラギノ角ゴ Pro W3" pitchFamily="-109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ヒラギノ角ゴ Pro W3" pitchFamily="-109" charset="-128"/>
          <a:cs typeface="ヒラギノ角ゴ Pro W3" pitchFamily="-109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ヒラギノ角ゴ Pro W3" pitchFamily="-109" charset="-128"/>
          <a:cs typeface="ヒラギノ角ゴ Pro W3" pitchFamily="-109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ヒラギノ角ゴ Pro W3" pitchFamily="-109" charset="-128"/>
          <a:cs typeface="ヒラギノ角ゴ Pro W3" pitchFamily="-109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ヒラギノ角ゴ Pro W3" pitchFamily="-109" charset="-128"/>
          <a:cs typeface="ヒラギノ角ゴ Pro W3" pitchFamily="-109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ヒラギノ角ゴ Pro W3" pitchFamily="-109" charset="-128"/>
          <a:cs typeface="ヒラギノ角ゴ Pro W3" pitchFamily="-109" charset="-128"/>
        </a:defRPr>
      </a:lvl9pPr>
    </p:titleStyle>
    <p:bodyStyle>
      <a:lvl1pPr marL="2286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j-lt"/>
          <a:ea typeface="Cambria" pitchFamily="18" charset="0"/>
          <a:cs typeface="Cambria" pitchFamily="18" charset="0"/>
        </a:defRPr>
      </a:lvl1pPr>
      <a:lvl2pPr marL="4572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j-lt"/>
          <a:ea typeface="Cambria" pitchFamily="18" charset="0"/>
          <a:cs typeface="+mn-cs"/>
        </a:defRPr>
      </a:lvl2pPr>
      <a:lvl3pPr marL="6858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j-lt"/>
          <a:ea typeface="Geneva" charset="-128"/>
          <a:cs typeface="Geneva" charset="-128"/>
        </a:defRPr>
      </a:lvl3pPr>
      <a:lvl4pPr marL="977900" indent="-2921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j-lt"/>
          <a:ea typeface="Geneva" charset="-128"/>
          <a:cs typeface="+mn-cs"/>
        </a:defRPr>
      </a:lvl4pPr>
      <a:lvl5pPr marL="12065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j-lt"/>
          <a:ea typeface="Geneva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mdigangi@loyola.ed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paulmdigangi.com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219200"/>
            <a:ext cx="7162800" cy="1676400"/>
          </a:xfrm>
        </p:spPr>
        <p:txBody>
          <a:bodyPr>
            <a:noAutofit/>
          </a:bodyPr>
          <a:lstStyle/>
          <a:p>
            <a:r>
              <a:rPr lang="en-US" sz="3600" dirty="0"/>
              <a:t>Technology and On-Line Learning in Accelerated Nursing Education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6019800" cy="1752600"/>
          </a:xfrm>
        </p:spPr>
        <p:txBody>
          <a:bodyPr/>
          <a:lstStyle/>
          <a:p>
            <a:r>
              <a:rPr lang="en-US" dirty="0" smtClean="0"/>
              <a:t>Allen C. Johnston, Ph.D.</a:t>
            </a:r>
          </a:p>
          <a:p>
            <a:r>
              <a:rPr lang="en-US" dirty="0" smtClean="0"/>
              <a:t>University of Alabama at Birmingham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1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 smtClean="0"/>
              <a:t>effectively depart from the culture of conventional learning </a:t>
            </a:r>
            <a:r>
              <a:rPr lang="en-US" dirty="0" smtClean="0"/>
              <a:t>environments …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ommunicate </a:t>
            </a:r>
            <a:r>
              <a:rPr lang="en-US" dirty="0" smtClean="0"/>
              <a:t>new values</a:t>
            </a:r>
          </a:p>
          <a:p>
            <a:pPr lvl="2"/>
            <a:r>
              <a:rPr lang="en-US" dirty="0" smtClean="0"/>
              <a:t>leadership </a:t>
            </a:r>
            <a:r>
              <a:rPr lang="en-US" dirty="0" smtClean="0"/>
              <a:t>teams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stablish </a:t>
            </a:r>
            <a:r>
              <a:rPr lang="en-US" dirty="0" smtClean="0"/>
              <a:t>unique processes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xtended </a:t>
            </a:r>
            <a:r>
              <a:rPr lang="en-US" dirty="0" smtClean="0"/>
              <a:t>engagement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rocure </a:t>
            </a:r>
            <a:r>
              <a:rPr lang="en-US" dirty="0" smtClean="0"/>
              <a:t>new resources</a:t>
            </a:r>
          </a:p>
          <a:p>
            <a:pPr lvl="2"/>
            <a:r>
              <a:rPr lang="en-US" dirty="0"/>
              <a:t>h</a:t>
            </a:r>
            <a:r>
              <a:rPr lang="en-US" dirty="0" smtClean="0"/>
              <a:t>uman </a:t>
            </a:r>
            <a:r>
              <a:rPr lang="en-US" dirty="0" smtClean="0"/>
              <a:t>resources: mature, focused, and inherently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motivated </a:t>
            </a:r>
            <a:r>
              <a:rPr lang="en-US" dirty="0" smtClean="0"/>
              <a:t>students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echnological </a:t>
            </a:r>
            <a:r>
              <a:rPr lang="en-US" dirty="0" smtClean="0"/>
              <a:t>resources: collaborative, synchronous, half or full-duplex, social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Contemporary Online Learning 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16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>
            <a:no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ommunicate </a:t>
            </a:r>
            <a:r>
              <a:rPr lang="en-US" sz="2800" dirty="0" smtClean="0"/>
              <a:t>new values</a:t>
            </a:r>
          </a:p>
          <a:p>
            <a:pPr lvl="1"/>
            <a:r>
              <a:rPr lang="en-US" sz="2400" dirty="0"/>
              <a:t>l</a:t>
            </a:r>
            <a:r>
              <a:rPr lang="en-US" sz="2400" dirty="0" smtClean="0"/>
              <a:t>earning </a:t>
            </a:r>
            <a:r>
              <a:rPr lang="en-US" sz="2400" dirty="0" smtClean="0"/>
              <a:t>can occur in compressed timeframes</a:t>
            </a:r>
          </a:p>
          <a:p>
            <a:pPr lvl="1"/>
            <a:r>
              <a:rPr lang="en-US" sz="2400" dirty="0"/>
              <a:t>l</a:t>
            </a:r>
            <a:r>
              <a:rPr lang="en-US" sz="2400" dirty="0" smtClean="0"/>
              <a:t>earning </a:t>
            </a:r>
            <a:r>
              <a:rPr lang="en-US" sz="2400" dirty="0"/>
              <a:t>can occur in extended engagement, online </a:t>
            </a:r>
            <a:r>
              <a:rPr lang="en-US" sz="2400" dirty="0" smtClean="0"/>
              <a:t>environments</a:t>
            </a:r>
          </a:p>
          <a:p>
            <a:pPr lvl="2"/>
            <a:r>
              <a:rPr lang="en-US" sz="2000" dirty="0" smtClean="0"/>
              <a:t>s</a:t>
            </a:r>
            <a:r>
              <a:rPr lang="en-US" sz="2000" dirty="0" smtClean="0"/>
              <a:t>ocially </a:t>
            </a:r>
            <a:r>
              <a:rPr lang="en-US" sz="2000" dirty="0" smtClean="0"/>
              <a:t>constructed knowledge</a:t>
            </a:r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raditional </a:t>
            </a:r>
            <a:r>
              <a:rPr lang="en-US" sz="2400" dirty="0" smtClean="0"/>
              <a:t>experiences aren’t always the “best” </a:t>
            </a:r>
            <a:r>
              <a:rPr lang="en-US" sz="2400" dirty="0" smtClean="0"/>
              <a:t>experiences</a:t>
            </a: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Contemporary Online Learning Environments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355084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98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>
            <a:no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ommunicate </a:t>
            </a:r>
            <a:r>
              <a:rPr lang="en-US" sz="2800" dirty="0" smtClean="0"/>
              <a:t>new values</a:t>
            </a:r>
          </a:p>
          <a:p>
            <a:pPr lvl="1"/>
            <a:r>
              <a:rPr lang="en-US" sz="2400" dirty="0" smtClean="0"/>
              <a:t>practice </a:t>
            </a:r>
            <a:r>
              <a:rPr lang="en-US" sz="2400" dirty="0"/>
              <a:t>has value too</a:t>
            </a:r>
          </a:p>
          <a:p>
            <a:pPr lvl="2"/>
            <a:r>
              <a:rPr lang="en-US" sz="2000" dirty="0" smtClean="0"/>
              <a:t>overly-standardized </a:t>
            </a:r>
            <a:r>
              <a:rPr lang="en-US" sz="2000" dirty="0"/>
              <a:t>practices can produce consistent student experiences but not consistently </a:t>
            </a:r>
            <a:r>
              <a:rPr lang="en-US" sz="2000" i="1" dirty="0"/>
              <a:t>effective </a:t>
            </a:r>
            <a:r>
              <a:rPr lang="en-US" sz="2000" dirty="0"/>
              <a:t>student experiences</a:t>
            </a:r>
          </a:p>
          <a:p>
            <a:pPr lvl="1"/>
            <a:r>
              <a:rPr lang="en-US" sz="2400" dirty="0" smtClean="0"/>
              <a:t>informal </a:t>
            </a:r>
            <a:r>
              <a:rPr lang="en-US" sz="2400" dirty="0"/>
              <a:t>learning environment is important</a:t>
            </a:r>
          </a:p>
          <a:p>
            <a:pPr lvl="2"/>
            <a:r>
              <a:rPr lang="en-US" sz="2000" dirty="0"/>
              <a:t>s</a:t>
            </a:r>
            <a:r>
              <a:rPr lang="en-US" sz="2000" dirty="0" smtClean="0"/>
              <a:t>ocial </a:t>
            </a:r>
            <a:r>
              <a:rPr lang="en-US" sz="2000" dirty="0"/>
              <a:t>influence, vicarious experience, situational support</a:t>
            </a:r>
          </a:p>
          <a:p>
            <a:pPr lvl="2"/>
            <a:r>
              <a:rPr lang="en-US" sz="2000" dirty="0" smtClean="0"/>
              <a:t>community-focused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Contemporary Online Learning Environments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355084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5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stablish </a:t>
            </a:r>
            <a:r>
              <a:rPr lang="en-US" dirty="0" smtClean="0"/>
              <a:t>unique processes to support the </a:t>
            </a:r>
            <a:br>
              <a:rPr lang="en-US" dirty="0" smtClean="0"/>
            </a:br>
            <a:r>
              <a:rPr lang="en-US" dirty="0" smtClean="0"/>
              <a:t>new values</a:t>
            </a:r>
          </a:p>
          <a:p>
            <a:pPr lvl="1"/>
            <a:r>
              <a:rPr lang="en-US" dirty="0" smtClean="0"/>
              <a:t>extended </a:t>
            </a:r>
            <a:r>
              <a:rPr lang="en-US" dirty="0" smtClean="0"/>
              <a:t>engagement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aster </a:t>
            </a:r>
            <a:r>
              <a:rPr lang="en-US" dirty="0" smtClean="0"/>
              <a:t>paced</a:t>
            </a:r>
          </a:p>
          <a:p>
            <a:pPr lvl="1"/>
            <a:r>
              <a:rPr lang="en-US" dirty="0" smtClean="0"/>
              <a:t>more </a:t>
            </a:r>
            <a:r>
              <a:rPr lang="en-US" dirty="0" smtClean="0"/>
              <a:t>intensive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ohort </a:t>
            </a:r>
            <a:r>
              <a:rPr lang="en-US" dirty="0" smtClean="0"/>
              <a:t>oriented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ocially </a:t>
            </a:r>
            <a:r>
              <a:rPr lang="en-US" dirty="0" smtClean="0"/>
              <a:t>intensive – a social construction of knowledge</a:t>
            </a:r>
          </a:p>
          <a:p>
            <a:r>
              <a:rPr lang="en-US" dirty="0" smtClean="0"/>
              <a:t>“lead </a:t>
            </a:r>
            <a:r>
              <a:rPr lang="en-US" dirty="0" smtClean="0"/>
              <a:t>users” influence is amplified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 smtClean="0"/>
              <a:t>do we harness their power?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Contemporary Online Learning Environments</a:t>
            </a:r>
          </a:p>
        </p:txBody>
      </p:sp>
    </p:spTree>
    <p:extLst>
      <p:ext uri="{BB962C8B-B14F-4D97-AF65-F5344CB8AC3E}">
        <p14:creationId xmlns:p14="http://schemas.microsoft.com/office/powerpoint/2010/main" val="37156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</a:t>
            </a:r>
            <a:r>
              <a:rPr lang="en-US" dirty="0" smtClean="0"/>
              <a:t>rocure </a:t>
            </a:r>
            <a:r>
              <a:rPr lang="en-US" dirty="0" smtClean="0"/>
              <a:t>new resources to support the </a:t>
            </a:r>
            <a:br>
              <a:rPr lang="en-US" dirty="0" smtClean="0"/>
            </a:br>
            <a:r>
              <a:rPr lang="en-US" dirty="0" smtClean="0"/>
              <a:t>unique processes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uman </a:t>
            </a:r>
            <a:r>
              <a:rPr lang="en-US" dirty="0" smtClean="0"/>
              <a:t>resources: recruit mature, educated, focused, and inherently motivated students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echnological </a:t>
            </a:r>
            <a:r>
              <a:rPr lang="en-US" dirty="0" smtClean="0"/>
              <a:t>resources: acquire collaborative, synchronous, half or full-duplex, social technologies</a:t>
            </a:r>
          </a:p>
          <a:p>
            <a:pPr lvl="2"/>
            <a:r>
              <a:rPr lang="en-US" dirty="0" smtClean="0"/>
              <a:t>microblogs</a:t>
            </a:r>
            <a:r>
              <a:rPr lang="en-US" dirty="0" smtClean="0"/>
              <a:t> </a:t>
            </a:r>
            <a:r>
              <a:rPr lang="en-US" dirty="0" smtClean="0"/>
              <a:t>(half-duplex, social)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ocial networks </a:t>
            </a:r>
            <a:r>
              <a:rPr lang="en-US" dirty="0" smtClean="0"/>
              <a:t>(half-duplex, social)</a:t>
            </a:r>
          </a:p>
          <a:p>
            <a:pPr lvl="2"/>
            <a:r>
              <a:rPr lang="en-US" dirty="0" smtClean="0"/>
              <a:t>wikis </a:t>
            </a:r>
            <a:r>
              <a:rPr lang="en-US" dirty="0" smtClean="0"/>
              <a:t>(collaborative, lead user platform)</a:t>
            </a:r>
          </a:p>
          <a:p>
            <a:pPr lvl="2"/>
            <a:r>
              <a:rPr lang="en-US" dirty="0" smtClean="0"/>
              <a:t>mo</a:t>
            </a:r>
            <a:r>
              <a:rPr lang="en-US" dirty="0" smtClean="0"/>
              <a:t>bile </a:t>
            </a:r>
            <a:r>
              <a:rPr lang="en-US" dirty="0" smtClean="0"/>
              <a:t>apps (social, collaborative, situational)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Contemporary Online Learning Environments</a:t>
            </a:r>
          </a:p>
        </p:txBody>
      </p:sp>
    </p:spTree>
    <p:extLst>
      <p:ext uri="{BB962C8B-B14F-4D97-AF65-F5344CB8AC3E}">
        <p14:creationId xmlns:p14="http://schemas.microsoft.com/office/powerpoint/2010/main" val="140131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An exemplary approach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Integrating technology into an online learning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95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Exemplary Approach</a:t>
            </a:r>
            <a:br>
              <a:rPr lang="en-US" dirty="0" smtClean="0"/>
            </a:br>
            <a:r>
              <a:rPr lang="en-US" dirty="0" smtClean="0"/>
              <a:t>Paul Di </a:t>
            </a:r>
            <a:r>
              <a:rPr lang="en-US" dirty="0" smtClean="0"/>
              <a:t>Gangi</a:t>
            </a:r>
            <a:r>
              <a:rPr lang="en-US" dirty="0" smtClean="0"/>
              <a:t>, Ph.D.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60771"/>
            <a:ext cx="655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95400" y="5971112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Contact @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pdigangi@uab.edu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Website @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4"/>
              </a:rPr>
              <a:t>www.paulmdigangi.com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07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lhcs.ws/images/golf-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6629400" cy="428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u="sng" dirty="0" smtClean="0"/>
              <a:t>P</a:t>
            </a:r>
            <a:r>
              <a:rPr lang="en-US" sz="3600" dirty="0" smtClean="0"/>
              <a:t>lanning</a:t>
            </a:r>
          </a:p>
          <a:p>
            <a:r>
              <a:rPr lang="en-US" sz="3600" u="sng" dirty="0" smtClean="0"/>
              <a:t>A</a:t>
            </a:r>
            <a:r>
              <a:rPr lang="en-US" sz="3600" dirty="0" smtClean="0"/>
              <a:t>ction </a:t>
            </a:r>
          </a:p>
          <a:p>
            <a:r>
              <a:rPr lang="en-US" sz="3600" u="sng" dirty="0" smtClean="0"/>
              <a:t>R</a:t>
            </a:r>
            <a:r>
              <a:rPr lang="en-US" sz="3600" dirty="0" smtClean="0"/>
              <a:t>eview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 Approach to Online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9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entimentofsuccess.files.wordpress.com/2010/01/home-improvement-and-diy-plan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1"/>
            <a:ext cx="89916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9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entimentofsuccess.files.wordpress.com/2010/01/home-improvement-and-diy-plannin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1"/>
            <a:ext cx="89916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3951403" cy="15144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84713"/>
            <a:ext cx="5668461" cy="2590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– Identify Current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2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07354"/>
            <a:ext cx="66294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easy </a:t>
            </a:r>
            <a:r>
              <a:rPr lang="en-US" dirty="0"/>
              <a:t>to spot problems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difficult </a:t>
            </a:r>
            <a:r>
              <a:rPr lang="en-US" dirty="0"/>
              <a:t>to spot opportunities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education </a:t>
            </a:r>
            <a:r>
              <a:rPr lang="en-US" dirty="0"/>
              <a:t>can be focused </a:t>
            </a:r>
            <a:r>
              <a:rPr lang="en-US" dirty="0" smtClean="0"/>
              <a:t>anywhere, but online education is at the center</a:t>
            </a: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culture </a:t>
            </a:r>
            <a:r>
              <a:rPr lang="en-US" dirty="0"/>
              <a:t>dictates options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strategic </a:t>
            </a:r>
            <a:r>
              <a:rPr lang="en-US" dirty="0"/>
              <a:t>alignment of technology to values and processes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Way of Thinking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98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entimentofsuccess.files.wordpress.com/2010/01/home-improvement-and-diy-plannin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1"/>
            <a:ext cx="89916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– Identify Current Issues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481759"/>
            <a:ext cx="30289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52912"/>
            <a:ext cx="29908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3211374"/>
            <a:ext cx="30003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774" y="1962565"/>
            <a:ext cx="2997476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927531"/>
            <a:ext cx="30003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- Syllabus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" y="1524000"/>
            <a:ext cx="899406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3735" y="1905000"/>
            <a:ext cx="2136065" cy="27432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09800" y="1219200"/>
            <a:ext cx="2209800" cy="6858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951080" y="3962400"/>
            <a:ext cx="493486" cy="13716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64751" y="922756"/>
            <a:ext cx="4497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P22 Typewriter" pitchFamily="2" charset="0"/>
              </a:rPr>
              <a:t>B</a:t>
            </a:r>
            <a:r>
              <a:rPr lang="en-US" sz="3200" dirty="0" smtClean="0">
                <a:solidFill>
                  <a:schemeClr val="bg1"/>
                </a:solidFill>
                <a:latin typeface="P22 Typewriter" pitchFamily="2" charset="0"/>
              </a:rPr>
              <a:t>ookmarks </a:t>
            </a:r>
            <a:r>
              <a:rPr lang="en-US" sz="3200" dirty="0" smtClean="0">
                <a:solidFill>
                  <a:schemeClr val="bg1"/>
                </a:solidFill>
                <a:latin typeface="P22 Typewriter" pitchFamily="2" charset="0"/>
              </a:rPr>
              <a:t>for </a:t>
            </a:r>
            <a:r>
              <a:rPr lang="en-US" sz="3200" dirty="0" smtClean="0">
                <a:solidFill>
                  <a:schemeClr val="bg1"/>
                </a:solidFill>
                <a:latin typeface="P22 Typewriter" pitchFamily="2" charset="0"/>
              </a:rPr>
              <a:t>navigation</a:t>
            </a:r>
            <a:endParaRPr lang="en-US" sz="3200" dirty="0">
              <a:solidFill>
                <a:schemeClr val="bg1"/>
              </a:solidFill>
              <a:latin typeface="P22 Typewriter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52996" y="5407967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P22 Typewriter" pitchFamily="2" charset="0"/>
              </a:rPr>
              <a:t>Google Voice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00800" y="3568977"/>
            <a:ext cx="878114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967605" y="3541644"/>
            <a:ext cx="3352800" cy="3429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55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</a:t>
            </a:r>
            <a:endParaRPr lang="en-US" dirty="0"/>
          </a:p>
        </p:txBody>
      </p:sp>
      <p:pic>
        <p:nvPicPr>
          <p:cNvPr id="8194" name="Picture 2" descr="http://shalomletters.files.wordpress.com/2011/11/lights-camera-action-clapper-32095721_st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1620078"/>
            <a:ext cx="6705600" cy="482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3009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3872936"/>
            <a:ext cx="3810000" cy="29718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504" y="3872936"/>
            <a:ext cx="5307496" cy="297181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45493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– Build Anticipation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553199" cy="491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1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- Practice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97" y="1888670"/>
            <a:ext cx="8851003" cy="435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8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– Enable Discussion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705600" cy="45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17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771" cy="637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114800" y="1437033"/>
            <a:ext cx="4800600" cy="647700"/>
          </a:xfrm>
          <a:prstGeom prst="round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P22 Typewriter" pitchFamily="2" charset="0"/>
              </a:rPr>
              <a:t>300 edits by 5 groups</a:t>
            </a:r>
            <a:endParaRPr lang="en-US" sz="3200" dirty="0">
              <a:solidFill>
                <a:schemeClr val="bg1"/>
              </a:solidFill>
              <a:latin typeface="P22 Typewri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" y="66260"/>
            <a:ext cx="9144000" cy="582492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2400" y="6134100"/>
            <a:ext cx="8839200" cy="647700"/>
          </a:xfrm>
          <a:prstGeom prst="round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P22 Typewriter" pitchFamily="2" charset="0"/>
              </a:rPr>
              <a:t>1,847 Stories; 2,097 Comments; 5,490 Votes; 180 Students </a:t>
            </a:r>
            <a:endParaRPr lang="en-US" sz="3200" dirty="0">
              <a:solidFill>
                <a:schemeClr val="bg1"/>
              </a:solidFill>
              <a:latin typeface="P22 Typewri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5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87"/>
    </mc:Choice>
    <mc:Fallback xmlns="">
      <p:transition spd="slow" advTm="16287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52600"/>
            <a:ext cx="6800469" cy="388598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81000" y="304800"/>
            <a:ext cx="5029200" cy="861786"/>
          </a:xfrm>
          <a:prstGeom prst="round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P22 Typewriter" pitchFamily="2" charset="0"/>
              </a:rPr>
              <a:t>Student Presentations</a:t>
            </a:r>
            <a:endParaRPr lang="en-US" sz="3200" dirty="0">
              <a:solidFill>
                <a:schemeClr val="bg1"/>
              </a:solidFill>
              <a:latin typeface="P22 Typewriter" pitchFamily="2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5410200"/>
            <a:ext cx="4791075" cy="116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95600"/>
            <a:ext cx="3121642" cy="368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702"/>
            <a:ext cx="1369042" cy="251429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42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 cultur</a:t>
            </a:r>
            <a:r>
              <a:rPr lang="en-US" sz="3600" dirty="0" smtClean="0"/>
              <a:t>e change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Understanding the cultural challenge of online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09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pic>
        <p:nvPicPr>
          <p:cNvPr id="11266" name="Picture 2" descr="http://tweakyourbiz.com/growth/files/review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2148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1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8" y="1845636"/>
            <a:ext cx="8984342" cy="89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9" y="2733697"/>
            <a:ext cx="8991599" cy="89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3595974"/>
            <a:ext cx="8991599" cy="87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0" y="4471261"/>
            <a:ext cx="8980713" cy="87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9" y="5343775"/>
            <a:ext cx="8984342" cy="87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1384300" y="139700"/>
            <a:ext cx="7531100" cy="1003300"/>
          </a:xfrm>
          <a:prstGeom prst="rect">
            <a:avLst/>
          </a:prstGeom>
        </p:spPr>
        <p:txBody>
          <a:bodyPr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  <a:ea typeface="Cambria" pitchFamily="18" charset="0"/>
                <a:cs typeface="Cambria" pitchFamily="18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ヒラギノ角ゴ Pro W3" pitchFamily="-109" charset="-128"/>
                <a:cs typeface="ヒラギノ角ゴ Pro W3" pitchFamily="-109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ヒラギノ角ゴ Pro W3" pitchFamily="-109" charset="-128"/>
                <a:cs typeface="ヒラギノ角ゴ Pro W3" pitchFamily="-109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ヒラギノ角ゴ Pro W3" pitchFamily="-109" charset="-128"/>
                <a:cs typeface="ヒラギノ角ゴ Pro W3" pitchFamily="-109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ヒラギノ角ゴ Pro W3" pitchFamily="-109" charset="-128"/>
                <a:cs typeface="ヒラギノ角ゴ Pro W3" pitchFamily="-109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ヒラギノ角ゴ Pro W3" pitchFamily="-109" charset="-128"/>
                <a:cs typeface="ヒラギノ角ゴ Pro W3" pitchFamily="-109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ヒラギノ角ゴ Pro W3" pitchFamily="-109" charset="-128"/>
                <a:cs typeface="ヒラギノ角ゴ Pro W3" pitchFamily="-109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ヒラギノ角ゴ Pro W3" pitchFamily="-109" charset="-128"/>
                <a:cs typeface="ヒラギノ角ゴ Pro W3" pitchFamily="-109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ヒラギノ角ゴ Pro W3" pitchFamily="-109" charset="-128"/>
                <a:cs typeface="ヒラギノ角ゴ Pro W3" pitchFamily="-109" charset="-128"/>
              </a:defRPr>
            </a:lvl9pPr>
          </a:lstStyle>
          <a:p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2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1384300" y="139700"/>
            <a:ext cx="7531100" cy="1003300"/>
          </a:xfrm>
          <a:prstGeom prst="rect">
            <a:avLst/>
          </a:prstGeom>
        </p:spPr>
        <p:txBody>
          <a:bodyPr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  <a:ea typeface="Cambria" pitchFamily="18" charset="0"/>
                <a:cs typeface="Cambria" pitchFamily="18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ヒラギノ角ゴ Pro W3" pitchFamily="-109" charset="-128"/>
                <a:cs typeface="ヒラギノ角ゴ Pro W3" pitchFamily="-109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ヒラギノ角ゴ Pro W3" pitchFamily="-109" charset="-128"/>
                <a:cs typeface="ヒラギノ角ゴ Pro W3" pitchFamily="-109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ヒラギノ角ゴ Pro W3" pitchFamily="-109" charset="-128"/>
                <a:cs typeface="ヒラギノ角ゴ Pro W3" pitchFamily="-109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ヒラギノ角ゴ Pro W3" pitchFamily="-109" charset="-128"/>
                <a:cs typeface="ヒラギノ角ゴ Pro W3" pitchFamily="-109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ヒラギノ角ゴ Pro W3" pitchFamily="-109" charset="-128"/>
                <a:cs typeface="ヒラギノ角ゴ Pro W3" pitchFamily="-109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ヒラギノ角ゴ Pro W3" pitchFamily="-109" charset="-128"/>
                <a:cs typeface="ヒラギノ角ゴ Pro W3" pitchFamily="-109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ヒラギノ角ゴ Pro W3" pitchFamily="-109" charset="-128"/>
                <a:cs typeface="ヒラギノ角ゴ Pro W3" pitchFamily="-109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ヒラギノ角ゴ Pro W3" pitchFamily="-109" charset="-128"/>
                <a:cs typeface="ヒラギノ角ゴ Pro W3" pitchFamily="-109" charset="-128"/>
              </a:defRPr>
            </a:lvl9pPr>
          </a:lstStyle>
          <a:p>
            <a:r>
              <a:rPr lang="en-US" dirty="0" smtClean="0"/>
              <a:t>Review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85" y="0"/>
            <a:ext cx="6837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2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1"/>
            <a:ext cx="1623786" cy="114806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5867400"/>
            <a:ext cx="83439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257800" y="5943600"/>
            <a:ext cx="3733800" cy="647700"/>
          </a:xfrm>
          <a:prstGeom prst="round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P22 Typewriter" pitchFamily="2" charset="0"/>
              </a:rPr>
              <a:t>96 Countries</a:t>
            </a:r>
            <a:endParaRPr lang="en-US" sz="3200" dirty="0">
              <a:solidFill>
                <a:schemeClr val="bg1"/>
              </a:solidFill>
              <a:latin typeface="P22 Typewriter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24400" y="275257"/>
            <a:ext cx="4114800" cy="647700"/>
          </a:xfrm>
          <a:prstGeom prst="round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P22 Typewriter" pitchFamily="2" charset="0"/>
              </a:rPr>
              <a:t>Video </a:t>
            </a:r>
            <a:r>
              <a:rPr lang="en-US" sz="3200" dirty="0" smtClean="0">
                <a:solidFill>
                  <a:schemeClr val="bg1"/>
                </a:solidFill>
                <a:latin typeface="P22 Typewriter" pitchFamily="2" charset="0"/>
              </a:rPr>
              <a:t>Lectures</a:t>
            </a:r>
            <a:endParaRPr lang="en-US" sz="3200" dirty="0">
              <a:solidFill>
                <a:schemeClr val="bg1"/>
              </a:solidFill>
              <a:latin typeface="P22 Typewriter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24552" cy="477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9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08660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1"/>
            <a:ext cx="1623786" cy="114806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343400" y="152400"/>
            <a:ext cx="4495800" cy="647700"/>
          </a:xfrm>
          <a:prstGeom prst="round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P22 Typewriter" pitchFamily="2" charset="0"/>
              </a:rPr>
              <a:t>Granularized Feedback</a:t>
            </a:r>
            <a:endParaRPr lang="en-US" sz="3200" dirty="0">
              <a:solidFill>
                <a:schemeClr val="bg1"/>
              </a:solidFill>
              <a:latin typeface="P22 Typewri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0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3124200" cy="61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724400" y="275257"/>
            <a:ext cx="4114800" cy="647700"/>
          </a:xfrm>
          <a:prstGeom prst="round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P22 Typewriter" pitchFamily="2" charset="0"/>
              </a:rPr>
              <a:t>Microsations</a:t>
            </a:r>
            <a:endParaRPr lang="en-US" sz="3200" dirty="0">
              <a:solidFill>
                <a:schemeClr val="bg1"/>
              </a:solidFill>
              <a:latin typeface="P22 Typewriter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599"/>
            <a:ext cx="9144000" cy="504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5665"/>
            <a:ext cx="9144000" cy="60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86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3124200" cy="61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724400" y="275257"/>
            <a:ext cx="4114800" cy="647700"/>
          </a:xfrm>
          <a:prstGeom prst="round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P22 Typewriter" pitchFamily="2" charset="0"/>
              </a:rPr>
              <a:t>Microsations</a:t>
            </a:r>
            <a:endParaRPr lang="en-US" sz="3200" dirty="0">
              <a:solidFill>
                <a:schemeClr val="bg1"/>
              </a:solidFill>
              <a:latin typeface="P22 Typewriter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82744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1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3124200" cy="61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724400" y="275257"/>
            <a:ext cx="4114800" cy="647700"/>
          </a:xfrm>
          <a:prstGeom prst="round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P22 Typewriter" pitchFamily="2" charset="0"/>
              </a:rPr>
              <a:t>Microsations</a:t>
            </a:r>
            <a:endParaRPr lang="en-US" sz="3200" dirty="0">
              <a:solidFill>
                <a:schemeClr val="bg1"/>
              </a:solidFill>
              <a:latin typeface="P22 Typewriter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371609" cy="506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97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219200"/>
            <a:ext cx="7162800" cy="1676400"/>
          </a:xfrm>
        </p:spPr>
        <p:txBody>
          <a:bodyPr>
            <a:noAutofit/>
          </a:bodyPr>
          <a:lstStyle/>
          <a:p>
            <a:r>
              <a:rPr lang="en-US" sz="3600" dirty="0"/>
              <a:t>Technology and On-Line Learning in Accelerated Nursing Education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6019800" cy="1752600"/>
          </a:xfrm>
        </p:spPr>
        <p:txBody>
          <a:bodyPr/>
          <a:lstStyle/>
          <a:p>
            <a:r>
              <a:rPr lang="en-US" dirty="0" smtClean="0"/>
              <a:t>Allen C. Johnston, Ph.D.</a:t>
            </a:r>
          </a:p>
          <a:p>
            <a:r>
              <a:rPr lang="en-US" dirty="0" smtClean="0"/>
              <a:t>University of Alabama at Birmingham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1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rm4.staticflickr.com/3216/2944586163_6d17fdfc9b_z.jpg?zz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90251" cy="479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face-to-face instruction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Conventional Learning 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www.thrivetoday.org/images/MaturityRetreats/maturity%20solution%20hamm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440936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relatively </a:t>
            </a:r>
            <a:r>
              <a:rPr lang="en-US" dirty="0" smtClean="0"/>
              <a:t>slower </a:t>
            </a:r>
            <a:r>
              <a:rPr lang="en-US" dirty="0" smtClean="0"/>
              <a:t>programs</a:t>
            </a:r>
          </a:p>
          <a:p>
            <a:pPr lvl="1"/>
            <a:r>
              <a:rPr lang="en-US" dirty="0" smtClean="0"/>
              <a:t>allow </a:t>
            </a:r>
            <a:r>
              <a:rPr lang="en-US" dirty="0" smtClean="0"/>
              <a:t>students to mature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ave </a:t>
            </a:r>
            <a:r>
              <a:rPr lang="en-US" dirty="0" smtClean="0"/>
              <a:t>breaks between terms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nly </a:t>
            </a:r>
            <a:r>
              <a:rPr lang="en-US" dirty="0" smtClean="0"/>
              <a:t>a few courses per term allowing for other pursuits, interests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Conventional Learning Environments</a:t>
            </a:r>
          </a:p>
        </p:txBody>
      </p:sp>
    </p:spTree>
    <p:extLst>
      <p:ext uri="{BB962C8B-B14F-4D97-AF65-F5344CB8AC3E}">
        <p14:creationId xmlns:p14="http://schemas.microsoft.com/office/powerpoint/2010/main" val="97882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zephram.de/blog/wp-content/uploads/2009/03/omis_mit_hand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749506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lead </a:t>
            </a:r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hard </a:t>
            </a:r>
            <a:r>
              <a:rPr lang="en-US" dirty="0"/>
              <a:t>to </a:t>
            </a:r>
            <a:r>
              <a:rPr lang="en-US" dirty="0" smtClean="0"/>
              <a:t>spot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arder to </a:t>
            </a:r>
            <a:br>
              <a:rPr lang="en-US" dirty="0" smtClean="0"/>
            </a:br>
            <a:r>
              <a:rPr lang="en-US" dirty="0" smtClean="0"/>
              <a:t>support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Conventional Learning Environments</a:t>
            </a:r>
          </a:p>
        </p:txBody>
      </p:sp>
    </p:spTree>
    <p:extLst>
      <p:ext uri="{BB962C8B-B14F-4D97-AF65-F5344CB8AC3E}">
        <p14:creationId xmlns:p14="http://schemas.microsoft.com/office/powerpoint/2010/main" val="16124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culture </a:t>
            </a:r>
            <a:r>
              <a:rPr lang="en-US" dirty="0"/>
              <a:t>develops over time</a:t>
            </a:r>
            <a:endParaRPr lang="en-US" dirty="0"/>
          </a:p>
          <a:p>
            <a:pPr marL="628650" lvl="1" indent="-171450"/>
            <a:r>
              <a:rPr lang="en-US" dirty="0" smtClean="0"/>
              <a:t>values </a:t>
            </a:r>
            <a:r>
              <a:rPr lang="en-US" dirty="0"/>
              <a:t>dictate …</a:t>
            </a:r>
          </a:p>
          <a:p>
            <a:pPr marL="628650" lvl="1" indent="-171450"/>
            <a:r>
              <a:rPr lang="en-US" dirty="0" smtClean="0"/>
              <a:t>Processes, which </a:t>
            </a:r>
            <a:r>
              <a:rPr lang="en-US" dirty="0"/>
              <a:t>require …</a:t>
            </a:r>
            <a:endParaRPr lang="en-US" dirty="0"/>
          </a:p>
          <a:p>
            <a:pPr marL="628650" lvl="1" indent="-171450"/>
            <a:r>
              <a:rPr lang="en-US" dirty="0" smtClean="0"/>
              <a:t>resources</a:t>
            </a:r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the goal is consistent outcomes, processes are essential and a culture is desirable</a:t>
            </a:r>
          </a:p>
          <a:p>
            <a:r>
              <a:rPr lang="en-US" dirty="0" smtClean="0"/>
              <a:t>if </a:t>
            </a:r>
            <a:r>
              <a:rPr lang="en-US" dirty="0"/>
              <a:t>the goal is consistently “good” outcomes, practice must be valued</a:t>
            </a:r>
          </a:p>
          <a:p>
            <a:endParaRPr lang="en-US" dirty="0"/>
          </a:p>
        </p:txBody>
      </p:sp>
      <p:pic>
        <p:nvPicPr>
          <p:cNvPr id="6146" name="Picture 2" descr="http://4.bp.blogspot.com/-jP3-PSj58YY/UYufXVyT0II/AAAAAAAACyE/H0Sf7JWFH1g/s320/texting+carto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Culture of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8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conventional </a:t>
            </a:r>
            <a:r>
              <a:rPr lang="en-US" dirty="0" smtClean="0"/>
              <a:t>learning environments utilized technology in a way that supported their conventional values</a:t>
            </a:r>
          </a:p>
          <a:p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 smtClean="0"/>
              <a:t>these established cultures to remain effective</a:t>
            </a:r>
            <a:r>
              <a:rPr lang="en-US" dirty="0"/>
              <a:t> </a:t>
            </a:r>
            <a:r>
              <a:rPr lang="en-US" dirty="0" smtClean="0"/>
              <a:t>they required only evolutionary (sustaining) </a:t>
            </a:r>
            <a:r>
              <a:rPr lang="en-US" dirty="0" smtClean="0"/>
              <a:t>technologies</a:t>
            </a:r>
            <a:endParaRPr lang="en-US" dirty="0" smtClean="0"/>
          </a:p>
        </p:txBody>
      </p:sp>
      <p:pic>
        <p:nvPicPr>
          <p:cNvPr id="7" name="Picture 4" descr="http://48yo.files.wordpress.com/2013/08/pp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457924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Conventional Learning Environments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5426765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email (asynchronous, in-line with course schedules, nature of </a:t>
            </a:r>
            <a:r>
              <a:rPr lang="en-US" sz="2400" dirty="0" smtClean="0"/>
              <a:t>work)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powerpoint</a:t>
            </a:r>
            <a:r>
              <a:rPr lang="en-US" sz="2400" dirty="0" smtClean="0"/>
              <a:t> </a:t>
            </a:r>
            <a:r>
              <a:rPr lang="en-US" sz="2400" dirty="0"/>
              <a:t>(simplex information flow, in-line with content delivery)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835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39398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39000" cy="4525963"/>
          </a:xfrm>
        </p:spPr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volutionary </a:t>
            </a:r>
            <a:r>
              <a:rPr lang="en-US" dirty="0" smtClean="0"/>
              <a:t>technologies are sustaining technologies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nhance </a:t>
            </a:r>
            <a:r>
              <a:rPr lang="en-US" dirty="0" smtClean="0"/>
              <a:t>processes, support values, entrench cultures</a:t>
            </a:r>
          </a:p>
          <a:p>
            <a:r>
              <a:rPr lang="en-US" dirty="0"/>
              <a:t>r</a:t>
            </a:r>
            <a:r>
              <a:rPr lang="en-US" dirty="0" smtClean="0"/>
              <a:t>evolutionary </a:t>
            </a:r>
            <a:r>
              <a:rPr lang="en-US" dirty="0" smtClean="0"/>
              <a:t>technologies are game changers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isrupt </a:t>
            </a:r>
            <a:r>
              <a:rPr lang="en-US" dirty="0" smtClean="0"/>
              <a:t>processes, challenge values, threaten established cultures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e’ve </a:t>
            </a:r>
            <a:r>
              <a:rPr lang="en-US" dirty="0" smtClean="0"/>
              <a:t>already </a:t>
            </a:r>
            <a:r>
              <a:rPr lang="en-US" dirty="0" smtClean="0"/>
              <a:t>seen </a:t>
            </a:r>
            <a:r>
              <a:rPr lang="en-US" dirty="0" smtClean="0"/>
              <a:t>this with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Internet</a:t>
            </a:r>
            <a:r>
              <a:rPr lang="en-US" dirty="0" smtClean="0"/>
              <a:t>, smart devices, mobile apps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Versus Revolutionary 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3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A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4031</TotalTime>
  <Words>886</Words>
  <Application>Microsoft Office PowerPoint</Application>
  <PresentationFormat>On-screen Show (4:3)</PresentationFormat>
  <Paragraphs>185</Paragraphs>
  <Slides>38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UAB1</vt:lpstr>
      <vt:lpstr>Technology and On-Line Learning in Accelerated Nursing Education</vt:lpstr>
      <vt:lpstr>My Way of Thinking</vt:lpstr>
      <vt:lpstr>A culture change</vt:lpstr>
      <vt:lpstr>Conventional Learning Environments</vt:lpstr>
      <vt:lpstr>Conventional Learning Environments</vt:lpstr>
      <vt:lpstr>Conventional Learning Environments</vt:lpstr>
      <vt:lpstr>A Culture of Learning</vt:lpstr>
      <vt:lpstr>Conventional Learning Environments</vt:lpstr>
      <vt:lpstr>Evolutionary Versus Revolutionary Technologies</vt:lpstr>
      <vt:lpstr>Contemporary Online Learning Environments</vt:lpstr>
      <vt:lpstr>Contemporary Online Learning Environments</vt:lpstr>
      <vt:lpstr>Contemporary Online Learning Environments</vt:lpstr>
      <vt:lpstr>Contemporary Online Learning Environments</vt:lpstr>
      <vt:lpstr>Contemporary Online Learning Environments</vt:lpstr>
      <vt:lpstr>An exemplary approach</vt:lpstr>
      <vt:lpstr>An Exemplary Approach Paul Di Gangi, Ph.D.</vt:lpstr>
      <vt:lpstr>PAR Approach to Online Learning</vt:lpstr>
      <vt:lpstr>Planning</vt:lpstr>
      <vt:lpstr>Planning – Identify Current Issues</vt:lpstr>
      <vt:lpstr>Planning – Identify Current Issues</vt:lpstr>
      <vt:lpstr>Planning - Syllabus</vt:lpstr>
      <vt:lpstr>Action</vt:lpstr>
      <vt:lpstr>PowerPoint Presentation</vt:lpstr>
      <vt:lpstr>Action – Build Anticipation</vt:lpstr>
      <vt:lpstr>Action - Practice</vt:lpstr>
      <vt:lpstr>Action – Enable Discussion</vt:lpstr>
      <vt:lpstr>PowerPoint Presentation</vt:lpstr>
      <vt:lpstr>PowerPoint Presentation</vt:lpstr>
      <vt:lpstr>PowerPoint Presentation</vt:lpstr>
      <vt:lpstr>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Technology and On-Line Learning in Accelerated Nursing Education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 C Johnston</dc:creator>
  <cp:lastModifiedBy>Allen C Johnston</cp:lastModifiedBy>
  <cp:revision>62</cp:revision>
  <dcterms:created xsi:type="dcterms:W3CDTF">2013-09-07T04:31:33Z</dcterms:created>
  <dcterms:modified xsi:type="dcterms:W3CDTF">2013-09-10T04:54:59Z</dcterms:modified>
</cp:coreProperties>
</file>