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02" r:id="rId3"/>
    <p:sldId id="262" r:id="rId4"/>
    <p:sldId id="303" r:id="rId5"/>
    <p:sldId id="300" r:id="rId6"/>
    <p:sldId id="296" r:id="rId7"/>
    <p:sldId id="259" r:id="rId8"/>
    <p:sldId id="258" r:id="rId9"/>
    <p:sldId id="261" r:id="rId10"/>
    <p:sldId id="305" r:id="rId11"/>
    <p:sldId id="281" r:id="rId12"/>
    <p:sldId id="282" r:id="rId13"/>
    <p:sldId id="299" r:id="rId14"/>
    <p:sldId id="286" r:id="rId15"/>
    <p:sldId id="287" r:id="rId16"/>
    <p:sldId id="288" r:id="rId17"/>
    <p:sldId id="304" r:id="rId18"/>
    <p:sldId id="289" r:id="rId19"/>
    <p:sldId id="297" r:id="rId20"/>
    <p:sldId id="292" r:id="rId21"/>
    <p:sldId id="301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>
        <p:scale>
          <a:sx n="125" d="100"/>
          <a:sy n="125" d="100"/>
        </p:scale>
        <p:origin x="414" y="9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E913-1E80-4FB3-9487-0DA9CF5BF2B5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7D12F-2416-47A9-AE14-3C907DB70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*Mean years of musical lessons is 2 years (SD=2.8)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7D12F-2416-47A9-AE14-3C907DB70F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3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)]. Results revealed minimal accuracy in lung sound interpretation; wheezes which were interpreted most frequency were only correctly deduced 52.1% of the time, whereas fine crackles were correctly interpreted only 2.1%.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(2001) study of medical residents in the United States [US], Canada and England, correct interpretation of 12 cardiac sounds was made 22%, 26%, and 20% of the time, respectively. Perhaps more concerning is evidence that only one quarter of US residencies in internal medicine and family practice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1998), and 37.1% of cardiology programs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Gracely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&amp; Kaye, 1993) provided formal training in cardiac auscultation despite trainees request for this teaching. Researchers suggest the low emphasis on cardiac examination is related to an over-reliance in expensive technology, decreased incidence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diseases in Western world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1987)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26.3%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7D12F-2416-47A9-AE14-3C907DB70F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3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8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71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0DD5-9080-4984-AED7-38373A4569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5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C856C-72A8-45F4-B594-D6045B950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2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3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1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8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2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4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04E7-7124-4531-A5DF-44A21CBE2012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B207-050C-45D7-AD99-41F1DBC9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file:///C:\Documents%20and%20Settings\Linda\Desktop\Sounds\Normal_Heart_and_Bowel_with_Wheeze.wav" TargetMode="External"/><Relationship Id="rId6" Type="http://schemas.microsoft.com/office/2007/relationships/media" Target="../media/media5.mp3"/><Relationship Id="rId11" Type="http://schemas.openxmlformats.org/officeDocument/2006/relationships/image" Target="../media/image17.png"/><Relationship Id="rId5" Type="http://schemas.openxmlformats.org/officeDocument/2006/relationships/audio" Target="../media/media4.mp3"/><Relationship Id="rId10" Type="http://schemas.openxmlformats.org/officeDocument/2006/relationships/slideLayout" Target="../slideLayouts/slideLayout12.xml"/><Relationship Id="rId4" Type="http://schemas.microsoft.com/office/2007/relationships/media" Target="../media/media4.mp3"/><Relationship Id="rId9" Type="http://schemas.openxmlformats.org/officeDocument/2006/relationships/audio" Target="../media/media6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Looking is not seeing and listening is not hearing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Linda Honan PhD, APRN, Yale University</a:t>
            </a:r>
          </a:p>
          <a:p>
            <a:r>
              <a:rPr lang="en-US" dirty="0" smtClean="0"/>
              <a:t>Sarah </a:t>
            </a:r>
            <a:r>
              <a:rPr lang="en-US" dirty="0" err="1" smtClean="0"/>
              <a:t>Shealy</a:t>
            </a:r>
            <a:r>
              <a:rPr lang="en-US" dirty="0" smtClean="0"/>
              <a:t>, MSN, CNM, Mount Saint </a:t>
            </a:r>
            <a:r>
              <a:rPr lang="en-US" dirty="0" err="1" smtClean="0"/>
              <a:t>Marys</a:t>
            </a:r>
            <a:r>
              <a:rPr lang="en-US" dirty="0" smtClean="0"/>
              <a:t> University</a:t>
            </a:r>
          </a:p>
          <a:p>
            <a:r>
              <a:rPr lang="en-US" altLang="en-US" dirty="0" smtClean="0"/>
              <a:t>Thomas C Duffy, Professor</a:t>
            </a:r>
          </a:p>
          <a:p>
            <a:r>
              <a:rPr lang="en-US" altLang="en-US" sz="2400" dirty="0" smtClean="0"/>
              <a:t>Yale University School of Music</a:t>
            </a:r>
          </a:p>
          <a:p>
            <a:r>
              <a:rPr lang="en-US" altLang="en-US" dirty="0" smtClean="0"/>
              <a:t>Linda </a:t>
            </a:r>
            <a:r>
              <a:rPr lang="en-US" altLang="en-US" dirty="0" err="1" smtClean="0"/>
              <a:t>Friedlaender</a:t>
            </a:r>
            <a:r>
              <a:rPr lang="en-US" altLang="en-US" dirty="0" smtClean="0"/>
              <a:t>, Curator for Education</a:t>
            </a:r>
          </a:p>
          <a:p>
            <a:r>
              <a:rPr lang="en-US" altLang="en-US" sz="2400" dirty="0" smtClean="0"/>
              <a:t>Yale Center for British Art</a:t>
            </a:r>
          </a:p>
        </p:txBody>
      </p:sp>
    </p:spTree>
    <p:extLst>
      <p:ext uri="{BB962C8B-B14F-4D97-AF65-F5344CB8AC3E}">
        <p14:creationId xmlns:p14="http://schemas.microsoft.com/office/powerpoint/2010/main" val="20701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experience…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24043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i m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5688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287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7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313" cy="488950"/>
          </a:xfrm>
        </p:spPr>
        <p:txBody>
          <a:bodyPr/>
          <a:lstStyle/>
          <a:p>
            <a:r>
              <a:rPr lang="en-US" altLang="en-US" dirty="0" smtClean="0"/>
              <a:t>The study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29375"/>
              </p:ext>
            </p:extLst>
          </p:nvPr>
        </p:nvGraphicFramePr>
        <p:xfrm>
          <a:off x="3575050" y="830779"/>
          <a:ext cx="5111752" cy="381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938"/>
                <a:gridCol w="1277938"/>
                <a:gridCol w="1277938"/>
                <a:gridCol w="1277938"/>
              </a:tblGrid>
              <a:tr h="350109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Pre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Post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Wilcoxon Signed rank Test (P)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Mean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Image 1 (arm DVT)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word count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142.73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148.52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0.6023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number of observations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21.23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31.33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25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objective physical assessment findings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7.95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16.33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diagnoses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0.64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1.67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Image 2 (COPD)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88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word count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143.45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173.90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0.0097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50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Total number of observations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26.86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33.62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0.0186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25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     Number of objective physical assessment findings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8.00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12.57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0.0003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1508" name="Rectangle 48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838200"/>
            <a:ext cx="3313113" cy="5287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 smtClean="0"/>
              <a:t>Students who participated in the </a:t>
            </a:r>
            <a:r>
              <a:rPr lang="en-US" altLang="en-US" sz="2800" i="1" dirty="0" smtClean="0"/>
              <a:t>looking is not seeing </a:t>
            </a:r>
            <a:r>
              <a:rPr lang="en-US" altLang="en-US" sz="2800" dirty="0" smtClean="0"/>
              <a:t>experience had significantly more written observations; </a:t>
            </a:r>
          </a:p>
          <a:p>
            <a:r>
              <a:rPr lang="en-US" altLang="en-US" sz="2800" dirty="0" smtClean="0">
                <a:solidFill>
                  <a:srgbClr val="000000"/>
                </a:solidFill>
                <a:cs typeface="Times New Roman"/>
              </a:rPr>
              <a:t>higher n</a:t>
            </a:r>
            <a:r>
              <a:rPr lang="en-US" sz="2800" dirty="0" smtClean="0">
                <a:solidFill>
                  <a:srgbClr val="000000"/>
                </a:solidFill>
                <a:ea typeface="Times New Roman"/>
                <a:cs typeface="Times New Roman"/>
              </a:rPr>
              <a:t>umber 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of objective physical assessment </a:t>
            </a:r>
            <a:r>
              <a:rPr lang="en-US" sz="2800" dirty="0" smtClean="0">
                <a:solidFill>
                  <a:srgbClr val="000000"/>
                </a:solidFill>
                <a:ea typeface="Times New Roman"/>
                <a:cs typeface="Times New Roman"/>
              </a:rPr>
              <a:t>findings; more </a:t>
            </a:r>
            <a:r>
              <a:rPr lang="en-US" sz="2800" dirty="0" smtClean="0"/>
              <a:t>objective </a:t>
            </a:r>
            <a:r>
              <a:rPr lang="en-US" sz="2800" dirty="0"/>
              <a:t>physical assessment findings</a:t>
            </a:r>
            <a:r>
              <a:rPr lang="en-US" altLang="en-US" sz="2800" dirty="0" smtClean="0"/>
              <a:t> on the patient photographs, and…</a:t>
            </a:r>
          </a:p>
        </p:txBody>
      </p:sp>
    </p:spTree>
    <p:extLst>
      <p:ext uri="{BB962C8B-B14F-4D97-AF65-F5344CB8AC3E}">
        <p14:creationId xmlns:p14="http://schemas.microsoft.com/office/powerpoint/2010/main" val="23779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 diagnosis based on assessment of signs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387752"/>
              </p:ext>
            </p:extLst>
          </p:nvPr>
        </p:nvGraphicFramePr>
        <p:xfrm>
          <a:off x="457200" y="1600200"/>
          <a:ext cx="5486400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990600"/>
                <a:gridCol w="1005840"/>
                <a:gridCol w="1097280"/>
                <a:gridCol w="1097280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Post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Variable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Correct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Correct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Image 1 Correct Diagnosis of arm DVT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4.55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66.67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Image 2 Correct Diagnosis of COPD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63.64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90.48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1200"/>
            <a:ext cx="2396799" cy="157552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3556722"/>
            <a:ext cx="2396799" cy="15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Differential diagnosis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 smtClean="0"/>
              <a:t>“Circumstantial evidence is a very tricky thing. It may seem to point very straight to one thing, but if you shift your own point of view a little, you may find it pointing in an equally uncompromising manner to something entirely different” Holmes</a:t>
            </a:r>
          </a:p>
          <a:p>
            <a:pPr>
              <a:lnSpc>
                <a:spcPct val="80000"/>
              </a:lnSpc>
            </a:pPr>
            <a:r>
              <a:rPr lang="en-US" altLang="en-US" sz="2400" b="1" smtClean="0"/>
              <a:t>Fluid, flexible seeing</a:t>
            </a:r>
          </a:p>
        </p:txBody>
      </p:sp>
      <p:pic>
        <p:nvPicPr>
          <p:cNvPr id="25604" name="Picture 4" descr="holmes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725" y="2444750"/>
            <a:ext cx="2474913" cy="3186113"/>
          </a:xfrm>
        </p:spPr>
      </p:pic>
    </p:spTree>
    <p:extLst>
      <p:ext uri="{BB962C8B-B14F-4D97-AF65-F5344CB8AC3E}">
        <p14:creationId xmlns:p14="http://schemas.microsoft.com/office/powerpoint/2010/main" val="3340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Consider that…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 smtClean="0"/>
              <a:t>Seeing is constructed, flexible and fluid. Observational skills can be enhanced with the use of art work and the experience translates into deeper seeing that results in enhanced diagnostic skills.</a:t>
            </a:r>
          </a:p>
        </p:txBody>
      </p:sp>
      <p:pic>
        <p:nvPicPr>
          <p:cNvPr id="26628" name="Picture 4" descr="see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509838"/>
            <a:ext cx="3814762" cy="3055937"/>
          </a:xfrm>
        </p:spPr>
      </p:pic>
      <p:pic>
        <p:nvPicPr>
          <p:cNvPr id="26629" name="Picture 5" descr="YS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i="1" dirty="0"/>
              <a:t>L</a:t>
            </a:r>
            <a:r>
              <a:rPr lang="en-US" altLang="en-US" i="1" dirty="0" smtClean="0"/>
              <a:t>istening is not hearing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86200" cy="44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smtClean="0"/>
              <a:t>The auditory arts are integrated with nursing science to develop curriculum for training students’ listening skills in pitch, frequency, and discrimination </a:t>
            </a:r>
          </a:p>
        </p:txBody>
      </p:sp>
      <p:pic>
        <p:nvPicPr>
          <p:cNvPr id="27652" name="Content Placeholder 4" descr="2_Brain_071109015607036_wideweb__300x37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450" y="2252663"/>
            <a:ext cx="2857500" cy="3571875"/>
          </a:xfrm>
        </p:spPr>
      </p:pic>
    </p:spTree>
    <p:extLst>
      <p:ext uri="{BB962C8B-B14F-4D97-AF65-F5344CB8AC3E}">
        <p14:creationId xmlns:p14="http://schemas.microsoft.com/office/powerpoint/2010/main" val="40008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Dynamics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>
                <a:cs typeface="Times" charset="0"/>
              </a:rPr>
              <a:t>Beats can be played very loudly or very softly and everything in between.</a:t>
            </a:r>
          </a:p>
          <a:p>
            <a:r>
              <a:rPr lang="en-US" altLang="en-US" dirty="0">
                <a:cs typeface="Times" charset="0"/>
              </a:rPr>
              <a:t>The volume of a sound is called its </a:t>
            </a:r>
            <a:r>
              <a:rPr lang="en-US" altLang="en-US" i="1" dirty="0">
                <a:cs typeface="Times" charset="0"/>
              </a:rPr>
              <a:t>dynamic</a:t>
            </a:r>
            <a:r>
              <a:rPr lang="en-US" altLang="en-US" dirty="0">
                <a:cs typeface="Times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6555"/>
            <a:ext cx="3810000" cy="294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57800" y="2967335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i="1" dirty="0" smtClean="0">
              <a:cs typeface="Times" charset="0"/>
            </a:endParaRPr>
          </a:p>
          <a:p>
            <a:endParaRPr lang="en-US" altLang="en-US" dirty="0">
              <a:cs typeface="Time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399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i="1" dirty="0">
                <a:cs typeface="Times" charset="0"/>
              </a:rPr>
              <a:t>p</a:t>
            </a:r>
            <a:r>
              <a:rPr lang="en-US" altLang="en-US" dirty="0">
                <a:cs typeface="Times" charset="0"/>
              </a:rPr>
              <a:t> = </a:t>
            </a:r>
            <a:r>
              <a:rPr lang="en-US" altLang="en-US" i="1" dirty="0">
                <a:cs typeface="Times" charset="0"/>
              </a:rPr>
              <a:t>piano </a:t>
            </a:r>
            <a:r>
              <a:rPr lang="en-US" altLang="en-US" dirty="0">
                <a:cs typeface="Times" charset="0"/>
              </a:rPr>
              <a:t>= soft</a:t>
            </a:r>
          </a:p>
          <a:p>
            <a:r>
              <a:rPr lang="en-US" altLang="en-US" i="1" dirty="0" err="1">
                <a:cs typeface="Times" charset="0"/>
              </a:rPr>
              <a:t>ppp</a:t>
            </a:r>
            <a:r>
              <a:rPr lang="en-US" altLang="en-US" i="1" dirty="0">
                <a:cs typeface="Times" charset="0"/>
              </a:rPr>
              <a:t> </a:t>
            </a:r>
            <a:r>
              <a:rPr lang="en-US" altLang="en-US" dirty="0">
                <a:cs typeface="Times" charset="0"/>
              </a:rPr>
              <a:t>= triple </a:t>
            </a:r>
            <a:r>
              <a:rPr lang="en-US" altLang="en-US" i="1" dirty="0">
                <a:cs typeface="Times" charset="0"/>
              </a:rPr>
              <a:t>piano </a:t>
            </a:r>
            <a:r>
              <a:rPr lang="en-US" altLang="en-US" dirty="0">
                <a:cs typeface="Times" charset="0"/>
              </a:rPr>
              <a:t>extremely soft</a:t>
            </a:r>
            <a:endParaRPr lang="en-US" altLang="en-US" i="1" dirty="0">
              <a:cs typeface="Times" charset="0"/>
            </a:endParaRPr>
          </a:p>
          <a:p>
            <a:r>
              <a:rPr lang="en-US" altLang="en-US" i="1" dirty="0">
                <a:cs typeface="Times" charset="0"/>
              </a:rPr>
              <a:t>f</a:t>
            </a:r>
            <a:r>
              <a:rPr lang="en-US" altLang="en-US" dirty="0">
                <a:cs typeface="Times" charset="0"/>
              </a:rPr>
              <a:t> = </a:t>
            </a:r>
            <a:r>
              <a:rPr lang="en-US" altLang="en-US" i="1" dirty="0">
                <a:cs typeface="Times" charset="0"/>
              </a:rPr>
              <a:t>forte</a:t>
            </a:r>
            <a:r>
              <a:rPr lang="en-US" altLang="en-US" dirty="0">
                <a:cs typeface="Times" charset="0"/>
              </a:rPr>
              <a:t> = loud (strong)</a:t>
            </a:r>
          </a:p>
        </p:txBody>
      </p:sp>
      <p:pic>
        <p:nvPicPr>
          <p:cNvPr id="5" name="01+BB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5029200"/>
            <a:ext cx="609600" cy="609600"/>
          </a:xfrm>
          <a:prstGeom prst="rect">
            <a:avLst/>
          </a:prstGeom>
        </p:spPr>
      </p:pic>
      <p:pic>
        <p:nvPicPr>
          <p:cNvPr id="6" name="04+BB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Music…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91000" cy="4572000"/>
          </a:xfrm>
        </p:spPr>
        <p:txBody>
          <a:bodyPr/>
          <a:lstStyle/>
          <a:p>
            <a:r>
              <a:rPr lang="en-US" altLang="en-US" smtClean="0"/>
              <a:t>Musical samples as sounds, in tandem with the visual notational diagram of each sound’s rhythm, articulation, speed and volume.</a:t>
            </a:r>
          </a:p>
          <a:p>
            <a:r>
              <a:rPr lang="en-US" altLang="en-US" smtClean="0"/>
              <a:t>Masking…</a:t>
            </a:r>
          </a:p>
          <a:p>
            <a:endParaRPr lang="en-US" altLang="en-US" smtClean="0"/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400800" y="20574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Systolic Murmur</a:t>
            </a: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6553200" y="32766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Actual Systolic Murmur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5105400" y="49530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Diastolic Murmur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5257800" y="60198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Actual Diastolic Murmur</a:t>
            </a:r>
          </a:p>
        </p:txBody>
      </p:sp>
      <p:pic>
        <p:nvPicPr>
          <p:cNvPr id="13" name="Normal_Heart_and_Bowel_with_Wheez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25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oms systolic murmur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2560" y="2057400"/>
            <a:ext cx="609600" cy="609600"/>
          </a:xfrm>
          <a:prstGeom prst="rect">
            <a:avLst/>
          </a:prstGeom>
        </p:spPr>
      </p:pic>
      <p:pic>
        <p:nvPicPr>
          <p:cNvPr id="4" name="09 Apex, Holo Sys Mur, Supine, Bell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200" y="3505200"/>
            <a:ext cx="609600" cy="609600"/>
          </a:xfrm>
          <a:prstGeom prst="rect">
            <a:avLst/>
          </a:prstGeom>
        </p:spPr>
      </p:pic>
      <p:pic>
        <p:nvPicPr>
          <p:cNvPr id="5" name="diastolic murmur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24300" y="5676900"/>
            <a:ext cx="609600" cy="609600"/>
          </a:xfrm>
          <a:prstGeom prst="rect">
            <a:avLst/>
          </a:prstGeom>
        </p:spPr>
      </p:pic>
      <p:pic>
        <p:nvPicPr>
          <p:cNvPr id="6" name="diastolic_murmur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05700" y="4758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930038"/>
              </p:ext>
            </p:extLst>
          </p:nvPr>
        </p:nvGraphicFramePr>
        <p:xfrm>
          <a:off x="457200" y="228601"/>
          <a:ext cx="6583680" cy="5805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/>
                <a:gridCol w="822960"/>
                <a:gridCol w="822960"/>
                <a:gridCol w="822960"/>
                <a:gridCol w="822960"/>
                <a:gridCol w="822960"/>
                <a:gridCol w="1005840"/>
                <a:gridCol w="640080"/>
              </a:tblGrid>
              <a:tr h="609599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Number of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Sounds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Baseline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Post education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Improvement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Cambria"/>
                          <a:cs typeface="Tahoma"/>
                        </a:rPr>
                        <a:t>Wilcoxon signed rank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Mean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Score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Mean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Score 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Cambria"/>
                          <a:cs typeface="Tahoma"/>
                        </a:rPr>
                        <a:t>%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541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organ (heart, lung or bowel combined)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21.78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87.12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23.39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93.56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7.39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0.0051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32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specific organ sound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4.91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19.64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10.65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42.60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116.90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32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heart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0.96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3.48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34.80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262.50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&lt;.0001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548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 organ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as lung 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9.04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90.40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9.56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95.60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5.75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.0418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69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lung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2.04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20.40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4.26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42.60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108.82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.0003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69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 organ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as bowel 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3.39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67.80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4.48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89.60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32.15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Cambria"/>
                          <a:cs typeface="Tahoma"/>
                        </a:rPr>
                        <a:t>.0038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7909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Correctly identified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specific bowel sound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1.91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38.20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2.91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58.20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mbria"/>
                          <a:cs typeface="Tahoma"/>
                        </a:rPr>
                        <a:t>52.36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Cambria"/>
                          <a:cs typeface="Tahoma"/>
                        </a:rPr>
                        <a:t>0.0117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91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The art of diagnosis begins with seeing…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“Never trust to general impressions, my boy, but concentrate yourself upon details.” Sherlock Holmes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Details, details, details</a:t>
            </a:r>
          </a:p>
          <a:p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Looking</a:t>
            </a:r>
          </a:p>
        </p:txBody>
      </p:sp>
      <p:pic>
        <p:nvPicPr>
          <p:cNvPr id="6" name="Content Placeholder 5" descr="sherlock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1475" y="691356"/>
            <a:ext cx="3898900" cy="5016500"/>
          </a:xfrm>
        </p:spPr>
      </p:pic>
    </p:spTree>
    <p:extLst>
      <p:ext uri="{BB962C8B-B14F-4D97-AF65-F5344CB8AC3E}">
        <p14:creationId xmlns:p14="http://schemas.microsoft.com/office/powerpoint/2010/main" val="29810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Specifics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318629"/>
              </p:ext>
            </p:extLst>
          </p:nvPr>
        </p:nvGraphicFramePr>
        <p:xfrm>
          <a:off x="685800" y="1981200"/>
          <a:ext cx="6217920" cy="417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/>
                <a:gridCol w="1554480"/>
                <a:gridCol w="1554480"/>
                <a:gridCol w="1554480"/>
              </a:tblGrid>
              <a:tr h="37081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Sound</a:t>
                      </a:r>
                    </a:p>
                  </a:txBody>
                  <a:tcPr marL="9525" marR="9525" marT="9524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Percent properly identifying sound</a:t>
                      </a:r>
                    </a:p>
                  </a:txBody>
                  <a:tcPr marL="9525" marR="9525" marT="9524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% Improvement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</a:tr>
              <a:tr h="370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N - Pre test (N-23)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 Narrow"/>
                        </a:rPr>
                        <a:t>Post test (N-23_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9525" marR="9525" marT="952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Systolic murmur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N-0;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N-7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30.43%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30.43%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Diastolic murmur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N-0; 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N-16 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69.57%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69.57%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N-1; 4.35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N-12     52.7%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50%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Normal breath sounds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N-0; 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N-13     56.52%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56.52%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Stridor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N-2;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N-13 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56.52%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52.38%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Whispered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pectoriloquy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N-0; 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N-11    47.83%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47.83%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Normal bowel sound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N- 4; 17.39 %</a:t>
                      </a:r>
                      <a:endParaRPr lang="en-US" sz="1400" dirty="0" smtClean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   N-10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 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43.48 %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36.84%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  <a:tr h="37081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Hypoactive bowel sounds</a:t>
                      </a: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          N-9;  39.13 %</a:t>
                      </a: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N-19  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82.61%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85.71%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4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4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36731"/>
            <a:ext cx="5111750" cy="39257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 </a:t>
            </a:r>
            <a:r>
              <a:rPr lang="en-US" sz="2400" dirty="0" smtClean="0"/>
              <a:t>humanities </a:t>
            </a:r>
            <a:r>
              <a:rPr lang="en-US" sz="2400" dirty="0"/>
              <a:t>are </a:t>
            </a:r>
            <a:r>
              <a:rPr lang="en-US" sz="2400" dirty="0" smtClean="0"/>
              <a:t>a valuable </a:t>
            </a:r>
            <a:r>
              <a:rPr lang="en-US" sz="2400" dirty="0"/>
              <a:t>element of nursing </a:t>
            </a:r>
            <a:r>
              <a:rPr lang="en-US" sz="2400" dirty="0" smtClean="0"/>
              <a:t>education, yet the type of “humanities” has been constrained in nursing education. Our research reveals that arts and music </a:t>
            </a:r>
            <a:r>
              <a:rPr lang="en-US" sz="2400" dirty="0"/>
              <a:t>bring a new lens through which students can learn valuable </a:t>
            </a:r>
            <a:r>
              <a:rPr lang="en-US" sz="2400" dirty="0" smtClean="0"/>
              <a:t>skills.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5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Art work images from </a:t>
            </a:r>
            <a:r>
              <a:rPr lang="en-US" altLang="en-US" sz="2400" dirty="0" smtClean="0"/>
              <a:t>Yale Center for British Art and LACMA</a:t>
            </a: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Patient Photographs from Charles Goldberg, and Jan Thompson, UCSD and personal photographs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/>
              <a:t>This research was supported by Sigma Theta Tau Int., National League for Nursing, Johnson &amp; Johnson/Global Alliance for Arts &amp; Health Partnership to Promote the Arts in Healing; Robert Wood Johnson</a:t>
            </a:r>
          </a:p>
        </p:txBody>
      </p:sp>
      <p:pic>
        <p:nvPicPr>
          <p:cNvPr id="34820" name="Picture 3" descr="r_CerJanataAug07open_spo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1"/>
            <a:ext cx="109537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Vincent-Van-Gogh-Starry-Night-92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12192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 smtClean="0"/>
              <a:t>	</a:t>
            </a:r>
            <a:r>
              <a:rPr lang="en-US" altLang="en-US" dirty="0" smtClean="0"/>
              <a:t>The initial goal is not interpretations or analysis; rather it is verbalization of observations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 a visual inventory; what do you see? 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 not jump to themes! Begin with objects, how many? Describe them. Color? Dress?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No subjective statements- only objective. Describe, describe, describe…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Unpack the picture- do all four corners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your turn…</a:t>
            </a:r>
            <a:endParaRPr lang="en-US" dirty="0"/>
          </a:p>
        </p:txBody>
      </p:sp>
      <p:pic>
        <p:nvPicPr>
          <p:cNvPr id="4" name="Content Placeholder 3" descr="the sense of tou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08" y="1600200"/>
            <a:ext cx="5249183" cy="4525963"/>
          </a:xfrm>
        </p:spPr>
      </p:pic>
    </p:spTree>
    <p:extLst>
      <p:ext uri="{BB962C8B-B14F-4D97-AF65-F5344CB8AC3E}">
        <p14:creationId xmlns:p14="http://schemas.microsoft.com/office/powerpoint/2010/main" val="35483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Development </a:t>
            </a:r>
            <a:r>
              <a:rPr lang="en-US" dirty="0"/>
              <a:t>of perceptual skills is a critical yet complex skill that requires the effective organization and interpretation of data using visual, and auditory clinical observation. </a:t>
            </a:r>
          </a:p>
        </p:txBody>
      </p:sp>
      <p:pic>
        <p:nvPicPr>
          <p:cNvPr id="15" name="Picture 4" descr="tes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15400" cy="87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33600"/>
            <a:ext cx="305863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Demographics </a:t>
            </a:r>
            <a:r>
              <a:rPr lang="en-US" dirty="0"/>
              <a:t> of MSMU Participants (n=22)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414978"/>
              </p:ext>
            </p:extLst>
          </p:nvPr>
        </p:nvGraphicFramePr>
        <p:xfrm>
          <a:off x="457200" y="1600200"/>
          <a:ext cx="8229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Characteristic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ahoma"/>
                          <a:ea typeface="Cambria"/>
                          <a:cs typeface="Times New Roman"/>
                        </a:rPr>
                        <a:t>Frequency (%)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Age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18-24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25-29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30-50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5 (22.7)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9 (40.9)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8 (36.4)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Female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Male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19 (86.4)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3 (13.6)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Type of Undergraduate Degree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Bachelor of Arts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Bachelor of Science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14 (63.6)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8 (36.4)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Type of Graduate Degree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	Masters of Art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Worked prior to school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1 (4.5)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20 (90.9)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Able to read music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7 (31.8)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Ever had music lessons*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14 (63.6)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Ever had art training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  8 (36.4)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Visual impaired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Cambria"/>
                          <a:cs typeface="Times New Roman"/>
                        </a:rPr>
                        <a:t>Hearing impaired</a:t>
                      </a:r>
                      <a:endParaRPr lang="en-US" sz="12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  2 (9.0)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ahoma"/>
                          <a:ea typeface="Cambria"/>
                          <a:cs typeface="Times New Roman"/>
                        </a:rPr>
                        <a:t>  0 (0.0)</a:t>
                      </a:r>
                      <a:endParaRPr lang="en-US" sz="12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67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1" y="1600200"/>
            <a:ext cx="6012798" cy="4525963"/>
          </a:xfrm>
        </p:spPr>
      </p:pic>
    </p:spTree>
    <p:extLst>
      <p:ext uri="{BB962C8B-B14F-4D97-AF65-F5344CB8AC3E}">
        <p14:creationId xmlns:p14="http://schemas.microsoft.com/office/powerpoint/2010/main" val="22434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84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 smtClean="0"/>
              <a:t>Following  a visual inventory of an art piece, student were stretched to note manner and mood in the painting, where was the light coming from (if appropriate)? They noted posture, body language- what did the positions convey?</a:t>
            </a:r>
          </a:p>
          <a:p>
            <a:r>
              <a:rPr lang="en-US" altLang="en-US" sz="2000" dirty="0" smtClean="0"/>
              <a:t>Themes- cluster the observations that relate to themes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41" y="273050"/>
            <a:ext cx="4662768" cy="5853113"/>
          </a:xfrm>
        </p:spPr>
      </p:pic>
    </p:spTree>
    <p:extLst>
      <p:ext uri="{BB962C8B-B14F-4D97-AF65-F5344CB8AC3E}">
        <p14:creationId xmlns:p14="http://schemas.microsoft.com/office/powerpoint/2010/main" val="22275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1037</Words>
  <Application>Microsoft Office PowerPoint</Application>
  <PresentationFormat>On-screen Show (4:3)</PresentationFormat>
  <Paragraphs>308</Paragraphs>
  <Slides>22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Looking is not seeing and listening is not hearing</vt:lpstr>
      <vt:lpstr>Looking</vt:lpstr>
      <vt:lpstr>The Process</vt:lpstr>
      <vt:lpstr>Its your turn…</vt:lpstr>
      <vt:lpstr>PowerPoint Presentation</vt:lpstr>
      <vt:lpstr>Demographics  of MSMU Participants (n=22)</vt:lpstr>
      <vt:lpstr>The pretest</vt:lpstr>
      <vt:lpstr>PowerPoint Presentation</vt:lpstr>
      <vt:lpstr>LACMA</vt:lpstr>
      <vt:lpstr>The experience…</vt:lpstr>
      <vt:lpstr>PowerPoint Presentation</vt:lpstr>
      <vt:lpstr>The study</vt:lpstr>
      <vt:lpstr>Correct diagnosis based on assessment of signs</vt:lpstr>
      <vt:lpstr>Differential diagnosis</vt:lpstr>
      <vt:lpstr>Consider that…</vt:lpstr>
      <vt:lpstr>Listening is not hearing</vt:lpstr>
      <vt:lpstr>Dynamics</vt:lpstr>
      <vt:lpstr>Music…</vt:lpstr>
      <vt:lpstr>PowerPoint Presentation</vt:lpstr>
      <vt:lpstr>Specifics</vt:lpstr>
      <vt:lpstr>The future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is not seeing and listening is not hearing</dc:title>
  <dc:creator>Linda</dc:creator>
  <cp:lastModifiedBy>Linda</cp:lastModifiedBy>
  <cp:revision>24</cp:revision>
  <dcterms:created xsi:type="dcterms:W3CDTF">2015-09-14T04:24:38Z</dcterms:created>
  <dcterms:modified xsi:type="dcterms:W3CDTF">2015-10-14T01:53:47Z</dcterms:modified>
</cp:coreProperties>
</file>