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ov" ContentType="audio/unknown"/>
  <Default Extension="aif" ContentType="audio/aiff"/>
  <Default Extension="rels" ContentType="application/vnd.openxmlformats-package.relationships+xml"/>
  <Default Extension="xml" ContentType="application/xml"/>
  <Default Extension="tif" ContentType="image/tif"/>
  <Default Extension="m4v" ContentType="video/unknown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302" r:id="rId3"/>
    <p:sldId id="262" r:id="rId4"/>
    <p:sldId id="303" r:id="rId5"/>
    <p:sldId id="261" r:id="rId6"/>
    <p:sldId id="305" r:id="rId7"/>
    <p:sldId id="259" r:id="rId8"/>
    <p:sldId id="258" r:id="rId9"/>
    <p:sldId id="281" r:id="rId10"/>
    <p:sldId id="300" r:id="rId11"/>
    <p:sldId id="282" r:id="rId12"/>
    <p:sldId id="299" r:id="rId13"/>
    <p:sldId id="286" r:id="rId14"/>
    <p:sldId id="287" r:id="rId15"/>
    <p:sldId id="288" r:id="rId16"/>
    <p:sldId id="308" r:id="rId17"/>
    <p:sldId id="309" r:id="rId18"/>
    <p:sldId id="310" r:id="rId19"/>
    <p:sldId id="311" r:id="rId20"/>
    <p:sldId id="446" r:id="rId21"/>
    <p:sldId id="447" r:id="rId22"/>
    <p:sldId id="314" r:id="rId23"/>
    <p:sldId id="315" r:id="rId24"/>
    <p:sldId id="317" r:id="rId25"/>
    <p:sldId id="318" r:id="rId26"/>
    <p:sldId id="319" r:id="rId27"/>
    <p:sldId id="320" r:id="rId28"/>
    <p:sldId id="321" r:id="rId29"/>
    <p:sldId id="448" r:id="rId30"/>
    <p:sldId id="449" r:id="rId31"/>
    <p:sldId id="450" r:id="rId32"/>
    <p:sldId id="330" r:id="rId33"/>
    <p:sldId id="451" r:id="rId34"/>
    <p:sldId id="452" r:id="rId35"/>
    <p:sldId id="339" r:id="rId36"/>
    <p:sldId id="340" r:id="rId37"/>
    <p:sldId id="343" r:id="rId38"/>
    <p:sldId id="344" r:id="rId39"/>
    <p:sldId id="345" r:id="rId40"/>
    <p:sldId id="346" r:id="rId41"/>
    <p:sldId id="347" r:id="rId42"/>
    <p:sldId id="353" r:id="rId43"/>
    <p:sldId id="354" r:id="rId44"/>
    <p:sldId id="355" r:id="rId45"/>
    <p:sldId id="358" r:id="rId46"/>
    <p:sldId id="359" r:id="rId47"/>
    <p:sldId id="360" r:id="rId48"/>
    <p:sldId id="453" r:id="rId49"/>
    <p:sldId id="362" r:id="rId50"/>
    <p:sldId id="365" r:id="rId51"/>
    <p:sldId id="374" r:id="rId52"/>
    <p:sldId id="377" r:id="rId53"/>
    <p:sldId id="454" r:id="rId54"/>
    <p:sldId id="380" r:id="rId55"/>
    <p:sldId id="381" r:id="rId56"/>
    <p:sldId id="382" r:id="rId57"/>
    <p:sldId id="383" r:id="rId58"/>
    <p:sldId id="384" r:id="rId59"/>
    <p:sldId id="385" r:id="rId60"/>
    <p:sldId id="387" r:id="rId61"/>
    <p:sldId id="388" r:id="rId62"/>
    <p:sldId id="389" r:id="rId63"/>
    <p:sldId id="390" r:id="rId64"/>
    <p:sldId id="392" r:id="rId65"/>
    <p:sldId id="455" r:id="rId66"/>
    <p:sldId id="394" r:id="rId67"/>
    <p:sldId id="397" r:id="rId68"/>
    <p:sldId id="398" r:id="rId69"/>
    <p:sldId id="400" r:id="rId70"/>
    <p:sldId id="402" r:id="rId71"/>
    <p:sldId id="403" r:id="rId72"/>
    <p:sldId id="404" r:id="rId73"/>
    <p:sldId id="405" r:id="rId74"/>
    <p:sldId id="456" r:id="rId75"/>
    <p:sldId id="407" r:id="rId76"/>
    <p:sldId id="409" r:id="rId77"/>
    <p:sldId id="414" r:id="rId78"/>
    <p:sldId id="415" r:id="rId79"/>
    <p:sldId id="416" r:id="rId80"/>
    <p:sldId id="421" r:id="rId81"/>
    <p:sldId id="422" r:id="rId82"/>
    <p:sldId id="423" r:id="rId83"/>
    <p:sldId id="457" r:id="rId84"/>
    <p:sldId id="430" r:id="rId85"/>
    <p:sldId id="431" r:id="rId86"/>
    <p:sldId id="432" r:id="rId87"/>
    <p:sldId id="436" r:id="rId88"/>
    <p:sldId id="437" r:id="rId89"/>
    <p:sldId id="458" r:id="rId90"/>
    <p:sldId id="442" r:id="rId91"/>
    <p:sldId id="443" r:id="rId92"/>
    <p:sldId id="444" r:id="rId93"/>
    <p:sldId id="445" r:id="rId94"/>
    <p:sldId id="297" r:id="rId95"/>
    <p:sldId id="292" r:id="rId96"/>
    <p:sldId id="301" r:id="rId97"/>
    <p:sldId id="295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68" autoAdjust="0"/>
    <p:restoredTop sz="94660"/>
  </p:normalViewPr>
  <p:slideViewPr>
    <p:cSldViewPr>
      <p:cViewPr varScale="1">
        <p:scale>
          <a:sx n="43" d="100"/>
          <a:sy n="43" d="100"/>
        </p:scale>
        <p:origin x="-218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9E913-1E80-4FB3-9487-0DA9CF5BF2B5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7D12F-2416-47A9-AE14-3C907DB70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Times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Hyper, Normal Hypo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Times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Hyper, Normal Hypo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Times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Hyper, Normal Hypo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)]. Results revealed minimal accuracy in lung sound interpretation; wheezes which were interpreted most frequency were only correctly deduced 52.1% of the time, whereas fine crackles were correctly interpreted only 2.1%.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Mangione’s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(2001) study of medical residents in the United States [US], Canada and England, correct interpretation of 12 cardiac sounds was made 22%, 26%, and 20% of the time, respectively. Perhaps more concerning is evidence that only one quarter of US residencies in internal medicine and family practice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Mangione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1998), and 37.1% of cardiology programs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Mangione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Gracely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Kaye, 1993) provided formal training in cardiac auscultation despite trainees request for this teaching. Researchers suggest the low emphasis on cardiac examination is related to an over-reliance in expensive technology, decreased incidence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diseases in Western world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1987)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26.3%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7D12F-2416-47A9-AE14-3C907DB70F7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3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7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8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71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0DD5-9080-4984-AED7-38373A4569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5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C856C-72A8-45F4-B594-D6045B950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21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05231" indent="-257175">
              <a:spcBef>
                <a:spcPts val="630"/>
              </a:spcBef>
              <a:buChar char="–"/>
              <a:defRPr sz="2300"/>
            </a:lvl2pPr>
            <a:lvl3pPr marL="1065275" indent="-205740">
              <a:spcBef>
                <a:spcPts val="540"/>
              </a:spcBef>
              <a:defRPr sz="2000"/>
            </a:lvl3pPr>
            <a:lvl4pPr marL="1476755" indent="-205740">
              <a:spcBef>
                <a:spcPts val="450"/>
              </a:spcBef>
              <a:buChar char="–"/>
              <a:defRPr sz="1600"/>
            </a:lvl4pPr>
            <a:lvl5pPr marL="1888235" indent="-205740">
              <a:spcBef>
                <a:spcPts val="450"/>
              </a:spcBef>
              <a:buChar char="»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3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Four</a:t>
            </a: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8495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9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1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8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2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04E7-7124-4531-A5DF-44A21CBE201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1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4v"/><Relationship Id="rId1" Type="http://schemas.microsoft.com/office/2007/relationships/media" Target="../media/media7.m4v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9.m4v"/><Relationship Id="rId1" Type="http://schemas.microsoft.com/office/2007/relationships/media" Target="../media/media9.m4v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21.tif"/><Relationship Id="rId4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ov"/><Relationship Id="rId1" Type="http://schemas.microsoft.com/office/2007/relationships/media" Target="../media/media12.mov"/><Relationship Id="rId4" Type="http://schemas.openxmlformats.org/officeDocument/2006/relationships/image" Target="../media/image21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3.m4v"/><Relationship Id="rId1" Type="http://schemas.microsoft.com/office/2007/relationships/media" Target="../media/media13.m4v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31.png"/><Relationship Id="rId4" Type="http://schemas.openxmlformats.org/officeDocument/2006/relationships/image" Target="../media/image21.t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5.m4v"/><Relationship Id="rId1" Type="http://schemas.microsoft.com/office/2007/relationships/media" Target="../media/media15.m4v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6.m4v"/><Relationship Id="rId1" Type="http://schemas.microsoft.com/office/2007/relationships/media" Target="../media/media16.m4v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aif"/><Relationship Id="rId1" Type="http://schemas.microsoft.com/office/2007/relationships/media" Target="../media/media17.aif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8.m4v"/><Relationship Id="rId1" Type="http://schemas.microsoft.com/office/2007/relationships/media" Target="../media/media18.m4v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9.m4v"/><Relationship Id="rId1" Type="http://schemas.microsoft.com/office/2007/relationships/media" Target="../media/media19.m4v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0.m4v"/><Relationship Id="rId1" Type="http://schemas.microsoft.com/office/2007/relationships/media" Target="../media/media20.m4v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ov"/><Relationship Id="rId1" Type="http://schemas.microsoft.com/office/2007/relationships/media" Target="../media/media21.mov"/><Relationship Id="rId5" Type="http://schemas.openxmlformats.org/officeDocument/2006/relationships/image" Target="../media/image45.png"/><Relationship Id="rId4" Type="http://schemas.openxmlformats.org/officeDocument/2006/relationships/image" Target="../media/image21.t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ov"/><Relationship Id="rId1" Type="http://schemas.microsoft.com/office/2007/relationships/media" Target="../media/media25.mov"/><Relationship Id="rId4" Type="http://schemas.openxmlformats.org/officeDocument/2006/relationships/image" Target="../media/image21.t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ov"/><Relationship Id="rId1" Type="http://schemas.microsoft.com/office/2007/relationships/media" Target="../media/media25.mov"/><Relationship Id="rId5" Type="http://schemas.openxmlformats.org/officeDocument/2006/relationships/image" Target="../media/image56.png"/><Relationship Id="rId4" Type="http://schemas.openxmlformats.org/officeDocument/2006/relationships/image" Target="../media/image21.t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9.mov"/><Relationship Id="rId1" Type="http://schemas.microsoft.com/office/2007/relationships/media" Target="../media/media29.mov"/><Relationship Id="rId5" Type="http://schemas.openxmlformats.org/officeDocument/2006/relationships/image" Target="../media/image63.png"/><Relationship Id="rId4" Type="http://schemas.openxmlformats.org/officeDocument/2006/relationships/image" Target="../media/image21.t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1.mov"/><Relationship Id="rId1" Type="http://schemas.microsoft.com/office/2007/relationships/media" Target="../media/media31.mov"/><Relationship Id="rId5" Type="http://schemas.openxmlformats.org/officeDocument/2006/relationships/image" Target="../media/image65.png"/><Relationship Id="rId4" Type="http://schemas.openxmlformats.org/officeDocument/2006/relationships/image" Target="../media/image21.t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3.m4v"/><Relationship Id="rId1" Type="http://schemas.microsoft.com/office/2007/relationships/media" Target="../media/media33.m4v"/><Relationship Id="rId4" Type="http://schemas.openxmlformats.org/officeDocument/2006/relationships/image" Target="../media/image7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4.mov"/><Relationship Id="rId1" Type="http://schemas.microsoft.com/office/2007/relationships/media" Target="../media/media34.mov"/><Relationship Id="rId5" Type="http://schemas.openxmlformats.org/officeDocument/2006/relationships/image" Target="../media/image71.png"/><Relationship Id="rId4" Type="http://schemas.openxmlformats.org/officeDocument/2006/relationships/image" Target="../media/image21.t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9.mov"/><Relationship Id="rId1" Type="http://schemas.microsoft.com/office/2007/relationships/media" Target="../media/media29.mov"/><Relationship Id="rId4" Type="http://schemas.openxmlformats.org/officeDocument/2006/relationships/image" Target="../media/image21.t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4.mov"/><Relationship Id="rId1" Type="http://schemas.microsoft.com/office/2007/relationships/media" Target="../media/media34.mov"/><Relationship Id="rId4" Type="http://schemas.openxmlformats.org/officeDocument/2006/relationships/image" Target="../media/image21.ti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7.mov"/><Relationship Id="rId1" Type="http://schemas.microsoft.com/office/2007/relationships/media" Target="../media/media37.mov"/><Relationship Id="rId5" Type="http://schemas.openxmlformats.org/officeDocument/2006/relationships/image" Target="../media/image74.png"/><Relationship Id="rId4" Type="http://schemas.openxmlformats.org/officeDocument/2006/relationships/image" Target="../media/image21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8.mov"/><Relationship Id="rId1" Type="http://schemas.microsoft.com/office/2007/relationships/media" Target="../media/media38.mov"/><Relationship Id="rId5" Type="http://schemas.openxmlformats.org/officeDocument/2006/relationships/image" Target="../media/image75.png"/><Relationship Id="rId4" Type="http://schemas.openxmlformats.org/officeDocument/2006/relationships/image" Target="../media/image21.t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9.mp4"/><Relationship Id="rId1" Type="http://schemas.microsoft.com/office/2007/relationships/media" Target="../media/media39.mp4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0.m4v"/><Relationship Id="rId1" Type="http://schemas.microsoft.com/office/2007/relationships/media" Target="../media/media40.m4v"/><Relationship Id="rId4" Type="http://schemas.openxmlformats.org/officeDocument/2006/relationships/image" Target="../media/image7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Looking is not seeing and listening is not hearing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Linda Honan PhD, APRN, Yale University</a:t>
            </a:r>
          </a:p>
          <a:p>
            <a:r>
              <a:rPr lang="en-US" altLang="en-US" dirty="0" smtClean="0"/>
              <a:t>Thomas C Duffy, Professor</a:t>
            </a:r>
          </a:p>
          <a:p>
            <a:r>
              <a:rPr lang="en-US" altLang="en-US" sz="2400" dirty="0" smtClean="0"/>
              <a:t>Yale University School of Music</a:t>
            </a:r>
          </a:p>
          <a:p>
            <a:r>
              <a:rPr lang="en-US" altLang="en-US" dirty="0" smtClean="0"/>
              <a:t>Linda </a:t>
            </a:r>
            <a:r>
              <a:rPr lang="en-US" altLang="en-US" dirty="0" err="1" smtClean="0"/>
              <a:t>Friedlaender</a:t>
            </a:r>
            <a:r>
              <a:rPr lang="en-US" altLang="en-US" dirty="0" smtClean="0"/>
              <a:t>, Curator for Education</a:t>
            </a:r>
          </a:p>
          <a:p>
            <a:r>
              <a:rPr lang="en-US" altLang="en-US" sz="2400" dirty="0" smtClean="0"/>
              <a:t>Yale Center for British Art</a:t>
            </a:r>
          </a:p>
        </p:txBody>
      </p:sp>
    </p:spTree>
    <p:extLst>
      <p:ext uri="{BB962C8B-B14F-4D97-AF65-F5344CB8AC3E}">
        <p14:creationId xmlns:p14="http://schemas.microsoft.com/office/powerpoint/2010/main" val="20701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Development </a:t>
            </a:r>
            <a:r>
              <a:rPr lang="en-US" dirty="0"/>
              <a:t>of perceptual skills is a critical yet complex skill that requires the effective organization and interpretation of data using visual, and auditory clinical observation. </a:t>
            </a:r>
          </a:p>
        </p:txBody>
      </p:sp>
      <p:pic>
        <p:nvPicPr>
          <p:cNvPr id="15" name="Picture 4" descr="tes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15400" cy="87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33600"/>
            <a:ext cx="305863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7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3008313" cy="488950"/>
          </a:xfrm>
        </p:spPr>
        <p:txBody>
          <a:bodyPr/>
          <a:lstStyle/>
          <a:p>
            <a:r>
              <a:rPr lang="en-US" altLang="en-US" dirty="0" smtClean="0"/>
              <a:t>The study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29375"/>
              </p:ext>
            </p:extLst>
          </p:nvPr>
        </p:nvGraphicFramePr>
        <p:xfrm>
          <a:off x="3575050" y="830779"/>
          <a:ext cx="5111752" cy="381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938"/>
                <a:gridCol w="1277938"/>
                <a:gridCol w="1277938"/>
                <a:gridCol w="1277938"/>
              </a:tblGrid>
              <a:tr h="350109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Pre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Post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Wilcoxon Signed rank Test (P)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Mean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Mean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mbria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Image 1 (arm DVT)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word count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142.73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148.52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0.6023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number of observations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21.23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31.33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0.0003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25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Number of objective physical assessment findings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7.95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16.33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&lt;.0001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Number of diagnoses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0.64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1.67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0.0006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Image 2 (COPD)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word count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143.45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173.90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0.0097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number of observations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26.86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33.62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0.0186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25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Number of objective physical assessment findings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8.00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12.57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0.0003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21508" name="Rectangle 48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838200"/>
            <a:ext cx="3313113" cy="5287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 smtClean="0"/>
              <a:t>Students who participated in the </a:t>
            </a:r>
            <a:r>
              <a:rPr lang="en-US" altLang="en-US" sz="2800" i="1" dirty="0" smtClean="0"/>
              <a:t>looking is not seeing </a:t>
            </a:r>
            <a:r>
              <a:rPr lang="en-US" altLang="en-US" sz="2800" dirty="0" smtClean="0"/>
              <a:t>experience had significantly more written observations; 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  <a:cs typeface="Times New Roman"/>
              </a:rPr>
              <a:t>higher n</a:t>
            </a:r>
            <a:r>
              <a:rPr lang="en-US" sz="2800" dirty="0" smtClean="0">
                <a:solidFill>
                  <a:srgbClr val="000000"/>
                </a:solidFill>
                <a:ea typeface="Times New Roman"/>
                <a:cs typeface="Times New Roman"/>
              </a:rPr>
              <a:t>umber 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of objective physical assessment </a:t>
            </a:r>
            <a:r>
              <a:rPr lang="en-US" sz="2800" dirty="0" smtClean="0">
                <a:solidFill>
                  <a:srgbClr val="000000"/>
                </a:solidFill>
                <a:ea typeface="Times New Roman"/>
                <a:cs typeface="Times New Roman"/>
              </a:rPr>
              <a:t>findings; more </a:t>
            </a:r>
            <a:r>
              <a:rPr lang="en-US" sz="2800" dirty="0" smtClean="0"/>
              <a:t>objective </a:t>
            </a:r>
            <a:r>
              <a:rPr lang="en-US" sz="2800" dirty="0"/>
              <a:t>physical assessment findings</a:t>
            </a:r>
            <a:r>
              <a:rPr lang="en-US" altLang="en-US" sz="2800" dirty="0" smtClean="0"/>
              <a:t> on the patient photographs, and…</a:t>
            </a:r>
          </a:p>
        </p:txBody>
      </p:sp>
    </p:spTree>
    <p:extLst>
      <p:ext uri="{BB962C8B-B14F-4D97-AF65-F5344CB8AC3E}">
        <p14:creationId xmlns:p14="http://schemas.microsoft.com/office/powerpoint/2010/main" val="23779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 diagnosis based on assessment of signs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387752"/>
              </p:ext>
            </p:extLst>
          </p:nvPr>
        </p:nvGraphicFramePr>
        <p:xfrm>
          <a:off x="457200" y="1600200"/>
          <a:ext cx="5486400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990600"/>
                <a:gridCol w="1005840"/>
                <a:gridCol w="1097280"/>
                <a:gridCol w="1097280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Post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Correct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Correct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Image 1 Correct Diagnosis of arm DVT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4.55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66.67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Image 2 Correct Diagnosis of COPD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63.64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90.48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1200"/>
            <a:ext cx="2396799" cy="157552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3556722"/>
            <a:ext cx="2396799" cy="15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Differential diagnosis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b="1" smtClean="0"/>
              <a:t>“Circumstantial evidence is a very tricky thing. It may seem to point very straight to one thing, but if you shift your own point of view a little, you may find it pointing in an equally uncompromising manner to something entirely different” Holmes</a:t>
            </a:r>
          </a:p>
          <a:p>
            <a:pPr>
              <a:lnSpc>
                <a:spcPct val="80000"/>
              </a:lnSpc>
            </a:pPr>
            <a:r>
              <a:rPr lang="en-US" altLang="en-US" sz="2400" b="1" smtClean="0"/>
              <a:t>Fluid, flexible seeing</a:t>
            </a:r>
          </a:p>
        </p:txBody>
      </p:sp>
      <p:pic>
        <p:nvPicPr>
          <p:cNvPr id="25604" name="Picture 4" descr="holme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5725" y="2444750"/>
            <a:ext cx="2474913" cy="3186113"/>
          </a:xfrm>
        </p:spPr>
      </p:pic>
    </p:spTree>
    <p:extLst>
      <p:ext uri="{BB962C8B-B14F-4D97-AF65-F5344CB8AC3E}">
        <p14:creationId xmlns:p14="http://schemas.microsoft.com/office/powerpoint/2010/main" val="3340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Consider that…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 smtClean="0"/>
              <a:t>Seeing is constructed, flexible and fluid. Observational skills can be enhanced with the use of art work and the experience translates into deeper seeing that results in enhanced diagnostic skills.</a:t>
            </a:r>
          </a:p>
        </p:txBody>
      </p:sp>
      <p:pic>
        <p:nvPicPr>
          <p:cNvPr id="26628" name="Picture 4" descr="see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509838"/>
            <a:ext cx="3814762" cy="3055937"/>
          </a:xfrm>
        </p:spPr>
      </p:pic>
      <p:pic>
        <p:nvPicPr>
          <p:cNvPr id="26629" name="Picture 5" descr="YSN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12382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i="1" dirty="0"/>
              <a:t>L</a:t>
            </a:r>
            <a:r>
              <a:rPr lang="en-US" altLang="en-US" i="1" dirty="0" smtClean="0"/>
              <a:t>istening is not hearing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862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 smtClean="0"/>
              <a:t>The auditory arts are integrated with nursing science to develop curriculum for training students’ listening skills in pitch, frequency, and discrimination </a:t>
            </a:r>
          </a:p>
        </p:txBody>
      </p:sp>
      <p:pic>
        <p:nvPicPr>
          <p:cNvPr id="27652" name="Content Placeholder 4" descr="2_Brain_071109015607036_wideweb__300x37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450" y="2252663"/>
            <a:ext cx="2857500" cy="3571875"/>
          </a:xfrm>
        </p:spPr>
      </p:pic>
    </p:spTree>
    <p:extLst>
      <p:ext uri="{BB962C8B-B14F-4D97-AF65-F5344CB8AC3E}">
        <p14:creationId xmlns:p14="http://schemas.microsoft.com/office/powerpoint/2010/main" val="40008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eat diagram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17220" y="2731770"/>
            <a:ext cx="9052560" cy="6995160"/>
          </a:xfrm>
          <a:prstGeom prst="rect">
            <a:avLst/>
          </a:prstGeom>
          <a:ln>
            <a:round/>
          </a:ln>
        </p:spPr>
      </p:pic>
      <p:sp>
        <p:nvSpPr>
          <p:cNvPr id="18" name="Shape 18"/>
          <p:cNvSpPr/>
          <p:nvPr/>
        </p:nvSpPr>
        <p:spPr>
          <a:xfrm>
            <a:off x="1129248" y="365760"/>
            <a:ext cx="688550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General Idea of Number in Sound</a:t>
            </a:r>
          </a:p>
        </p:txBody>
      </p:sp>
      <p:sp>
        <p:nvSpPr>
          <p:cNvPr id="19" name="Shape 19"/>
          <p:cNvSpPr/>
          <p:nvPr/>
        </p:nvSpPr>
        <p:spPr>
          <a:xfrm>
            <a:off x="205288" y="1531620"/>
            <a:ext cx="17207724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One beat is a unit of time. In a measure with 4 beats, beat one lasts from the point where it is first heard until the next beat is heard.</a:t>
            </a:r>
          </a:p>
        </p:txBody>
      </p:sp>
      <p:sp>
        <p:nvSpPr>
          <p:cNvPr id="20" name="Shape 20"/>
          <p:cNvSpPr/>
          <p:nvPr/>
        </p:nvSpPr>
        <p:spPr>
          <a:xfrm>
            <a:off x="4446270" y="289179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1" name="Shape 21"/>
          <p:cNvSpPr/>
          <p:nvPr/>
        </p:nvSpPr>
        <p:spPr>
          <a:xfrm>
            <a:off x="6183630" y="289179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2" name="Shape 22"/>
          <p:cNvSpPr/>
          <p:nvPr/>
        </p:nvSpPr>
        <p:spPr>
          <a:xfrm>
            <a:off x="2720340" y="289179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3" name="Shape 23"/>
          <p:cNvSpPr/>
          <p:nvPr/>
        </p:nvSpPr>
        <p:spPr>
          <a:xfrm>
            <a:off x="960120" y="289179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" name="Shape 24"/>
          <p:cNvSpPr/>
          <p:nvPr/>
        </p:nvSpPr>
        <p:spPr>
          <a:xfrm>
            <a:off x="2720340" y="2891790"/>
            <a:ext cx="1737360" cy="1143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25" name="Quarter notes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1530" y="4247796"/>
            <a:ext cx="6885504" cy="5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1511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eat diagram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17220" y="2114550"/>
            <a:ext cx="9052560" cy="6995160"/>
          </a:xfrm>
          <a:prstGeom prst="rect">
            <a:avLst/>
          </a:prstGeom>
          <a:ln>
            <a:round/>
          </a:ln>
        </p:spPr>
      </p:pic>
      <p:pic>
        <p:nvPicPr>
          <p:cNvPr id="28" name="Beats subdiv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17220" y="4732020"/>
            <a:ext cx="9052560" cy="6995160"/>
          </a:xfrm>
          <a:prstGeom prst="rect">
            <a:avLst/>
          </a:prstGeom>
          <a:ln>
            <a:round/>
          </a:ln>
        </p:spPr>
      </p:pic>
      <p:sp>
        <p:nvSpPr>
          <p:cNvPr id="29" name="Shape 29"/>
          <p:cNvSpPr/>
          <p:nvPr/>
        </p:nvSpPr>
        <p:spPr>
          <a:xfrm>
            <a:off x="1147375" y="255746"/>
            <a:ext cx="726073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General Idea of Number in Sound</a:t>
            </a:r>
          </a:p>
        </p:txBody>
      </p:sp>
      <p:sp>
        <p:nvSpPr>
          <p:cNvPr id="30" name="Shape 30"/>
          <p:cNvSpPr/>
          <p:nvPr/>
        </p:nvSpPr>
        <p:spPr>
          <a:xfrm>
            <a:off x="395602" y="948690"/>
            <a:ext cx="17207724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One beat is a unit of time. In a measure with 4 beats, beat one lasts from the point where it is first heard until the next beat is heard.</a:t>
            </a:r>
          </a:p>
        </p:txBody>
      </p:sp>
      <p:sp>
        <p:nvSpPr>
          <p:cNvPr id="31" name="Shape 31"/>
          <p:cNvSpPr/>
          <p:nvPr/>
        </p:nvSpPr>
        <p:spPr>
          <a:xfrm>
            <a:off x="4446270" y="214884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" name="Shape 32"/>
          <p:cNvSpPr/>
          <p:nvPr/>
        </p:nvSpPr>
        <p:spPr>
          <a:xfrm>
            <a:off x="6183630" y="214884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" name="Shape 33"/>
          <p:cNvSpPr/>
          <p:nvPr/>
        </p:nvSpPr>
        <p:spPr>
          <a:xfrm>
            <a:off x="2720340" y="216027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4" name="Shape 34"/>
          <p:cNvSpPr/>
          <p:nvPr/>
        </p:nvSpPr>
        <p:spPr>
          <a:xfrm>
            <a:off x="960120" y="214884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5" name="Shape 35"/>
          <p:cNvSpPr/>
          <p:nvPr/>
        </p:nvSpPr>
        <p:spPr>
          <a:xfrm>
            <a:off x="2720340" y="2137410"/>
            <a:ext cx="1737360" cy="1143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6" name="Shape 36"/>
          <p:cNvSpPr/>
          <p:nvPr/>
        </p:nvSpPr>
        <p:spPr>
          <a:xfrm>
            <a:off x="1234440" y="4103370"/>
            <a:ext cx="816102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Beats can be divided into smaller subdivisions.</a:t>
            </a:r>
          </a:p>
        </p:txBody>
      </p:sp>
      <p:sp>
        <p:nvSpPr>
          <p:cNvPr id="37" name="Shape 37"/>
          <p:cNvSpPr/>
          <p:nvPr/>
        </p:nvSpPr>
        <p:spPr>
          <a:xfrm>
            <a:off x="4446270" y="482346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8" name="Shape 38"/>
          <p:cNvSpPr/>
          <p:nvPr/>
        </p:nvSpPr>
        <p:spPr>
          <a:xfrm>
            <a:off x="6183630" y="482346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9" name="Shape 39"/>
          <p:cNvSpPr/>
          <p:nvPr/>
        </p:nvSpPr>
        <p:spPr>
          <a:xfrm>
            <a:off x="960120" y="4834890"/>
            <a:ext cx="1737360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0" name="Shape 40"/>
          <p:cNvSpPr/>
          <p:nvPr/>
        </p:nvSpPr>
        <p:spPr>
          <a:xfrm>
            <a:off x="2720340" y="4823460"/>
            <a:ext cx="1737360" cy="1143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000000">
                <a:alpha val="5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41" name="Eighth notes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33222" y="5957730"/>
            <a:ext cx="6500722" cy="5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225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85800" y="-2286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Dynamics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18</a:t>
            </a:fld>
            <a:endParaRPr sz="900">
              <a:uFill>
                <a:solidFill/>
              </a:uFill>
            </a:endParaRPr>
          </a:p>
        </p:txBody>
      </p:sp>
      <p:sp>
        <p:nvSpPr>
          <p:cNvPr id="45" name="Shape 45"/>
          <p:cNvSpPr/>
          <p:nvPr/>
        </p:nvSpPr>
        <p:spPr>
          <a:xfrm>
            <a:off x="201575" y="1656278"/>
            <a:ext cx="8598507" cy="80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Beats can be played very loudly or very softly and everything in </a:t>
            </a:r>
            <a:endParaRPr lang="en-US" sz="26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between.  The volume of a sound is called its </a:t>
            </a:r>
            <a:r>
              <a:rPr sz="2600" i="1" dirty="0">
                <a:uFill>
                  <a:solidFill/>
                </a:uFill>
              </a:rPr>
              <a:t>dynamic</a:t>
            </a:r>
            <a:r>
              <a:rPr sz="2600" dirty="0">
                <a:uFill>
                  <a:solidFill/>
                </a:uFill>
              </a:rPr>
              <a:t>.</a:t>
            </a:r>
          </a:p>
        </p:txBody>
      </p:sp>
      <p:sp>
        <p:nvSpPr>
          <p:cNvPr id="46" name="Shape 46"/>
          <p:cNvSpPr/>
          <p:nvPr/>
        </p:nvSpPr>
        <p:spPr>
          <a:xfrm>
            <a:off x="1594485" y="4846320"/>
            <a:ext cx="5955030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2600" i="1">
                <a:uFill>
                  <a:solidFill/>
                </a:uFill>
              </a:rPr>
              <a:t>p</a:t>
            </a:r>
            <a:r>
              <a:rPr sz="2600">
                <a:uFill>
                  <a:solidFill/>
                </a:uFill>
              </a:rPr>
              <a:t> = </a:t>
            </a:r>
            <a:r>
              <a:rPr sz="2600" i="1">
                <a:uFill>
                  <a:solidFill/>
                </a:uFill>
              </a:rPr>
              <a:t>piano </a:t>
            </a:r>
            <a:r>
              <a:rPr sz="2600">
                <a:uFill>
                  <a:solidFill/>
                </a:uFill>
              </a:rPr>
              <a:t>= soft</a:t>
            </a:r>
          </a:p>
          <a:p>
            <a:pPr lvl="0" algn="ctr">
              <a:defRPr sz="1800">
                <a:uFillTx/>
              </a:defRPr>
            </a:pPr>
            <a:r>
              <a:rPr sz="2600" i="1">
                <a:uFill>
                  <a:solidFill/>
                </a:uFill>
              </a:rPr>
              <a:t>ppp </a:t>
            </a:r>
            <a:r>
              <a:rPr sz="2600">
                <a:uFill>
                  <a:solidFill/>
                </a:uFill>
              </a:rPr>
              <a:t>= triple </a:t>
            </a:r>
            <a:r>
              <a:rPr sz="2600" i="1">
                <a:uFill>
                  <a:solidFill/>
                </a:uFill>
              </a:rPr>
              <a:t>piano </a:t>
            </a:r>
            <a:r>
              <a:rPr sz="2600">
                <a:uFill>
                  <a:solidFill/>
                </a:uFill>
              </a:rPr>
              <a:t>extremely soft</a:t>
            </a:r>
            <a:endParaRPr sz="2600" i="1">
              <a:uFill>
                <a:solidFill/>
              </a:uFill>
            </a:endParaRPr>
          </a:p>
          <a:p>
            <a:pPr lvl="0" algn="ctr">
              <a:defRPr sz="1800">
                <a:uFillTx/>
              </a:defRPr>
            </a:pPr>
            <a:r>
              <a:rPr sz="2600" i="1">
                <a:uFill>
                  <a:solidFill/>
                </a:uFill>
              </a:rPr>
              <a:t>f</a:t>
            </a:r>
            <a:r>
              <a:rPr sz="2600">
                <a:uFill>
                  <a:solidFill/>
                </a:uFill>
              </a:rPr>
              <a:t> = </a:t>
            </a:r>
            <a:r>
              <a:rPr sz="2600" i="1">
                <a:uFill>
                  <a:solidFill/>
                </a:uFill>
              </a:rPr>
              <a:t>forte</a:t>
            </a:r>
            <a:r>
              <a:rPr sz="2600">
                <a:uFill>
                  <a:solidFill/>
                </a:uFill>
              </a:rPr>
              <a:t> = loud (strong)</a:t>
            </a:r>
          </a:p>
          <a:p>
            <a:pPr lvl="0" algn="ctr">
              <a:defRPr sz="1800">
                <a:uFillTx/>
              </a:defRPr>
            </a:pPr>
            <a:r>
              <a:rPr sz="2600" i="1">
                <a:uFill>
                  <a:solidFill/>
                </a:uFill>
              </a:rPr>
              <a:t>fff = triple forte </a:t>
            </a:r>
            <a:r>
              <a:rPr sz="2600">
                <a:uFill>
                  <a:solidFill/>
                </a:uFill>
              </a:rPr>
              <a:t>=</a:t>
            </a:r>
            <a:r>
              <a:rPr sz="2600" i="1">
                <a:uFill>
                  <a:solidFill/>
                </a:uFill>
              </a:rPr>
              <a:t> </a:t>
            </a:r>
            <a:r>
              <a:rPr sz="2600">
                <a:uFill>
                  <a:solidFill/>
                </a:uFill>
              </a:rPr>
              <a:t>very loud</a:t>
            </a:r>
          </a:p>
        </p:txBody>
      </p:sp>
      <p:pic>
        <p:nvPicPr>
          <p:cNvPr id="47" name="dynamics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929116"/>
            <a:ext cx="9144001" cy="15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463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85800" y="-8001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Accents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19</a:t>
            </a:fld>
            <a:endParaRPr sz="900">
              <a:uFill>
                <a:solidFill/>
              </a:u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823404" y="1657350"/>
            <a:ext cx="792652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900"/>
            </a:lvl1pPr>
          </a:lstStyle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Some beats are stronger than others, they are “accented.” </a:t>
            </a:r>
          </a:p>
        </p:txBody>
      </p:sp>
      <p:pic>
        <p:nvPicPr>
          <p:cNvPr id="52" name="Accents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628900"/>
            <a:ext cx="9144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469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The art of diagnosis begins with seeing…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“Never trust to general impressions, my boy, but concentrate yourself upon details.” Sherlock Holmes 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Details, details, details</a:t>
            </a:r>
          </a:p>
          <a:p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Looking</a:t>
            </a:r>
          </a:p>
        </p:txBody>
      </p:sp>
      <p:pic>
        <p:nvPicPr>
          <p:cNvPr id="6" name="Content Placeholder 5" descr="sherlock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1475" y="691356"/>
            <a:ext cx="3898900" cy="5016500"/>
          </a:xfrm>
        </p:spPr>
      </p:pic>
    </p:spTree>
    <p:extLst>
      <p:ext uri="{BB962C8B-B14F-4D97-AF65-F5344CB8AC3E}">
        <p14:creationId xmlns:p14="http://schemas.microsoft.com/office/powerpoint/2010/main" val="29810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4000">
                <a:uFill>
                  <a:solidFill/>
                </a:uFill>
              </a:rPr>
              <a:t>What do you hear?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20</a:t>
            </a:fld>
            <a:endParaRPr sz="900">
              <a:uFill>
                <a:solidFill/>
              </a:u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1871490" y="2205990"/>
            <a:ext cx="540102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How many different “sound-scapes” do you hear?</a:t>
            </a:r>
          </a:p>
        </p:txBody>
      </p:sp>
      <p:sp>
        <p:nvSpPr>
          <p:cNvPr id="57" name="Shape 57"/>
          <p:cNvSpPr/>
          <p:nvPr/>
        </p:nvSpPr>
        <p:spPr>
          <a:xfrm>
            <a:off x="1914933" y="3771900"/>
            <a:ext cx="540151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When does the first sound-scape end?</a:t>
            </a:r>
          </a:p>
        </p:txBody>
      </p:sp>
    </p:spTree>
    <p:extLst>
      <p:ext uri="{BB962C8B-B14F-4D97-AF65-F5344CB8AC3E}">
        <p14:creationId xmlns:p14="http://schemas.microsoft.com/office/powerpoint/2010/main" val="970711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21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60" name="05 Crystals For Band-2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03820" y="480060"/>
            <a:ext cx="514350" cy="514350"/>
          </a:xfrm>
          <a:prstGeom prst="rect">
            <a:avLst/>
          </a:prstGeom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685800" y="41148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4000">
                <a:uFill>
                  <a:solidFill/>
                </a:uFill>
              </a:rPr>
              <a:t>What do you hear?</a:t>
            </a:r>
          </a:p>
        </p:txBody>
      </p:sp>
      <p:sp>
        <p:nvSpPr>
          <p:cNvPr id="62" name="Shape 62"/>
          <p:cNvSpPr/>
          <p:nvPr/>
        </p:nvSpPr>
        <p:spPr>
          <a:xfrm>
            <a:off x="1871490" y="2205990"/>
            <a:ext cx="540102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How many different “sound-scapes” do you hear?</a:t>
            </a:r>
          </a:p>
        </p:txBody>
      </p:sp>
      <p:sp>
        <p:nvSpPr>
          <p:cNvPr id="63" name="Shape 63"/>
          <p:cNvSpPr/>
          <p:nvPr/>
        </p:nvSpPr>
        <p:spPr>
          <a:xfrm>
            <a:off x="1914933" y="3771900"/>
            <a:ext cx="540151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When does the first sound-scape end?</a:t>
            </a:r>
          </a:p>
        </p:txBody>
      </p:sp>
    </p:spTree>
    <p:extLst>
      <p:ext uri="{BB962C8B-B14F-4D97-AF65-F5344CB8AC3E}">
        <p14:creationId xmlns:p14="http://schemas.microsoft.com/office/powerpoint/2010/main" val="34491760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 b="1"/>
            </a:lvl1pPr>
          </a:lstStyle>
          <a:p>
            <a:pPr lvl="0">
              <a:defRPr sz="1800" b="0">
                <a:uFillTx/>
              </a:defRPr>
            </a:pPr>
            <a:r>
              <a:rPr sz="5600">
                <a:uFill>
                  <a:solidFill/>
                </a:uFill>
              </a:rPr>
              <a:t>Bowel Sounds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22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67" name="yoga-for-heartburn-and-ib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00" y="2617470"/>
            <a:ext cx="3146110" cy="2993572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79555212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7431904" y="6252210"/>
            <a:ext cx="160021" cy="240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23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7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473" y="862855"/>
            <a:ext cx="6843055" cy="513229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3762261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3077299" y="279700"/>
            <a:ext cx="281801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Bowel Sounds </a:t>
            </a:r>
          </a:p>
        </p:txBody>
      </p:sp>
      <p:sp>
        <p:nvSpPr>
          <p:cNvPr id="76" name="Shape 76"/>
          <p:cNvSpPr/>
          <p:nvPr/>
        </p:nvSpPr>
        <p:spPr>
          <a:xfrm>
            <a:off x="513455" y="1442085"/>
            <a:ext cx="8117091" cy="1703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Count the bowel sounds over this 20 second</a:t>
            </a:r>
            <a:endParaRPr lang="en-US" sz="35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 sample and multiply by three for the </a:t>
            </a:r>
          </a:p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“per minute” value.</a:t>
            </a:r>
          </a:p>
        </p:txBody>
      </p:sp>
      <p:pic>
        <p:nvPicPr>
          <p:cNvPr id="77" name="Bowels - sound and clock normal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68099" y="4125456"/>
            <a:ext cx="1828801" cy="6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036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2474210" y="325420"/>
            <a:ext cx="446109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Bowel Sounds - Normal</a:t>
            </a:r>
          </a:p>
        </p:txBody>
      </p:sp>
      <p:pic>
        <p:nvPicPr>
          <p:cNvPr id="80" name="Bowel Normal bpm 60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395" y="2493169"/>
            <a:ext cx="9144001" cy="1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4966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3077299" y="279700"/>
            <a:ext cx="281801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Bowel Sounds </a:t>
            </a:r>
          </a:p>
        </p:txBody>
      </p:sp>
      <p:sp>
        <p:nvSpPr>
          <p:cNvPr id="83" name="Shape 83"/>
          <p:cNvSpPr/>
          <p:nvPr/>
        </p:nvSpPr>
        <p:spPr>
          <a:xfrm>
            <a:off x="660713" y="959481"/>
            <a:ext cx="8239692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Count the bowel sounds over this 20 second </a:t>
            </a:r>
            <a:endParaRPr lang="en-US" sz="35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sample and multiply by three for the </a:t>
            </a:r>
          </a:p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“per minute” value.</a:t>
            </a:r>
          </a:p>
        </p:txBody>
      </p:sp>
      <p:pic>
        <p:nvPicPr>
          <p:cNvPr id="84" name="Bowels - sound and clock hyper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30630" y="3701534"/>
            <a:ext cx="1943101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779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1863078" y="340659"/>
            <a:ext cx="529029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Bowel Sounds - Hyperactive</a:t>
            </a:r>
          </a:p>
        </p:txBody>
      </p:sp>
      <p:pic>
        <p:nvPicPr>
          <p:cNvPr id="87" name="Bowel - hyperactive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150" y="2528888"/>
            <a:ext cx="91440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666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3077299" y="279700"/>
            <a:ext cx="281801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Bowel Sounds </a:t>
            </a:r>
          </a:p>
        </p:txBody>
      </p:sp>
      <p:sp>
        <p:nvSpPr>
          <p:cNvPr id="90" name="Shape 90"/>
          <p:cNvSpPr/>
          <p:nvPr/>
        </p:nvSpPr>
        <p:spPr>
          <a:xfrm>
            <a:off x="660713" y="959481"/>
            <a:ext cx="8239692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Count the bowel sounds over this 20 second </a:t>
            </a:r>
            <a:endParaRPr lang="en-US" sz="35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sample and multiply by three for the </a:t>
            </a:r>
          </a:p>
          <a:p>
            <a:pPr lvl="0">
              <a:defRPr sz="1800">
                <a:uFillTx/>
              </a:defRPr>
            </a:pPr>
            <a:r>
              <a:rPr sz="3500" dirty="0">
                <a:uFill>
                  <a:solidFill/>
                </a:uFill>
              </a:rPr>
              <a:t>“per minute” value.</a:t>
            </a:r>
          </a:p>
        </p:txBody>
      </p:sp>
      <p:pic>
        <p:nvPicPr>
          <p:cNvPr id="91" name="Bowel Hypoactive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54730" y="3717667"/>
            <a:ext cx="2034540" cy="5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031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458787" y="1313180"/>
            <a:ext cx="346881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A. </a:t>
            </a:r>
          </a:p>
        </p:txBody>
      </p:sp>
      <p:sp>
        <p:nvSpPr>
          <p:cNvPr id="97" name="Shape 97"/>
          <p:cNvSpPr/>
          <p:nvPr/>
        </p:nvSpPr>
        <p:spPr>
          <a:xfrm>
            <a:off x="480060" y="2606040"/>
            <a:ext cx="345502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B. </a:t>
            </a:r>
          </a:p>
        </p:txBody>
      </p:sp>
      <p:sp>
        <p:nvSpPr>
          <p:cNvPr id="98" name="Shape 98"/>
          <p:cNvSpPr/>
          <p:nvPr/>
        </p:nvSpPr>
        <p:spPr>
          <a:xfrm>
            <a:off x="457200" y="3829050"/>
            <a:ext cx="376324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C.</a:t>
            </a:r>
          </a:p>
        </p:txBody>
      </p:sp>
      <p:sp>
        <p:nvSpPr>
          <p:cNvPr id="99" name="Shape 99"/>
          <p:cNvSpPr/>
          <p:nvPr/>
        </p:nvSpPr>
        <p:spPr>
          <a:xfrm>
            <a:off x="1628290" y="4781550"/>
            <a:ext cx="533084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000"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700">
                <a:uFill>
                  <a:solidFill/>
                </a:uFill>
              </a:rPr>
              <a:t>Your Choices: Normal, Hyper or Hypo.</a:t>
            </a:r>
          </a:p>
        </p:txBody>
      </p:sp>
      <p:sp>
        <p:nvSpPr>
          <p:cNvPr id="100" name="Shape 100"/>
          <p:cNvSpPr/>
          <p:nvPr/>
        </p:nvSpPr>
        <p:spPr>
          <a:xfrm>
            <a:off x="1133864" y="361950"/>
            <a:ext cx="633571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Listening Test: Real Bowel Sounds</a:t>
            </a:r>
          </a:p>
        </p:txBody>
      </p:sp>
    </p:spTree>
    <p:extLst>
      <p:ext uri="{BB962C8B-B14F-4D97-AF65-F5344CB8AC3E}">
        <p14:creationId xmlns:p14="http://schemas.microsoft.com/office/powerpoint/2010/main" val="1343088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	</a:t>
            </a:r>
            <a:r>
              <a:rPr lang="en-US" altLang="en-US" dirty="0" smtClean="0"/>
              <a:t>The initial goal is not interpretations or analysis; rather it is verbalization of observations 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Do a visual inventory; what do you see? 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Do not jump to themes! Begin with objects, how many? Describe them. Color? Dress?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No subjective statements- only objective. Describe, describe, describe…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Unpack the picture- do all four corners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15 Hyper 16 YO -AIFF 44.1_16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34840" y="2320290"/>
            <a:ext cx="422910" cy="422910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>
            <a:off x="458787" y="1313180"/>
            <a:ext cx="346881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 b="1"/>
            </a:lvl1pPr>
          </a:lstStyle>
          <a:p>
            <a:pPr lvl="0">
              <a:defRPr sz="1800" b="0">
                <a:uFillTx/>
              </a:defRPr>
            </a:pPr>
            <a:r>
              <a:rPr sz="3100">
                <a:uFill>
                  <a:solidFill/>
                </a:uFill>
              </a:rPr>
              <a:t>Real Bowel Sounds A. </a:t>
            </a:r>
          </a:p>
        </p:txBody>
      </p:sp>
      <p:sp>
        <p:nvSpPr>
          <p:cNvPr id="106" name="Shape 106"/>
          <p:cNvSpPr/>
          <p:nvPr/>
        </p:nvSpPr>
        <p:spPr>
          <a:xfrm>
            <a:off x="480060" y="2606040"/>
            <a:ext cx="345502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B. </a:t>
            </a:r>
          </a:p>
        </p:txBody>
      </p:sp>
      <p:sp>
        <p:nvSpPr>
          <p:cNvPr id="107" name="Shape 107"/>
          <p:cNvSpPr/>
          <p:nvPr/>
        </p:nvSpPr>
        <p:spPr>
          <a:xfrm>
            <a:off x="457200" y="3829050"/>
            <a:ext cx="376324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C.</a:t>
            </a:r>
          </a:p>
        </p:txBody>
      </p:sp>
      <p:sp>
        <p:nvSpPr>
          <p:cNvPr id="108" name="Shape 108"/>
          <p:cNvSpPr/>
          <p:nvPr/>
        </p:nvSpPr>
        <p:spPr>
          <a:xfrm>
            <a:off x="1628290" y="4781550"/>
            <a:ext cx="533084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000"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700">
                <a:uFill>
                  <a:solidFill/>
                </a:uFill>
              </a:rPr>
              <a:t>Your Choices: Normal, Hyper or Hypo.</a:t>
            </a:r>
          </a:p>
        </p:txBody>
      </p:sp>
      <p:sp>
        <p:nvSpPr>
          <p:cNvPr id="109" name="Shape 109"/>
          <p:cNvSpPr/>
          <p:nvPr/>
        </p:nvSpPr>
        <p:spPr>
          <a:xfrm>
            <a:off x="1133864" y="361950"/>
            <a:ext cx="633571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Listening Test: Real Bowel Sounds</a:t>
            </a:r>
          </a:p>
        </p:txBody>
      </p:sp>
    </p:spTree>
    <p:extLst>
      <p:ext uri="{BB962C8B-B14F-4D97-AF65-F5344CB8AC3E}">
        <p14:creationId xmlns:p14="http://schemas.microsoft.com/office/powerpoint/2010/main" val="13683863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4956810" y="1256030"/>
            <a:ext cx="1223968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300" b="1"/>
            </a:lvl1pPr>
          </a:lstStyle>
          <a:p>
            <a:pPr lvl="0">
              <a:defRPr sz="1800" b="0">
                <a:uFillTx/>
              </a:defRPr>
            </a:pPr>
            <a:r>
              <a:rPr sz="3900">
                <a:uFill>
                  <a:solidFill/>
                </a:uFill>
              </a:rPr>
              <a:t>Hyper</a:t>
            </a:r>
          </a:p>
        </p:txBody>
      </p:sp>
      <p:sp>
        <p:nvSpPr>
          <p:cNvPr id="114" name="Shape 114"/>
          <p:cNvSpPr/>
          <p:nvPr/>
        </p:nvSpPr>
        <p:spPr>
          <a:xfrm>
            <a:off x="458787" y="1313180"/>
            <a:ext cx="346881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A. </a:t>
            </a:r>
          </a:p>
        </p:txBody>
      </p:sp>
      <p:sp>
        <p:nvSpPr>
          <p:cNvPr id="115" name="Shape 115"/>
          <p:cNvSpPr/>
          <p:nvPr/>
        </p:nvSpPr>
        <p:spPr>
          <a:xfrm>
            <a:off x="480060" y="2606040"/>
            <a:ext cx="345502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B. </a:t>
            </a:r>
          </a:p>
        </p:txBody>
      </p:sp>
      <p:sp>
        <p:nvSpPr>
          <p:cNvPr id="116" name="Shape 116"/>
          <p:cNvSpPr/>
          <p:nvPr/>
        </p:nvSpPr>
        <p:spPr>
          <a:xfrm>
            <a:off x="457200" y="3829050"/>
            <a:ext cx="376324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Real Bowel Sounds C.</a:t>
            </a:r>
          </a:p>
        </p:txBody>
      </p:sp>
      <p:sp>
        <p:nvSpPr>
          <p:cNvPr id="117" name="Shape 117"/>
          <p:cNvSpPr/>
          <p:nvPr/>
        </p:nvSpPr>
        <p:spPr>
          <a:xfrm>
            <a:off x="1628290" y="5052060"/>
            <a:ext cx="533084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000"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700">
                <a:uFill>
                  <a:solidFill/>
                </a:uFill>
              </a:rPr>
              <a:t>Your Choices: Normal, Hyper or Hypo.</a:t>
            </a:r>
          </a:p>
        </p:txBody>
      </p:sp>
      <p:sp>
        <p:nvSpPr>
          <p:cNvPr id="118" name="Shape 118"/>
          <p:cNvSpPr/>
          <p:nvPr/>
        </p:nvSpPr>
        <p:spPr>
          <a:xfrm>
            <a:off x="1133864" y="361950"/>
            <a:ext cx="633571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Listening Test: Real Bowel Sounds</a:t>
            </a:r>
          </a:p>
        </p:txBody>
      </p:sp>
      <p:sp>
        <p:nvSpPr>
          <p:cNvPr id="119" name="Shape 119"/>
          <p:cNvSpPr/>
          <p:nvPr/>
        </p:nvSpPr>
        <p:spPr>
          <a:xfrm>
            <a:off x="5055861" y="958185"/>
            <a:ext cx="94480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3382537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 b="1"/>
            </a:lvl1pPr>
          </a:lstStyle>
          <a:p>
            <a:pPr lvl="0">
              <a:defRPr sz="1800" b="0">
                <a:uFillTx/>
              </a:defRPr>
            </a:pPr>
            <a:r>
              <a:rPr sz="5600">
                <a:uFill>
                  <a:solidFill/>
                </a:uFill>
              </a:rPr>
              <a:t>Lung Sounds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32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163" name="Lun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4671" y="2594611"/>
            <a:ext cx="2403710" cy="2937867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33263915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016739" y="284797"/>
            <a:ext cx="2693108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600" b="1"/>
            </a:lvl1pPr>
          </a:lstStyle>
          <a:p>
            <a:pPr lvl="0">
              <a:defRPr sz="1800" b="0">
                <a:uFillTx/>
              </a:defRPr>
            </a:pPr>
            <a:r>
              <a:rPr sz="4100">
                <a:uFill>
                  <a:solidFill/>
                </a:uFill>
              </a:rPr>
              <a:t>Lung Sounds</a:t>
            </a:r>
          </a:p>
        </p:txBody>
      </p:sp>
      <p:sp>
        <p:nvSpPr>
          <p:cNvPr id="166" name="Shape 166"/>
          <p:cNvSpPr/>
          <p:nvPr/>
        </p:nvSpPr>
        <p:spPr>
          <a:xfrm>
            <a:off x="426471" y="1211897"/>
            <a:ext cx="837173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Exercise: Labeling sounds makes them easy to hear!</a:t>
            </a:r>
          </a:p>
        </p:txBody>
      </p:sp>
      <p:sp>
        <p:nvSpPr>
          <p:cNvPr id="167" name="Shape 167"/>
          <p:cNvSpPr/>
          <p:nvPr/>
        </p:nvSpPr>
        <p:spPr>
          <a:xfrm>
            <a:off x="857250" y="2127250"/>
            <a:ext cx="3817827" cy="152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300">
                <a:uFill>
                  <a:solidFill/>
                </a:uFill>
              </a:rPr>
              <a:t>WHAT DO YOU HEAR?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endParaRPr sz="33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300">
                <a:uFill>
                  <a:solidFill/>
                </a:uFill>
              </a:rPr>
              <a:t>SECRETS: </a:t>
            </a:r>
          </a:p>
        </p:txBody>
      </p:sp>
    </p:spTree>
    <p:extLst>
      <p:ext uri="{BB962C8B-B14F-4D97-AF65-F5344CB8AC3E}">
        <p14:creationId xmlns:p14="http://schemas.microsoft.com/office/powerpoint/2010/main" val="920883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01 Duffy_ Tempus Fugit 1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90360" y="2110740"/>
            <a:ext cx="422911" cy="422911"/>
          </a:xfrm>
          <a:prstGeom prst="rect">
            <a:avLst/>
          </a:prstGeom>
        </p:spPr>
      </p:pic>
      <p:sp>
        <p:nvSpPr>
          <p:cNvPr id="170" name="Shape 170"/>
          <p:cNvSpPr/>
          <p:nvPr/>
        </p:nvSpPr>
        <p:spPr>
          <a:xfrm>
            <a:off x="3016739" y="284797"/>
            <a:ext cx="2693108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600" b="1"/>
            </a:lvl1pPr>
          </a:lstStyle>
          <a:p>
            <a:pPr lvl="0">
              <a:defRPr sz="1800" b="0">
                <a:uFillTx/>
              </a:defRPr>
            </a:pPr>
            <a:r>
              <a:rPr sz="4100">
                <a:uFill>
                  <a:solidFill/>
                </a:uFill>
              </a:rPr>
              <a:t>Lung Sounds</a:t>
            </a:r>
          </a:p>
        </p:txBody>
      </p:sp>
      <p:sp>
        <p:nvSpPr>
          <p:cNvPr id="171" name="Shape 171"/>
          <p:cNvSpPr/>
          <p:nvPr/>
        </p:nvSpPr>
        <p:spPr>
          <a:xfrm>
            <a:off x="426471" y="1211897"/>
            <a:ext cx="837173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Exercise: Labeling sounds makes them easy to hear!</a:t>
            </a:r>
          </a:p>
        </p:txBody>
      </p:sp>
      <p:sp>
        <p:nvSpPr>
          <p:cNvPr id="172" name="Shape 172"/>
          <p:cNvSpPr/>
          <p:nvPr/>
        </p:nvSpPr>
        <p:spPr>
          <a:xfrm>
            <a:off x="857250" y="2127250"/>
            <a:ext cx="3817827" cy="152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300">
                <a:uFill>
                  <a:solidFill/>
                </a:uFill>
              </a:rPr>
              <a:t>WHAT DO YOU HEAR?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endParaRPr sz="33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300">
                <a:uFill>
                  <a:solidFill/>
                </a:uFill>
              </a:rPr>
              <a:t>SECRETS: </a:t>
            </a:r>
          </a:p>
        </p:txBody>
      </p:sp>
    </p:spTree>
    <p:extLst>
      <p:ext uri="{BB962C8B-B14F-4D97-AF65-F5344CB8AC3E}">
        <p14:creationId xmlns:p14="http://schemas.microsoft.com/office/powerpoint/2010/main" val="419405217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86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3357245" y="301675"/>
            <a:ext cx="220560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Respiration</a:t>
            </a:r>
          </a:p>
        </p:txBody>
      </p:sp>
      <p:pic>
        <p:nvPicPr>
          <p:cNvPr id="214" name="Respiration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3200400"/>
            <a:ext cx="91440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39693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01 Vesicular Breath Sounds-AIFF 44.1_16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12230" y="4720590"/>
            <a:ext cx="422910" cy="422910"/>
          </a:xfrm>
          <a:prstGeom prst="rect">
            <a:avLst/>
          </a:prstGeom>
        </p:spPr>
      </p:pic>
      <p:sp>
        <p:nvSpPr>
          <p:cNvPr id="217" name="Shape 217"/>
          <p:cNvSpPr/>
          <p:nvPr/>
        </p:nvSpPr>
        <p:spPr>
          <a:xfrm>
            <a:off x="2797688" y="356291"/>
            <a:ext cx="317638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Lung Sound</a:t>
            </a:r>
          </a:p>
        </p:txBody>
      </p:sp>
      <p:pic>
        <p:nvPicPr>
          <p:cNvPr id="218" name="Real Lung Sound 2015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470" y="2362201"/>
            <a:ext cx="8875060" cy="411480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0139351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8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37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2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0683" y="998012"/>
            <a:ext cx="6482635" cy="4861976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7755582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38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957" y="860084"/>
            <a:ext cx="6850443" cy="5137832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48869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39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021" y="178516"/>
            <a:ext cx="8667959" cy="650096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55765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example…</a:t>
            </a:r>
            <a:endParaRPr lang="en-US" dirty="0"/>
          </a:p>
        </p:txBody>
      </p:sp>
      <p:pic>
        <p:nvPicPr>
          <p:cNvPr id="4" name="Content Placeholder 3" descr="the sense of touc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08" y="1600200"/>
            <a:ext cx="5249183" cy="4525963"/>
          </a:xfrm>
        </p:spPr>
      </p:pic>
    </p:spTree>
    <p:extLst>
      <p:ext uri="{BB962C8B-B14F-4D97-AF65-F5344CB8AC3E}">
        <p14:creationId xmlns:p14="http://schemas.microsoft.com/office/powerpoint/2010/main" val="35483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40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3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910911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41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3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263" y="172697"/>
            <a:ext cx="8683475" cy="6512607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197642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42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5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706" y="136279"/>
            <a:ext cx="8780589" cy="6585442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087431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43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5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864" y="-81648"/>
            <a:ext cx="9361728" cy="7021296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210445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44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26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599531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1583251" y="362635"/>
            <a:ext cx="56046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Lungs - Wheeze on expiration</a:t>
            </a:r>
          </a:p>
        </p:txBody>
      </p:sp>
      <p:pic>
        <p:nvPicPr>
          <p:cNvPr id="272" name="Lungs - wheeze on expiration 2015-1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832496"/>
            <a:ext cx="9144001" cy="11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15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1583250" y="362635"/>
            <a:ext cx="571105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Lungs - Wheeze on inspiration</a:t>
            </a:r>
          </a:p>
        </p:txBody>
      </p:sp>
      <p:pic>
        <p:nvPicPr>
          <p:cNvPr id="275" name="Lungs - wheeze on inspiration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847" y="2818209"/>
            <a:ext cx="9144001" cy="12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6217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1126787" y="757498"/>
            <a:ext cx="7468673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A. Clear Lungs.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B. Wheeze on inhale and exhale.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C. Wheeze on inhale only.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D. Wheeze on exhale only.</a:t>
            </a:r>
          </a:p>
        </p:txBody>
      </p:sp>
      <p:sp>
        <p:nvSpPr>
          <p:cNvPr id="278" name="Shape 278"/>
          <p:cNvSpPr/>
          <p:nvPr/>
        </p:nvSpPr>
        <p:spPr>
          <a:xfrm>
            <a:off x="3109423" y="122612"/>
            <a:ext cx="350340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Wheeze Test. </a:t>
            </a:r>
          </a:p>
        </p:txBody>
      </p:sp>
      <p:sp>
        <p:nvSpPr>
          <p:cNvPr id="279" name="Shape 279"/>
          <p:cNvSpPr/>
          <p:nvPr/>
        </p:nvSpPr>
        <p:spPr>
          <a:xfrm>
            <a:off x="342900" y="3200400"/>
            <a:ext cx="8515350" cy="238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just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• You will hear four consecutive sets of inhalations and expirations.</a:t>
            </a:r>
          </a:p>
          <a:p>
            <a:pPr lvl="0" algn="just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• There is one sound from each of the categories above. </a:t>
            </a:r>
          </a:p>
          <a:p>
            <a:pPr lvl="0" algn="just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• What is the correct order? </a:t>
            </a:r>
          </a:p>
        </p:txBody>
      </p:sp>
    </p:spTree>
    <p:extLst>
      <p:ext uri="{BB962C8B-B14F-4D97-AF65-F5344CB8AC3E}">
        <p14:creationId xmlns:p14="http://schemas.microsoft.com/office/powerpoint/2010/main" val="1431942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48</a:t>
            </a:fld>
            <a:endParaRPr sz="900">
              <a:uFill>
                <a:solidFill/>
              </a:uFill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1126787" y="757498"/>
            <a:ext cx="7468673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A. Clear Lungs.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B. Wheeze on inhale and exhale.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C. Wheeze on inhale only.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D. Wheeze on exhale only.</a:t>
            </a:r>
          </a:p>
        </p:txBody>
      </p:sp>
      <p:sp>
        <p:nvSpPr>
          <p:cNvPr id="283" name="Shape 283"/>
          <p:cNvSpPr/>
          <p:nvPr/>
        </p:nvSpPr>
        <p:spPr>
          <a:xfrm>
            <a:off x="3109423" y="122612"/>
            <a:ext cx="350340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Wheeze Test. </a:t>
            </a:r>
          </a:p>
        </p:txBody>
      </p:sp>
      <p:pic>
        <p:nvPicPr>
          <p:cNvPr id="284" name="Lung Test 2015.aif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65324" y="61659"/>
            <a:ext cx="1485901" cy="7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26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49</a:t>
            </a:fld>
            <a:endParaRPr sz="900">
              <a:uFill>
                <a:solidFill/>
              </a:uFill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1126787" y="757498"/>
            <a:ext cx="7468673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A. Clear Lungs.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B. Wheeze on inhale and exhale.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C. Wheeze on inhale only.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D. Wheeze on exhale only.</a:t>
            </a:r>
          </a:p>
        </p:txBody>
      </p:sp>
      <p:sp>
        <p:nvSpPr>
          <p:cNvPr id="288" name="Shape 288"/>
          <p:cNvSpPr/>
          <p:nvPr/>
        </p:nvSpPr>
        <p:spPr>
          <a:xfrm>
            <a:off x="3109423" y="122612"/>
            <a:ext cx="350340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Wheeze Test. </a:t>
            </a:r>
          </a:p>
        </p:txBody>
      </p:sp>
      <p:pic>
        <p:nvPicPr>
          <p:cNvPr id="289" name="Lung Test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559909"/>
            <a:ext cx="9144000" cy="1121570"/>
          </a:xfrm>
          <a:prstGeom prst="rect">
            <a:avLst/>
          </a:prstGeom>
        </p:spPr>
      </p:pic>
      <p:sp>
        <p:nvSpPr>
          <p:cNvPr id="290" name="Shape 290"/>
          <p:cNvSpPr/>
          <p:nvPr/>
        </p:nvSpPr>
        <p:spPr>
          <a:xfrm>
            <a:off x="3341361" y="5297775"/>
            <a:ext cx="119359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A   D   C   B</a:t>
            </a:r>
          </a:p>
        </p:txBody>
      </p:sp>
    </p:spTree>
    <p:extLst>
      <p:ext uri="{BB962C8B-B14F-4D97-AF65-F5344CB8AC3E}">
        <p14:creationId xmlns:p14="http://schemas.microsoft.com/office/powerpoint/2010/main" val="32336589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  <p:bldLst>
      <p:bldP spid="29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 smtClean="0"/>
              <a:t>Following  a visual inventory of an art piece, student were stretched to note manner and mood in the painting, where was the light coming from (if appropriate)? They noted posture, body language- what did the positions convey?</a:t>
            </a:r>
          </a:p>
          <a:p>
            <a:r>
              <a:rPr lang="en-US" altLang="en-US" sz="2000" dirty="0" smtClean="0"/>
              <a:t>Themes- cluster the observations that relate to themes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41" y="273050"/>
            <a:ext cx="4662768" cy="5853113"/>
          </a:xfrm>
        </p:spPr>
      </p:pic>
    </p:spTree>
    <p:extLst>
      <p:ext uri="{BB962C8B-B14F-4D97-AF65-F5344CB8AC3E}">
        <p14:creationId xmlns:p14="http://schemas.microsoft.com/office/powerpoint/2010/main" val="22275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2573999" y="228600"/>
            <a:ext cx="346569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Clear Normal Lung</a:t>
            </a:r>
          </a:p>
        </p:txBody>
      </p:sp>
      <p:pic>
        <p:nvPicPr>
          <p:cNvPr id="304" name="Respiration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200400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193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3140923" y="221119"/>
            <a:ext cx="266566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Consolidation</a:t>
            </a:r>
          </a:p>
        </p:txBody>
      </p:sp>
      <p:sp>
        <p:nvSpPr>
          <p:cNvPr id="334" name="Shape 334"/>
          <p:cNvSpPr/>
          <p:nvPr/>
        </p:nvSpPr>
        <p:spPr>
          <a:xfrm>
            <a:off x="2794018" y="899446"/>
            <a:ext cx="387836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Lung sounds moving down the chest</a:t>
            </a:r>
          </a:p>
        </p:txBody>
      </p:sp>
      <p:pic>
        <p:nvPicPr>
          <p:cNvPr id="335" name="Consolidation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1169" y="2880046"/>
            <a:ext cx="9144001" cy="8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29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597626" y="918311"/>
            <a:ext cx="675287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“1…2…3…” Whispered Pectorilloquy</a:t>
            </a:r>
          </a:p>
        </p:txBody>
      </p:sp>
      <p:sp>
        <p:nvSpPr>
          <p:cNvPr id="346" name="Shape 346"/>
          <p:cNvSpPr/>
          <p:nvPr/>
        </p:nvSpPr>
        <p:spPr>
          <a:xfrm>
            <a:off x="2797688" y="146570"/>
            <a:ext cx="317638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Lung Sound</a:t>
            </a:r>
          </a:p>
        </p:txBody>
      </p:sp>
      <p:pic>
        <p:nvPicPr>
          <p:cNvPr id="347" name="Lung Egophony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317" y="2380419"/>
            <a:ext cx="9144001" cy="706581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908080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20 No voice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26130" y="4480560"/>
            <a:ext cx="422910" cy="422910"/>
          </a:xfrm>
          <a:prstGeom prst="rect">
            <a:avLst/>
          </a:prstGeom>
        </p:spPr>
      </p:pic>
      <p:sp>
        <p:nvSpPr>
          <p:cNvPr id="350" name="Shape 350"/>
          <p:cNvSpPr/>
          <p:nvPr/>
        </p:nvSpPr>
        <p:spPr>
          <a:xfrm>
            <a:off x="597626" y="918311"/>
            <a:ext cx="667047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“1…2…3…” Whispered Pectoriloquy</a:t>
            </a:r>
          </a:p>
        </p:txBody>
      </p:sp>
      <p:sp>
        <p:nvSpPr>
          <p:cNvPr id="351" name="Shape 351"/>
          <p:cNvSpPr/>
          <p:nvPr/>
        </p:nvSpPr>
        <p:spPr>
          <a:xfrm>
            <a:off x="2797688" y="146570"/>
            <a:ext cx="318828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Lung Sound</a:t>
            </a:r>
          </a:p>
        </p:txBody>
      </p:sp>
      <p:pic>
        <p:nvPicPr>
          <p:cNvPr id="352" name="Lung Egophony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64317" y="2380419"/>
            <a:ext cx="9144001" cy="706581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42520996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Heart Sounds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7403329" y="6252210"/>
            <a:ext cx="21717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54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359" name="109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160" y="2263140"/>
            <a:ext cx="3817620" cy="3054096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490308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821689" y="586407"/>
            <a:ext cx="839216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Sounds - Tripartite domains</a:t>
            </a:r>
          </a:p>
        </p:txBody>
      </p:sp>
      <p:pic>
        <p:nvPicPr>
          <p:cNvPr id="362" name="Lub Dub 2015 PD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240" y="1936848"/>
            <a:ext cx="8875060" cy="6858001"/>
          </a:xfrm>
          <a:prstGeom prst="rect">
            <a:avLst/>
          </a:prstGeom>
          <a:ln>
            <a:round/>
          </a:ln>
        </p:spPr>
      </p:pic>
      <p:sp>
        <p:nvSpPr>
          <p:cNvPr id="363" name="Shape 363"/>
          <p:cNvSpPr/>
          <p:nvPr/>
        </p:nvSpPr>
        <p:spPr>
          <a:xfrm>
            <a:off x="3390874" y="2274570"/>
            <a:ext cx="1921616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5376543" y="2274570"/>
            <a:ext cx="2113756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1367764" y="2274570"/>
            <a:ext cx="1921616" cy="1143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474944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56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36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08" y="85355"/>
            <a:ext cx="8916385" cy="668729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901264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57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37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42" y="109981"/>
            <a:ext cx="8850717" cy="663803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558143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58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37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57" y="80593"/>
            <a:ext cx="8929087" cy="6696815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377470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59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37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26" y="95720"/>
            <a:ext cx="8888749" cy="666656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727257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experience…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24043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60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38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483" y="143633"/>
            <a:ext cx="8954744" cy="671605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259511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1748227" y="600464"/>
            <a:ext cx="525592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Sounds - Middle Area</a:t>
            </a:r>
          </a:p>
        </p:txBody>
      </p:sp>
      <p:pic>
        <p:nvPicPr>
          <p:cNvPr id="386" name="Heart Middle Area Finale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16920"/>
            <a:ext cx="9144001" cy="20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81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2762097" y="554744"/>
            <a:ext cx="38924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Sounds - Apex</a:t>
            </a:r>
          </a:p>
        </p:txBody>
      </p:sp>
      <p:pic>
        <p:nvPicPr>
          <p:cNvPr id="389" name="Heart Apex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2860" y="2057031"/>
            <a:ext cx="9144000" cy="2949678"/>
          </a:xfrm>
          <a:prstGeom prst="rect">
            <a:avLst/>
          </a:prstGeom>
        </p:spPr>
      </p:pic>
      <p:sp>
        <p:nvSpPr>
          <p:cNvPr id="390" name="Shape 390"/>
          <p:cNvSpPr/>
          <p:nvPr/>
        </p:nvSpPr>
        <p:spPr>
          <a:xfrm>
            <a:off x="925821" y="1583025"/>
            <a:ext cx="137294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 Area</a:t>
            </a:r>
          </a:p>
        </p:txBody>
      </p:sp>
      <p:sp>
        <p:nvSpPr>
          <p:cNvPr id="391" name="Shape 391"/>
          <p:cNvSpPr/>
          <p:nvPr/>
        </p:nvSpPr>
        <p:spPr>
          <a:xfrm>
            <a:off x="666741" y="3331815"/>
            <a:ext cx="158588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Apex - Bottom</a:t>
            </a:r>
          </a:p>
        </p:txBody>
      </p:sp>
    </p:spTree>
    <p:extLst>
      <p:ext uri="{BB962C8B-B14F-4D97-AF65-F5344CB8AC3E}">
        <p14:creationId xmlns:p14="http://schemas.microsoft.com/office/powerpoint/2010/main" val="1882061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9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2762097" y="554744"/>
            <a:ext cx="384336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Sounds - Base</a:t>
            </a:r>
          </a:p>
        </p:txBody>
      </p:sp>
      <p:sp>
        <p:nvSpPr>
          <p:cNvPr id="394" name="Shape 394"/>
          <p:cNvSpPr/>
          <p:nvPr/>
        </p:nvSpPr>
        <p:spPr>
          <a:xfrm>
            <a:off x="925821" y="1583025"/>
            <a:ext cx="137294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 Area</a:t>
            </a:r>
          </a:p>
        </p:txBody>
      </p:sp>
      <p:pic>
        <p:nvPicPr>
          <p:cNvPr id="395" name="Heart Base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2860" y="2123728"/>
            <a:ext cx="9144001" cy="2839144"/>
          </a:xfrm>
          <a:prstGeom prst="rect">
            <a:avLst/>
          </a:prstGeom>
        </p:spPr>
      </p:pic>
      <p:sp>
        <p:nvSpPr>
          <p:cNvPr id="396" name="Shape 396"/>
          <p:cNvSpPr/>
          <p:nvPr/>
        </p:nvSpPr>
        <p:spPr>
          <a:xfrm>
            <a:off x="727702" y="3343245"/>
            <a:ext cx="114999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Base - Top</a:t>
            </a:r>
          </a:p>
        </p:txBody>
      </p:sp>
    </p:spTree>
    <p:extLst>
      <p:ext uri="{BB962C8B-B14F-4D97-AF65-F5344CB8AC3E}">
        <p14:creationId xmlns:p14="http://schemas.microsoft.com/office/powerpoint/2010/main" val="6479204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3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9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3970337" y="434340"/>
            <a:ext cx="402347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A. Normal beats.  (Middle area.)  Equal</a:t>
            </a:r>
          </a:p>
        </p:txBody>
      </p:sp>
      <p:sp>
        <p:nvSpPr>
          <p:cNvPr id="406" name="Shape 406"/>
          <p:cNvSpPr/>
          <p:nvPr/>
        </p:nvSpPr>
        <p:spPr>
          <a:xfrm>
            <a:off x="4023360" y="1291590"/>
            <a:ext cx="417729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B. Base beats (Upper area.)  Accent on 2</a:t>
            </a:r>
          </a:p>
        </p:txBody>
      </p:sp>
      <p:sp>
        <p:nvSpPr>
          <p:cNvPr id="407" name="Shape 407"/>
          <p:cNvSpPr/>
          <p:nvPr/>
        </p:nvSpPr>
        <p:spPr>
          <a:xfrm>
            <a:off x="4078288" y="2137410"/>
            <a:ext cx="418774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C. Apex beats (Lower area.)  Accent on 1</a:t>
            </a:r>
          </a:p>
        </p:txBody>
      </p:sp>
      <p:sp>
        <p:nvSpPr>
          <p:cNvPr id="408" name="Shape 408"/>
          <p:cNvSpPr/>
          <p:nvPr/>
        </p:nvSpPr>
        <p:spPr>
          <a:xfrm>
            <a:off x="946149" y="3278187"/>
            <a:ext cx="10211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Sample 1.</a:t>
            </a:r>
          </a:p>
        </p:txBody>
      </p:sp>
      <p:sp>
        <p:nvSpPr>
          <p:cNvPr id="409" name="Shape 409"/>
          <p:cNvSpPr/>
          <p:nvPr/>
        </p:nvSpPr>
        <p:spPr>
          <a:xfrm>
            <a:off x="960120" y="3886200"/>
            <a:ext cx="10211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Sample 2.</a:t>
            </a:r>
          </a:p>
        </p:txBody>
      </p:sp>
      <p:sp>
        <p:nvSpPr>
          <p:cNvPr id="410" name="Shape 410"/>
          <p:cNvSpPr/>
          <p:nvPr/>
        </p:nvSpPr>
        <p:spPr>
          <a:xfrm>
            <a:off x="754063" y="411163"/>
            <a:ext cx="230960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Review.  Choose from:</a:t>
            </a:r>
          </a:p>
        </p:txBody>
      </p:sp>
      <p:sp>
        <p:nvSpPr>
          <p:cNvPr id="411" name="Shape 411"/>
          <p:cNvSpPr/>
          <p:nvPr/>
        </p:nvSpPr>
        <p:spPr>
          <a:xfrm>
            <a:off x="914400" y="2891790"/>
            <a:ext cx="193354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Real heart sounds:</a:t>
            </a:r>
          </a:p>
        </p:txBody>
      </p:sp>
      <p:sp>
        <p:nvSpPr>
          <p:cNvPr id="412" name="Shape 412"/>
          <p:cNvSpPr/>
          <p:nvPr/>
        </p:nvSpPr>
        <p:spPr>
          <a:xfrm>
            <a:off x="685800" y="2743200"/>
            <a:ext cx="3120390" cy="1897380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52828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02 Base Sounds-AIFF 44.1_16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51810" y="730195"/>
            <a:ext cx="605790" cy="605791"/>
          </a:xfrm>
          <a:prstGeom prst="rect">
            <a:avLst/>
          </a:prstGeom>
        </p:spPr>
      </p:pic>
      <p:sp>
        <p:nvSpPr>
          <p:cNvPr id="415" name="Shape 415"/>
          <p:cNvSpPr/>
          <p:nvPr/>
        </p:nvSpPr>
        <p:spPr>
          <a:xfrm>
            <a:off x="3970337" y="434340"/>
            <a:ext cx="402566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A. Normal beats.  (Middle area.)  Equal</a:t>
            </a:r>
          </a:p>
        </p:txBody>
      </p:sp>
      <p:sp>
        <p:nvSpPr>
          <p:cNvPr id="416" name="Shape 416"/>
          <p:cNvSpPr/>
          <p:nvPr/>
        </p:nvSpPr>
        <p:spPr>
          <a:xfrm>
            <a:off x="4023360" y="1291590"/>
            <a:ext cx="417757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B. Base beats (Upper area.)  Accent on 2</a:t>
            </a:r>
          </a:p>
        </p:txBody>
      </p:sp>
      <p:sp>
        <p:nvSpPr>
          <p:cNvPr id="417" name="Shape 417"/>
          <p:cNvSpPr/>
          <p:nvPr/>
        </p:nvSpPr>
        <p:spPr>
          <a:xfrm>
            <a:off x="4078288" y="2137410"/>
            <a:ext cx="41987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C. Apex beats (Lower area.)  Accent on 1</a:t>
            </a:r>
          </a:p>
        </p:txBody>
      </p:sp>
      <p:sp>
        <p:nvSpPr>
          <p:cNvPr id="418" name="Shape 418"/>
          <p:cNvSpPr/>
          <p:nvPr/>
        </p:nvSpPr>
        <p:spPr>
          <a:xfrm>
            <a:off x="946149" y="3278187"/>
            <a:ext cx="101953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Sample 1.</a:t>
            </a:r>
          </a:p>
        </p:txBody>
      </p:sp>
      <p:sp>
        <p:nvSpPr>
          <p:cNvPr id="419" name="Shape 419"/>
          <p:cNvSpPr/>
          <p:nvPr/>
        </p:nvSpPr>
        <p:spPr>
          <a:xfrm>
            <a:off x="960120" y="3886200"/>
            <a:ext cx="101953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Sample 2.</a:t>
            </a:r>
          </a:p>
        </p:txBody>
      </p:sp>
      <p:sp>
        <p:nvSpPr>
          <p:cNvPr id="420" name="Shape 420"/>
          <p:cNvSpPr/>
          <p:nvPr/>
        </p:nvSpPr>
        <p:spPr>
          <a:xfrm>
            <a:off x="754063" y="411163"/>
            <a:ext cx="233762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Review.  Choose from:</a:t>
            </a:r>
          </a:p>
        </p:txBody>
      </p:sp>
      <p:sp>
        <p:nvSpPr>
          <p:cNvPr id="421" name="Shape 421"/>
          <p:cNvSpPr/>
          <p:nvPr/>
        </p:nvSpPr>
        <p:spPr>
          <a:xfrm>
            <a:off x="914400" y="2891790"/>
            <a:ext cx="193387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Real heart sounds:</a:t>
            </a:r>
          </a:p>
        </p:txBody>
      </p:sp>
      <p:sp>
        <p:nvSpPr>
          <p:cNvPr id="422" name="Shape 422"/>
          <p:cNvSpPr/>
          <p:nvPr/>
        </p:nvSpPr>
        <p:spPr>
          <a:xfrm>
            <a:off x="685800" y="2743200"/>
            <a:ext cx="3120390" cy="1897380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8483004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1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02 Base Sounds-AIFF 44.1_16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51810" y="730195"/>
            <a:ext cx="605790" cy="605791"/>
          </a:xfrm>
          <a:prstGeom prst="rect">
            <a:avLst/>
          </a:prstGeom>
        </p:spPr>
      </p:pic>
      <p:sp>
        <p:nvSpPr>
          <p:cNvPr id="425" name="Shape 425"/>
          <p:cNvSpPr/>
          <p:nvPr/>
        </p:nvSpPr>
        <p:spPr>
          <a:xfrm>
            <a:off x="3970337" y="434340"/>
            <a:ext cx="402347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A. Normal beats.  (Middle area.)  Equal</a:t>
            </a:r>
          </a:p>
        </p:txBody>
      </p:sp>
      <p:sp>
        <p:nvSpPr>
          <p:cNvPr id="426" name="Shape 426"/>
          <p:cNvSpPr/>
          <p:nvPr/>
        </p:nvSpPr>
        <p:spPr>
          <a:xfrm>
            <a:off x="4023360" y="1291590"/>
            <a:ext cx="417729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B. Base beats (Upper area.)  Accent on 2</a:t>
            </a:r>
          </a:p>
        </p:txBody>
      </p:sp>
      <p:sp>
        <p:nvSpPr>
          <p:cNvPr id="427" name="Shape 427"/>
          <p:cNvSpPr/>
          <p:nvPr/>
        </p:nvSpPr>
        <p:spPr>
          <a:xfrm>
            <a:off x="4078288" y="2137410"/>
            <a:ext cx="418774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C. Apex beats (Lower area.)  Accent on 1</a:t>
            </a:r>
          </a:p>
        </p:txBody>
      </p:sp>
      <p:sp>
        <p:nvSpPr>
          <p:cNvPr id="428" name="Shape 428"/>
          <p:cNvSpPr/>
          <p:nvPr/>
        </p:nvSpPr>
        <p:spPr>
          <a:xfrm>
            <a:off x="946149" y="3278187"/>
            <a:ext cx="10211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Sample 1.</a:t>
            </a:r>
          </a:p>
        </p:txBody>
      </p:sp>
      <p:sp>
        <p:nvSpPr>
          <p:cNvPr id="429" name="Shape 429"/>
          <p:cNvSpPr/>
          <p:nvPr/>
        </p:nvSpPr>
        <p:spPr>
          <a:xfrm>
            <a:off x="960120" y="3886200"/>
            <a:ext cx="10211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Sample 2.</a:t>
            </a:r>
          </a:p>
        </p:txBody>
      </p:sp>
      <p:sp>
        <p:nvSpPr>
          <p:cNvPr id="430" name="Shape 430"/>
          <p:cNvSpPr/>
          <p:nvPr/>
        </p:nvSpPr>
        <p:spPr>
          <a:xfrm>
            <a:off x="754063" y="411163"/>
            <a:ext cx="230960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Review.  Choose from:</a:t>
            </a:r>
          </a:p>
        </p:txBody>
      </p:sp>
      <p:sp>
        <p:nvSpPr>
          <p:cNvPr id="431" name="Shape 431"/>
          <p:cNvSpPr/>
          <p:nvPr/>
        </p:nvSpPr>
        <p:spPr>
          <a:xfrm>
            <a:off x="914400" y="2891790"/>
            <a:ext cx="193354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Real heart sounds:</a:t>
            </a:r>
          </a:p>
        </p:txBody>
      </p:sp>
      <p:sp>
        <p:nvSpPr>
          <p:cNvPr id="432" name="Shape 432"/>
          <p:cNvSpPr/>
          <p:nvPr/>
        </p:nvSpPr>
        <p:spPr>
          <a:xfrm>
            <a:off x="685800" y="2743200"/>
            <a:ext cx="3120390" cy="1897380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4080397" y="3189516"/>
            <a:ext cx="26643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Answer: </a:t>
            </a:r>
          </a:p>
          <a:p>
            <a:pPr lvl="0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Sample 1 is B-Base beats</a:t>
            </a:r>
          </a:p>
        </p:txBody>
      </p:sp>
      <p:pic>
        <p:nvPicPr>
          <p:cNvPr id="434" name="Base Heart 2015 pdf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5634" y="4686617"/>
            <a:ext cx="8875059" cy="68580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3910925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2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67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45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55" y="49646"/>
            <a:ext cx="9011612" cy="675870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4227790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68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46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4" y="56998"/>
            <a:ext cx="9144002" cy="68580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898708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69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46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8" y="36753"/>
            <a:ext cx="9045993" cy="6784495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989525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museum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01" y="1600200"/>
            <a:ext cx="6012798" cy="4525963"/>
          </a:xfrm>
        </p:spPr>
      </p:pic>
    </p:spTree>
    <p:extLst>
      <p:ext uri="{BB962C8B-B14F-4D97-AF65-F5344CB8AC3E}">
        <p14:creationId xmlns:p14="http://schemas.microsoft.com/office/powerpoint/2010/main" val="22434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1754477" y="511225"/>
            <a:ext cx="455150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- Systolic Murmur</a:t>
            </a:r>
          </a:p>
        </p:txBody>
      </p:sp>
      <p:pic>
        <p:nvPicPr>
          <p:cNvPr id="474" name="Systolic murmur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227210"/>
            <a:ext cx="9144000" cy="3709013"/>
          </a:xfrm>
          <a:prstGeom prst="rect">
            <a:avLst/>
          </a:prstGeom>
        </p:spPr>
      </p:pic>
      <p:sp>
        <p:nvSpPr>
          <p:cNvPr id="475" name="Shape 475"/>
          <p:cNvSpPr/>
          <p:nvPr/>
        </p:nvSpPr>
        <p:spPr>
          <a:xfrm>
            <a:off x="861051" y="1765905"/>
            <a:ext cx="82811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</a:t>
            </a:r>
          </a:p>
        </p:txBody>
      </p:sp>
      <p:sp>
        <p:nvSpPr>
          <p:cNvPr id="476" name="Shape 476"/>
          <p:cNvSpPr/>
          <p:nvPr/>
        </p:nvSpPr>
        <p:spPr>
          <a:xfrm>
            <a:off x="826761" y="3994755"/>
            <a:ext cx="17966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Systolic Murmur</a:t>
            </a:r>
          </a:p>
        </p:txBody>
      </p:sp>
    </p:spTree>
    <p:extLst>
      <p:ext uri="{BB962C8B-B14F-4D97-AF65-F5344CB8AC3E}">
        <p14:creationId xmlns:p14="http://schemas.microsoft.com/office/powerpoint/2010/main" val="33251755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7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/>
        </p:nvSpPr>
        <p:spPr>
          <a:xfrm>
            <a:off x="1754477" y="234226"/>
            <a:ext cx="46561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Heart - Systolic Murmur</a:t>
            </a:r>
          </a:p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90 bpm</a:t>
            </a:r>
          </a:p>
        </p:txBody>
      </p:sp>
      <p:sp>
        <p:nvSpPr>
          <p:cNvPr id="479" name="Shape 479"/>
          <p:cNvSpPr/>
          <p:nvPr/>
        </p:nvSpPr>
        <p:spPr>
          <a:xfrm>
            <a:off x="861051" y="1765905"/>
            <a:ext cx="82811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</a:t>
            </a:r>
          </a:p>
        </p:txBody>
      </p:sp>
      <p:sp>
        <p:nvSpPr>
          <p:cNvPr id="480" name="Shape 480"/>
          <p:cNvSpPr/>
          <p:nvPr/>
        </p:nvSpPr>
        <p:spPr>
          <a:xfrm>
            <a:off x="826761" y="3994755"/>
            <a:ext cx="17966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Systolic Murmur</a:t>
            </a:r>
          </a:p>
        </p:txBody>
      </p:sp>
      <p:pic>
        <p:nvPicPr>
          <p:cNvPr id="481" name="Heart Systolic murmur 90 bpm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5674" y="2226862"/>
            <a:ext cx="9144001" cy="3613356"/>
          </a:xfrm>
          <a:prstGeom prst="rect">
            <a:avLst/>
          </a:prstGeom>
        </p:spPr>
      </p:pic>
      <p:sp>
        <p:nvSpPr>
          <p:cNvPr id="482" name="Shape 482"/>
          <p:cNvSpPr/>
          <p:nvPr/>
        </p:nvSpPr>
        <p:spPr>
          <a:xfrm>
            <a:off x="826761" y="3994755"/>
            <a:ext cx="17966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Systolic Murmur</a:t>
            </a:r>
          </a:p>
        </p:txBody>
      </p:sp>
    </p:spTree>
    <p:extLst>
      <p:ext uri="{BB962C8B-B14F-4D97-AF65-F5344CB8AC3E}">
        <p14:creationId xmlns:p14="http://schemas.microsoft.com/office/powerpoint/2010/main" val="30192098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81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/>
        </p:nvSpPr>
        <p:spPr>
          <a:xfrm>
            <a:off x="1754477" y="234226"/>
            <a:ext cx="46561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Heart - Systolic Murmur</a:t>
            </a:r>
          </a:p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120 bpm</a:t>
            </a:r>
          </a:p>
        </p:txBody>
      </p:sp>
      <p:sp>
        <p:nvSpPr>
          <p:cNvPr id="485" name="Shape 485"/>
          <p:cNvSpPr/>
          <p:nvPr/>
        </p:nvSpPr>
        <p:spPr>
          <a:xfrm>
            <a:off x="861051" y="1765905"/>
            <a:ext cx="82811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</a:t>
            </a:r>
          </a:p>
        </p:txBody>
      </p:sp>
      <p:sp>
        <p:nvSpPr>
          <p:cNvPr id="486" name="Shape 486"/>
          <p:cNvSpPr/>
          <p:nvPr/>
        </p:nvSpPr>
        <p:spPr>
          <a:xfrm>
            <a:off x="826761" y="3994755"/>
            <a:ext cx="17966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Systolic Murmur</a:t>
            </a:r>
          </a:p>
        </p:txBody>
      </p:sp>
      <p:pic>
        <p:nvPicPr>
          <p:cNvPr id="487" name="Heart Systolic murmur 120 bpm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4775" y="2244566"/>
            <a:ext cx="8801101" cy="3543301"/>
          </a:xfrm>
          <a:prstGeom prst="rect">
            <a:avLst/>
          </a:prstGeom>
        </p:spPr>
      </p:pic>
      <p:sp>
        <p:nvSpPr>
          <p:cNvPr id="488" name="Shape 488"/>
          <p:cNvSpPr/>
          <p:nvPr/>
        </p:nvSpPr>
        <p:spPr>
          <a:xfrm>
            <a:off x="1101517" y="3914745"/>
            <a:ext cx="17966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Systolic Murmur</a:t>
            </a:r>
          </a:p>
        </p:txBody>
      </p:sp>
    </p:spTree>
    <p:extLst>
      <p:ext uri="{BB962C8B-B14F-4D97-AF65-F5344CB8AC3E}">
        <p14:creationId xmlns:p14="http://schemas.microsoft.com/office/powerpoint/2010/main" val="403859349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87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/>
        </p:nvSpPr>
        <p:spPr>
          <a:xfrm>
            <a:off x="1762403" y="465505"/>
            <a:ext cx="545386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Heart - Systolic Murmur</a:t>
            </a:r>
          </a:p>
        </p:txBody>
      </p:sp>
      <p:pic>
        <p:nvPicPr>
          <p:cNvPr id="491" name="Heart Systolic murmur 2015 final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584" y="1153090"/>
            <a:ext cx="8875060" cy="68580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625559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06 Apex, Early Sys Mur, Supine, Bell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6080760"/>
            <a:ext cx="605790" cy="605790"/>
          </a:xfrm>
          <a:prstGeom prst="rect">
            <a:avLst/>
          </a:prstGeom>
        </p:spPr>
      </p:pic>
      <p:sp>
        <p:nvSpPr>
          <p:cNvPr id="494" name="Shape 494"/>
          <p:cNvSpPr/>
          <p:nvPr/>
        </p:nvSpPr>
        <p:spPr>
          <a:xfrm>
            <a:off x="1761599" y="465505"/>
            <a:ext cx="549006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Heart - Systolic Murmur</a:t>
            </a:r>
          </a:p>
        </p:txBody>
      </p:sp>
      <p:pic>
        <p:nvPicPr>
          <p:cNvPr id="495" name="Heart Systolic murmur 2015 final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9584" y="1153090"/>
            <a:ext cx="8875060" cy="68580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66358865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3" fill="hold"/>
                                        <p:tgtEl>
                                          <p:spTgt spid="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9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/>
        </p:nvSpPr>
        <p:spPr>
          <a:xfrm>
            <a:off x="1658729" y="625525"/>
            <a:ext cx="512909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- Diasystolic Murmur</a:t>
            </a:r>
          </a:p>
        </p:txBody>
      </p:sp>
      <p:pic>
        <p:nvPicPr>
          <p:cNvPr id="498" name="Heart Diastolic murmur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060383"/>
            <a:ext cx="9144000" cy="35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374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98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16 Aortic, Early Dias Mur, Sitting, Bell 1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919460" y="6021472"/>
            <a:ext cx="605791" cy="605791"/>
          </a:xfrm>
          <a:prstGeom prst="rect">
            <a:avLst/>
          </a:prstGeom>
        </p:spPr>
      </p:pic>
      <p:sp>
        <p:nvSpPr>
          <p:cNvPr id="504" name="Shape 504"/>
          <p:cNvSpPr/>
          <p:nvPr/>
        </p:nvSpPr>
        <p:spPr>
          <a:xfrm>
            <a:off x="1470474" y="571914"/>
            <a:ext cx="603145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Heart - Diasystolic Murmur</a:t>
            </a:r>
          </a:p>
        </p:txBody>
      </p:sp>
      <p:pic>
        <p:nvPicPr>
          <p:cNvPr id="505" name="Heart Diastolic murmur 2015 final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470" y="1635162"/>
            <a:ext cx="8875059" cy="68580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7843656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9" fill="hold"/>
                                        <p:tgtEl>
                                          <p:spTgt spid="5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0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/>
          </p:cNvSpPr>
          <p:nvPr>
            <p:ph type="sldNum" sz="quarter" idx="2"/>
          </p:nvPr>
        </p:nvSpPr>
        <p:spPr>
          <a:xfrm>
            <a:off x="7374754" y="6252210"/>
            <a:ext cx="274321" cy="240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77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52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32" y="51830"/>
            <a:ext cx="9005789" cy="675434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435078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/>
        </p:nvSpPr>
        <p:spPr>
          <a:xfrm>
            <a:off x="2982644" y="299446"/>
            <a:ext cx="2862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- Split S2</a:t>
            </a:r>
          </a:p>
        </p:txBody>
      </p:sp>
      <p:sp>
        <p:nvSpPr>
          <p:cNvPr id="525" name="Shape 525"/>
          <p:cNvSpPr/>
          <p:nvPr/>
        </p:nvSpPr>
        <p:spPr>
          <a:xfrm>
            <a:off x="1708430" y="1998121"/>
            <a:ext cx="1986821" cy="114300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6795507" y="2575970"/>
            <a:ext cx="1143001" cy="1143001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27" name="Shape 527"/>
          <p:cNvSpPr/>
          <p:nvPr/>
        </p:nvSpPr>
        <p:spPr>
          <a:xfrm>
            <a:off x="-70187" y="2575970"/>
            <a:ext cx="1143001" cy="1143001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1695230" y="1598413"/>
            <a:ext cx="34079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S1</a:t>
            </a:r>
          </a:p>
        </p:txBody>
      </p:sp>
      <p:sp>
        <p:nvSpPr>
          <p:cNvPr id="529" name="Shape 529"/>
          <p:cNvSpPr/>
          <p:nvPr/>
        </p:nvSpPr>
        <p:spPr>
          <a:xfrm>
            <a:off x="3847418" y="1592728"/>
            <a:ext cx="546132" cy="41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S2</a:t>
            </a:r>
          </a:p>
        </p:txBody>
      </p:sp>
      <p:sp>
        <p:nvSpPr>
          <p:cNvPr id="530" name="Shape 530"/>
          <p:cNvSpPr/>
          <p:nvPr/>
        </p:nvSpPr>
        <p:spPr>
          <a:xfrm>
            <a:off x="5910383" y="1592728"/>
            <a:ext cx="546133" cy="41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S3</a:t>
            </a:r>
          </a:p>
        </p:txBody>
      </p:sp>
      <p:pic>
        <p:nvPicPr>
          <p:cNvPr id="531" name="Heart Split S2 201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013" y="2122409"/>
            <a:ext cx="9329145" cy="7208885"/>
          </a:xfrm>
          <a:prstGeom prst="rect">
            <a:avLst/>
          </a:prstGeom>
          <a:ln>
            <a:round/>
          </a:ln>
        </p:spPr>
      </p:pic>
      <p:sp>
        <p:nvSpPr>
          <p:cNvPr id="532" name="Shape 532"/>
          <p:cNvSpPr/>
          <p:nvPr/>
        </p:nvSpPr>
        <p:spPr>
          <a:xfrm>
            <a:off x="5903240" y="1998121"/>
            <a:ext cx="1986820" cy="114300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33" name="Shape 533"/>
          <p:cNvSpPr/>
          <p:nvPr/>
        </p:nvSpPr>
        <p:spPr>
          <a:xfrm>
            <a:off x="3845840" y="1998121"/>
            <a:ext cx="1986820" cy="114300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34" name="Shape 534"/>
          <p:cNvSpPr/>
          <p:nvPr/>
        </p:nvSpPr>
        <p:spPr>
          <a:xfrm>
            <a:off x="525780" y="1998121"/>
            <a:ext cx="1143000" cy="1143001"/>
          </a:xfrm>
          <a:prstGeom prst="rect">
            <a:avLst/>
          </a:prstGeom>
          <a:solidFill>
            <a:srgbClr val="FB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35" name="Shape 535"/>
          <p:cNvSpPr/>
          <p:nvPr/>
        </p:nvSpPr>
        <p:spPr>
          <a:xfrm>
            <a:off x="7910633" y="2325780"/>
            <a:ext cx="1143001" cy="1143001"/>
          </a:xfrm>
          <a:prstGeom prst="rect">
            <a:avLst/>
          </a:prstGeom>
          <a:solidFill>
            <a:srgbClr val="FB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7468680" y="1598413"/>
            <a:ext cx="34079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S4</a:t>
            </a:r>
          </a:p>
        </p:txBody>
      </p:sp>
    </p:spTree>
    <p:extLst>
      <p:ext uri="{BB962C8B-B14F-4D97-AF65-F5344CB8AC3E}">
        <p14:creationId xmlns:p14="http://schemas.microsoft.com/office/powerpoint/2010/main" val="5785855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/>
        </p:nvSpPr>
        <p:spPr>
          <a:xfrm>
            <a:off x="619355" y="2938645"/>
            <a:ext cx="82811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</a:t>
            </a:r>
          </a:p>
        </p:txBody>
      </p:sp>
      <p:sp>
        <p:nvSpPr>
          <p:cNvPr id="539" name="Shape 539"/>
          <p:cNvSpPr/>
          <p:nvPr/>
        </p:nvSpPr>
        <p:spPr>
          <a:xfrm>
            <a:off x="2982644" y="315190"/>
            <a:ext cx="2862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- Split S2</a:t>
            </a:r>
          </a:p>
        </p:txBody>
      </p:sp>
      <p:sp>
        <p:nvSpPr>
          <p:cNvPr id="540" name="Shape 540"/>
          <p:cNvSpPr/>
          <p:nvPr/>
        </p:nvSpPr>
        <p:spPr>
          <a:xfrm>
            <a:off x="7349531" y="1766568"/>
            <a:ext cx="1143001" cy="1143001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483837" y="1766568"/>
            <a:ext cx="1143001" cy="1143001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542" name="Heart Split S2 144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3367832"/>
            <a:ext cx="9144001" cy="2230245"/>
          </a:xfrm>
          <a:prstGeom prst="rect">
            <a:avLst/>
          </a:prstGeom>
        </p:spPr>
      </p:pic>
      <p:sp>
        <p:nvSpPr>
          <p:cNvPr id="543" name="Shape 543"/>
          <p:cNvSpPr/>
          <p:nvPr/>
        </p:nvSpPr>
        <p:spPr>
          <a:xfrm>
            <a:off x="986781" y="4282899"/>
            <a:ext cx="85696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Split S2</a:t>
            </a:r>
          </a:p>
        </p:txBody>
      </p:sp>
    </p:spTree>
    <p:extLst>
      <p:ext uri="{BB962C8B-B14F-4D97-AF65-F5344CB8AC3E}">
        <p14:creationId xmlns:p14="http://schemas.microsoft.com/office/powerpoint/2010/main" val="19367913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4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84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7376846" y="6252210"/>
            <a:ext cx="270135" cy="240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80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58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832" y="68346"/>
            <a:ext cx="8810337" cy="6607753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50723061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/>
          <p:nvPr/>
        </p:nvSpPr>
        <p:spPr>
          <a:xfrm>
            <a:off x="2843007" y="428975"/>
            <a:ext cx="317112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Heart - S3 gallop</a:t>
            </a:r>
          </a:p>
        </p:txBody>
      </p:sp>
      <p:pic>
        <p:nvPicPr>
          <p:cNvPr id="592" name="Heart S3 gallop 270 2015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325291"/>
            <a:ext cx="9144001" cy="220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964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9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/>
        </p:nvSpPr>
        <p:spPr>
          <a:xfrm>
            <a:off x="2843007" y="428975"/>
            <a:ext cx="407348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Heart - S3 gallop</a:t>
            </a:r>
          </a:p>
        </p:txBody>
      </p:sp>
      <p:sp>
        <p:nvSpPr>
          <p:cNvPr id="595" name="Shape 595"/>
          <p:cNvSpPr/>
          <p:nvPr/>
        </p:nvSpPr>
        <p:spPr>
          <a:xfrm>
            <a:off x="676505" y="1926849"/>
            <a:ext cx="82811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</a:t>
            </a:r>
          </a:p>
        </p:txBody>
      </p:sp>
      <p:sp>
        <p:nvSpPr>
          <p:cNvPr id="596" name="Shape 596"/>
          <p:cNvSpPr/>
          <p:nvPr/>
        </p:nvSpPr>
        <p:spPr>
          <a:xfrm>
            <a:off x="663510" y="3330250"/>
            <a:ext cx="102534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S3 gallop</a:t>
            </a:r>
          </a:p>
        </p:txBody>
      </p:sp>
      <p:pic>
        <p:nvPicPr>
          <p:cNvPr id="597" name="Heart S3 gallop 270 201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4105" y="2074385"/>
            <a:ext cx="11071378" cy="8555155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26000700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14 S3 Gallop-AIFF 44.1_16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595427" y="5083161"/>
            <a:ext cx="514351" cy="514351"/>
          </a:xfrm>
          <a:prstGeom prst="rect">
            <a:avLst/>
          </a:prstGeom>
        </p:spPr>
      </p:pic>
      <p:sp>
        <p:nvSpPr>
          <p:cNvPr id="600" name="Shape 600"/>
          <p:cNvSpPr/>
          <p:nvPr/>
        </p:nvSpPr>
        <p:spPr>
          <a:xfrm>
            <a:off x="2843007" y="428975"/>
            <a:ext cx="409515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Real Heart - S3 gallop</a:t>
            </a:r>
          </a:p>
        </p:txBody>
      </p:sp>
      <p:sp>
        <p:nvSpPr>
          <p:cNvPr id="601" name="Shape 601"/>
          <p:cNvSpPr/>
          <p:nvPr/>
        </p:nvSpPr>
        <p:spPr>
          <a:xfrm>
            <a:off x="676505" y="1926849"/>
            <a:ext cx="8264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Middle</a:t>
            </a:r>
          </a:p>
        </p:txBody>
      </p:sp>
      <p:sp>
        <p:nvSpPr>
          <p:cNvPr id="602" name="Shape 602"/>
          <p:cNvSpPr/>
          <p:nvPr/>
        </p:nvSpPr>
        <p:spPr>
          <a:xfrm>
            <a:off x="663510" y="3330250"/>
            <a:ext cx="102946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S3 gallop</a:t>
            </a:r>
          </a:p>
        </p:txBody>
      </p:sp>
      <p:pic>
        <p:nvPicPr>
          <p:cNvPr id="603" name="Heart S3 gallop 270 2015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04105" y="2074385"/>
            <a:ext cx="11071378" cy="8555155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437584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99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/>
          </p:cNvSpPr>
          <p:nvPr>
            <p:ph type="title"/>
          </p:nvPr>
        </p:nvSpPr>
        <p:spPr>
          <a:xfrm>
            <a:off x="685800" y="6858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4000">
                <a:uFill>
                  <a:solidFill/>
                </a:uFill>
              </a:rPr>
              <a:t>Real Heart Sounds</a:t>
            </a:r>
          </a:p>
        </p:txBody>
      </p:sp>
      <p:sp>
        <p:nvSpPr>
          <p:cNvPr id="659" name="Shape 659"/>
          <p:cNvSpPr>
            <a:spLocks noGrp="1"/>
          </p:cNvSpPr>
          <p:nvPr>
            <p:ph type="body" idx="1"/>
          </p:nvPr>
        </p:nvSpPr>
        <p:spPr>
          <a:xfrm>
            <a:off x="685800" y="1748790"/>
            <a:ext cx="7772400" cy="4880610"/>
          </a:xfrm>
          <a:prstGeom prst="rect">
            <a:avLst/>
          </a:prstGeom>
        </p:spPr>
        <p:txBody>
          <a:bodyPr/>
          <a:lstStyle/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Example 1: 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a. Systolic Murmur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b. Split S2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c. S4 gallop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d. Diastolic murmur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e. Intermittent S4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f. S3 gallop</a:t>
            </a:r>
          </a:p>
        </p:txBody>
      </p:sp>
      <p:sp>
        <p:nvSpPr>
          <p:cNvPr id="660" name="Shape 660"/>
          <p:cNvSpPr>
            <a:spLocks noGrp="1"/>
          </p:cNvSpPr>
          <p:nvPr>
            <p:ph type="sldNum" sz="quarter" idx="2"/>
          </p:nvPr>
        </p:nvSpPr>
        <p:spPr>
          <a:xfrm>
            <a:off x="7374754" y="6252210"/>
            <a:ext cx="274321" cy="240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84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661" name="13%20S4%20Intermittent%20Heart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174492" y="1940683"/>
            <a:ext cx="1485901" cy="7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024"/>
      </p:ext>
    </p:extLst>
  </p:cSld>
  <p:clrMapOvr>
    <a:masterClrMapping/>
  </p:clrMapOvr>
  <p:transition spd="med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61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>
            <a:spLocks noGrp="1"/>
          </p:cNvSpPr>
          <p:nvPr>
            <p:ph type="sldNum" sz="quarter" idx="2"/>
          </p:nvPr>
        </p:nvSpPr>
        <p:spPr>
          <a:xfrm>
            <a:off x="7374754" y="6252210"/>
            <a:ext cx="274321" cy="240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85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664" name="06 Apex, Early Sys Mur, Supine, Bell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23108" y="583590"/>
            <a:ext cx="605791" cy="605791"/>
          </a:xfrm>
          <a:prstGeom prst="rect">
            <a:avLst/>
          </a:prstGeom>
        </p:spPr>
      </p:pic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685800" y="6858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4000">
                <a:uFill>
                  <a:solidFill/>
                </a:uFill>
              </a:rPr>
              <a:t>Real Heart Sounds</a:t>
            </a:r>
          </a:p>
        </p:txBody>
      </p:sp>
      <p:sp>
        <p:nvSpPr>
          <p:cNvPr id="666" name="Shape 666"/>
          <p:cNvSpPr>
            <a:spLocks noGrp="1"/>
          </p:cNvSpPr>
          <p:nvPr>
            <p:ph type="body" idx="1"/>
          </p:nvPr>
        </p:nvSpPr>
        <p:spPr>
          <a:xfrm>
            <a:off x="685800" y="1748790"/>
            <a:ext cx="7772400" cy="4880610"/>
          </a:xfrm>
          <a:prstGeom prst="rect">
            <a:avLst/>
          </a:prstGeom>
        </p:spPr>
        <p:txBody>
          <a:bodyPr/>
          <a:lstStyle/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Example 2: 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a. Systolic Murmur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b. Split S2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c. S4 gallop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d. Diastolic murmur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e. Intermittent S4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f. S3 gallop</a:t>
            </a:r>
          </a:p>
        </p:txBody>
      </p:sp>
    </p:spTree>
    <p:extLst>
      <p:ext uri="{BB962C8B-B14F-4D97-AF65-F5344CB8AC3E}">
        <p14:creationId xmlns:p14="http://schemas.microsoft.com/office/powerpoint/2010/main" val="13477700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6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/>
          </p:cNvSpPr>
          <p:nvPr>
            <p:ph type="sldNum" sz="quarter" idx="2"/>
          </p:nvPr>
        </p:nvSpPr>
        <p:spPr>
          <a:xfrm>
            <a:off x="7374754" y="6252210"/>
            <a:ext cx="274321" cy="240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86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669" name="14 S3 Gallop-AIFF 44.1_16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75437" y="461880"/>
            <a:ext cx="514351" cy="514351"/>
          </a:xfrm>
          <a:prstGeom prst="rect">
            <a:avLst/>
          </a:prstGeom>
        </p:spPr>
      </p:pic>
      <p:sp>
        <p:nvSpPr>
          <p:cNvPr id="670" name="Shape 670"/>
          <p:cNvSpPr>
            <a:spLocks noGrp="1"/>
          </p:cNvSpPr>
          <p:nvPr>
            <p:ph type="title"/>
          </p:nvPr>
        </p:nvSpPr>
        <p:spPr>
          <a:xfrm>
            <a:off x="685800" y="6858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4000">
                <a:uFill>
                  <a:solidFill/>
                </a:uFill>
              </a:rPr>
              <a:t>Real Heart Sounds</a:t>
            </a:r>
          </a:p>
        </p:txBody>
      </p:sp>
      <p:sp>
        <p:nvSpPr>
          <p:cNvPr id="671" name="Shape 671"/>
          <p:cNvSpPr>
            <a:spLocks noGrp="1"/>
          </p:cNvSpPr>
          <p:nvPr>
            <p:ph type="body" idx="1"/>
          </p:nvPr>
        </p:nvSpPr>
        <p:spPr>
          <a:xfrm>
            <a:off x="685800" y="1748790"/>
            <a:ext cx="7772400" cy="4880610"/>
          </a:xfrm>
          <a:prstGeom prst="rect">
            <a:avLst/>
          </a:prstGeom>
        </p:spPr>
        <p:txBody>
          <a:bodyPr/>
          <a:lstStyle/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Example 3: 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a. Systolic Murmur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b. Split S2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c. S4 gallop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d. Diastolic murmur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e. Intermittent S4</a:t>
            </a:r>
          </a:p>
          <a:p>
            <a:pPr marL="345185" indent="-308609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f. S3 gallop</a:t>
            </a:r>
          </a:p>
        </p:txBody>
      </p:sp>
    </p:spTree>
    <p:extLst>
      <p:ext uri="{BB962C8B-B14F-4D97-AF65-F5344CB8AC3E}">
        <p14:creationId xmlns:p14="http://schemas.microsoft.com/office/powerpoint/2010/main" val="74770119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69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>
            <a:spLocks noGrp="1"/>
          </p:cNvSpPr>
          <p:nvPr>
            <p:ph type="title"/>
          </p:nvPr>
        </p:nvSpPr>
        <p:spPr>
          <a:xfrm>
            <a:off x="685800" y="-10287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6200" b="1"/>
            </a:lvl1pPr>
          </a:lstStyle>
          <a:p>
            <a:pPr lvl="0">
              <a:defRPr sz="1800" b="0">
                <a:uFillTx/>
              </a:defRPr>
            </a:pPr>
            <a:r>
              <a:rPr sz="5600">
                <a:uFill>
                  <a:solidFill/>
                </a:uFill>
              </a:rPr>
              <a:t>Masking</a:t>
            </a:r>
          </a:p>
        </p:txBody>
      </p:sp>
      <p:sp>
        <p:nvSpPr>
          <p:cNvPr id="689" name="Shape 689"/>
          <p:cNvSpPr>
            <a:spLocks noGrp="1"/>
          </p:cNvSpPr>
          <p:nvPr>
            <p:ph type="body" idx="1"/>
          </p:nvPr>
        </p:nvSpPr>
        <p:spPr>
          <a:xfrm>
            <a:off x="685800" y="2503170"/>
            <a:ext cx="7772400" cy="488061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Auditory masking occurs when the perception of one sound  is affected by the presence of another sound.</a:t>
            </a:r>
          </a:p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The brain has filters (auditory filters or critical band widths) that allow us to distinguish one sound from another. (eg. identifying one voice from the background murmur at a party or hearing the lung’s smallest aberrations while ignoring the heart beat.</a:t>
            </a:r>
          </a:p>
        </p:txBody>
      </p:sp>
      <p:sp>
        <p:nvSpPr>
          <p:cNvPr id="690" name="Shape 690"/>
          <p:cNvSpPr>
            <a:spLocks noGrp="1"/>
          </p:cNvSpPr>
          <p:nvPr>
            <p:ph type="sldNum" sz="quarter" idx="2"/>
          </p:nvPr>
        </p:nvSpPr>
        <p:spPr>
          <a:xfrm>
            <a:off x="7374754" y="6252210"/>
            <a:ext cx="274321" cy="251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900">
                <a:uFill>
                  <a:solidFill/>
                </a:uFill>
              </a:rPr>
              <a:t>87</a:t>
            </a:fld>
            <a:endParaRPr sz="900">
              <a:uFill>
                <a:solidFill/>
              </a:uFill>
            </a:endParaRPr>
          </a:p>
        </p:txBody>
      </p:sp>
      <p:pic>
        <p:nvPicPr>
          <p:cNvPr id="691" name="File-Ipsisimmaskin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131" y="1554481"/>
            <a:ext cx="1716459" cy="1191986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105376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/>
          <p:nvPr/>
        </p:nvSpPr>
        <p:spPr>
          <a:xfrm>
            <a:off x="2481019" y="333124"/>
            <a:ext cx="389824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Butterflies and Bees!</a:t>
            </a:r>
          </a:p>
        </p:txBody>
      </p:sp>
      <p:sp>
        <p:nvSpPr>
          <p:cNvPr id="694" name="Shape 694"/>
          <p:cNvSpPr/>
          <p:nvPr/>
        </p:nvSpPr>
        <p:spPr>
          <a:xfrm>
            <a:off x="2910939" y="988730"/>
            <a:ext cx="3185680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/>
            </a:lvl1pPr>
          </a:lstStyle>
          <a:p>
            <a:pPr lvl="0">
              <a:defRPr sz="1800">
                <a:uFillTx/>
              </a:defRPr>
            </a:pPr>
            <a:r>
              <a:rPr sz="2900">
                <a:uFill>
                  <a:solidFill/>
                </a:uFill>
              </a:rPr>
              <a:t>Listen for the cricket!</a:t>
            </a:r>
          </a:p>
        </p:txBody>
      </p:sp>
      <p:pic>
        <p:nvPicPr>
          <p:cNvPr id="695" name="Masking Cricket 2015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98173" y="1447800"/>
            <a:ext cx="7547654" cy="4717283"/>
          </a:xfrm>
          <a:prstGeom prst="rect">
            <a:avLst/>
          </a:prstGeom>
        </p:spPr>
      </p:pic>
      <p:sp>
        <p:nvSpPr>
          <p:cNvPr id="696" name="Shape 696"/>
          <p:cNvSpPr/>
          <p:nvPr/>
        </p:nvSpPr>
        <p:spPr>
          <a:xfrm>
            <a:off x="4278621" y="3244334"/>
            <a:ext cx="92398" cy="369332"/>
          </a:xfrm>
          <a:prstGeom prst="rect">
            <a:avLst/>
          </a:prstGeom>
          <a:ln w="12700">
            <a:miter lim="400000"/>
          </a:ln>
        </p:spPr>
        <p:txBody>
          <a:bodyPr wrap="none" lIns="45720" tIns="45720" rIns="45720" bIns="45720" anchor="ctr">
            <a:spAutoFit/>
          </a:bodyPr>
          <a:lstStyle/>
          <a:p>
            <a:pPr lvl="0"/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1916089" y="6268531"/>
            <a:ext cx="541116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https://www.youtube.com/watch?v=6dHyxFPp_Ho</a:t>
            </a:r>
          </a:p>
        </p:txBody>
      </p:sp>
    </p:spTree>
    <p:extLst>
      <p:ext uri="{BB962C8B-B14F-4D97-AF65-F5344CB8AC3E}">
        <p14:creationId xmlns:p14="http://schemas.microsoft.com/office/powerpoint/2010/main" val="144849472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95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01 B&amp;B1-1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31668" y="647713"/>
            <a:ext cx="514351" cy="514351"/>
          </a:xfrm>
          <a:prstGeom prst="rect">
            <a:avLst/>
          </a:prstGeom>
        </p:spPr>
      </p:pic>
      <p:pic>
        <p:nvPicPr>
          <p:cNvPr id="700" name="images%3Fq%3Dbutterfly%26hl%3Den%26client%3Dsafari%26rls%3Den%26sa%3DN%26um%3D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3240" y="2628900"/>
            <a:ext cx="3021233" cy="1781176"/>
          </a:xfrm>
          <a:prstGeom prst="rect">
            <a:avLst/>
          </a:prstGeom>
          <a:ln>
            <a:round/>
          </a:ln>
        </p:spPr>
      </p:pic>
      <p:sp>
        <p:nvSpPr>
          <p:cNvPr id="701" name="Shape 701"/>
          <p:cNvSpPr/>
          <p:nvPr/>
        </p:nvSpPr>
        <p:spPr>
          <a:xfrm>
            <a:off x="2481019" y="333124"/>
            <a:ext cx="389417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Butterflies and Bees!</a:t>
            </a:r>
          </a:p>
        </p:txBody>
      </p:sp>
      <p:sp>
        <p:nvSpPr>
          <p:cNvPr id="702" name="Shape 702"/>
          <p:cNvSpPr/>
          <p:nvPr/>
        </p:nvSpPr>
        <p:spPr>
          <a:xfrm>
            <a:off x="2910939" y="988730"/>
            <a:ext cx="3217959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/>
            </a:lvl1pPr>
          </a:lstStyle>
          <a:p>
            <a:pPr lvl="0">
              <a:defRPr sz="1800">
                <a:uFillTx/>
              </a:defRPr>
            </a:pPr>
            <a:r>
              <a:rPr sz="2900">
                <a:uFill>
                  <a:solidFill/>
                </a:uFill>
              </a:rPr>
              <a:t>Listen for the cricket!</a:t>
            </a:r>
          </a:p>
        </p:txBody>
      </p:sp>
    </p:spTree>
    <p:extLst>
      <p:ext uri="{BB962C8B-B14F-4D97-AF65-F5344CB8AC3E}">
        <p14:creationId xmlns:p14="http://schemas.microsoft.com/office/powerpoint/2010/main" val="38265276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99" fill="hold"/>
                                        <p:tgtEl>
                                          <p:spTgt spid="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9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i m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5688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287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04 B&amp;B4-1.mo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93891" y="1958659"/>
            <a:ext cx="514351" cy="514351"/>
          </a:xfrm>
          <a:prstGeom prst="rect">
            <a:avLst/>
          </a:prstGeom>
        </p:spPr>
      </p:pic>
      <p:pic>
        <p:nvPicPr>
          <p:cNvPr id="719" name="images%3Fq%3Dbees%26hl%3Den%26client%3Dsafari%26rls%3Den%26sa%3DN%26um%3D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8980" y="2342501"/>
            <a:ext cx="2220312" cy="1485901"/>
          </a:xfrm>
          <a:prstGeom prst="rect">
            <a:avLst/>
          </a:prstGeom>
          <a:ln>
            <a:round/>
          </a:ln>
        </p:spPr>
      </p:pic>
      <p:sp>
        <p:nvSpPr>
          <p:cNvPr id="720" name="Shape 720"/>
          <p:cNvSpPr/>
          <p:nvPr/>
        </p:nvSpPr>
        <p:spPr>
          <a:xfrm>
            <a:off x="2481019" y="333124"/>
            <a:ext cx="389824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4000" b="1"/>
            </a:lvl1pPr>
          </a:lstStyle>
          <a:p>
            <a:pPr lvl="0">
              <a:defRPr sz="1800" b="0">
                <a:uFillTx/>
              </a:defRPr>
            </a:pPr>
            <a:r>
              <a:rPr sz="3600">
                <a:uFill>
                  <a:solidFill/>
                </a:uFill>
              </a:rPr>
              <a:t>Butterflies and Bees!</a:t>
            </a:r>
          </a:p>
        </p:txBody>
      </p:sp>
      <p:sp>
        <p:nvSpPr>
          <p:cNvPr id="721" name="Shape 721"/>
          <p:cNvSpPr/>
          <p:nvPr/>
        </p:nvSpPr>
        <p:spPr>
          <a:xfrm>
            <a:off x="1706312" y="947392"/>
            <a:ext cx="5731376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2900">
                <a:uFill>
                  <a:solidFill/>
                </a:uFill>
              </a:rPr>
              <a:t>Listen for the bongos and snare drum.</a:t>
            </a:r>
          </a:p>
          <a:p>
            <a:pPr lvl="0" algn="ctr">
              <a:buClr>
                <a:srgbClr val="000000"/>
              </a:buClr>
              <a:buFont typeface="Times"/>
              <a:defRPr sz="1800">
                <a:uFillTx/>
              </a:defRPr>
            </a:pPr>
            <a:r>
              <a:rPr sz="2900">
                <a:uFill>
                  <a:solidFill/>
                </a:uFill>
              </a:rPr>
              <a:t>What is their rhythm?</a:t>
            </a:r>
          </a:p>
        </p:txBody>
      </p:sp>
    </p:spTree>
    <p:extLst>
      <p:ext uri="{BB962C8B-B14F-4D97-AF65-F5344CB8AC3E}">
        <p14:creationId xmlns:p14="http://schemas.microsoft.com/office/powerpoint/2010/main" val="8688612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3" fill="hold"/>
                                        <p:tgtEl>
                                          <p:spTgt spid="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18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/>
          <p:nvPr/>
        </p:nvSpPr>
        <p:spPr>
          <a:xfrm>
            <a:off x="1590506" y="1999715"/>
            <a:ext cx="512691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buClr>
                <a:srgbClr val="000000"/>
              </a:buClr>
              <a:buFont typeface="Times"/>
              <a:defRPr sz="3200"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900">
                <a:uFill>
                  <a:solidFill/>
                </a:uFill>
              </a:rPr>
              <a:t>Example 1. WHAT DO YOU HEAR?</a:t>
            </a:r>
          </a:p>
        </p:txBody>
      </p:sp>
      <p:sp>
        <p:nvSpPr>
          <p:cNvPr id="724" name="Shape 724"/>
          <p:cNvSpPr/>
          <p:nvPr/>
        </p:nvSpPr>
        <p:spPr>
          <a:xfrm>
            <a:off x="2208496" y="106046"/>
            <a:ext cx="4727009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Masking Games.</a:t>
            </a:r>
          </a:p>
          <a:p>
            <a:pPr lvl="0" algn="ctr">
              <a:defRPr sz="1800">
                <a:uFillTx/>
              </a:defRPr>
            </a:pPr>
            <a:endParaRPr sz="3600" b="1">
              <a:uFill>
                <a:solidFill/>
              </a:uFill>
            </a:endParaRPr>
          </a:p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What do you hear?</a:t>
            </a:r>
          </a:p>
        </p:txBody>
      </p:sp>
      <p:pic>
        <p:nvPicPr>
          <p:cNvPr id="725" name="Masking Game #1 Normal Clock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80844" y="2624773"/>
            <a:ext cx="2651761" cy="754381"/>
          </a:xfrm>
          <a:prstGeom prst="rect">
            <a:avLst/>
          </a:prstGeom>
        </p:spPr>
      </p:pic>
      <p:sp>
        <p:nvSpPr>
          <p:cNvPr id="726" name="Shape 726"/>
          <p:cNvSpPr/>
          <p:nvPr/>
        </p:nvSpPr>
        <p:spPr>
          <a:xfrm>
            <a:off x="640080" y="4160520"/>
            <a:ext cx="6339171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B. Normal bowel, normal heart + wheeze?</a:t>
            </a:r>
          </a:p>
        </p:txBody>
      </p:sp>
      <p:sp>
        <p:nvSpPr>
          <p:cNvPr id="727" name="Shape 727"/>
          <p:cNvSpPr/>
          <p:nvPr/>
        </p:nvSpPr>
        <p:spPr>
          <a:xfrm>
            <a:off x="617220" y="3680460"/>
            <a:ext cx="7613494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A. Normal bowel, normal lung + diastolic murmur?</a:t>
            </a:r>
          </a:p>
        </p:txBody>
      </p:sp>
      <p:sp>
        <p:nvSpPr>
          <p:cNvPr id="728" name="Shape 728"/>
          <p:cNvSpPr/>
          <p:nvPr/>
        </p:nvSpPr>
        <p:spPr>
          <a:xfrm>
            <a:off x="629285" y="5085716"/>
            <a:ext cx="7522637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D. Normal lung, normal heart, hyperactive bowel?</a:t>
            </a:r>
          </a:p>
        </p:txBody>
      </p:sp>
      <p:sp>
        <p:nvSpPr>
          <p:cNvPr id="729" name="Shape 729"/>
          <p:cNvSpPr/>
          <p:nvPr/>
        </p:nvSpPr>
        <p:spPr>
          <a:xfrm>
            <a:off x="617220" y="4613593"/>
            <a:ext cx="6157198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C. Normal bowel + split S2 + friction rub?</a:t>
            </a:r>
          </a:p>
        </p:txBody>
      </p:sp>
    </p:spTree>
    <p:extLst>
      <p:ext uri="{BB962C8B-B14F-4D97-AF65-F5344CB8AC3E}">
        <p14:creationId xmlns:p14="http://schemas.microsoft.com/office/powerpoint/2010/main" val="382678164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25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/>
        </p:nvSpPr>
        <p:spPr>
          <a:xfrm>
            <a:off x="1590506" y="1999715"/>
            <a:ext cx="512691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buClr>
                <a:srgbClr val="000000"/>
              </a:buClr>
              <a:buFont typeface="Times"/>
              <a:defRPr sz="3200"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900">
                <a:uFill>
                  <a:solidFill/>
                </a:uFill>
              </a:rPr>
              <a:t>Example 1. WHAT DO YOU HEAR?</a:t>
            </a:r>
          </a:p>
        </p:txBody>
      </p:sp>
      <p:sp>
        <p:nvSpPr>
          <p:cNvPr id="732" name="Shape 732"/>
          <p:cNvSpPr/>
          <p:nvPr/>
        </p:nvSpPr>
        <p:spPr>
          <a:xfrm>
            <a:off x="2208496" y="106046"/>
            <a:ext cx="4727009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Masking Games.</a:t>
            </a:r>
          </a:p>
          <a:p>
            <a:pPr lvl="0" algn="ctr">
              <a:defRPr sz="1800">
                <a:uFillTx/>
              </a:defRPr>
            </a:pPr>
            <a:endParaRPr sz="3600" b="1">
              <a:uFill>
                <a:solidFill/>
              </a:uFill>
            </a:endParaRPr>
          </a:p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What do you hear?</a:t>
            </a:r>
          </a:p>
        </p:txBody>
      </p:sp>
      <p:sp>
        <p:nvSpPr>
          <p:cNvPr id="733" name="Shape 733"/>
          <p:cNvSpPr/>
          <p:nvPr/>
        </p:nvSpPr>
        <p:spPr>
          <a:xfrm>
            <a:off x="2614615" y="2671815"/>
            <a:ext cx="1000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Answer: </a:t>
            </a:r>
          </a:p>
        </p:txBody>
      </p:sp>
      <p:sp>
        <p:nvSpPr>
          <p:cNvPr id="734" name="Shape 734"/>
          <p:cNvSpPr/>
          <p:nvPr/>
        </p:nvSpPr>
        <p:spPr>
          <a:xfrm>
            <a:off x="3695628" y="2671815"/>
            <a:ext cx="116474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All normal</a:t>
            </a:r>
          </a:p>
        </p:txBody>
      </p:sp>
      <p:sp>
        <p:nvSpPr>
          <p:cNvPr id="735" name="Shape 735"/>
          <p:cNvSpPr/>
          <p:nvPr/>
        </p:nvSpPr>
        <p:spPr>
          <a:xfrm>
            <a:off x="640080" y="4160520"/>
            <a:ext cx="6339171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B. Normal bowel, normal heart + wheeze?</a:t>
            </a:r>
          </a:p>
        </p:txBody>
      </p:sp>
      <p:sp>
        <p:nvSpPr>
          <p:cNvPr id="736" name="Shape 736"/>
          <p:cNvSpPr/>
          <p:nvPr/>
        </p:nvSpPr>
        <p:spPr>
          <a:xfrm>
            <a:off x="617220" y="3680460"/>
            <a:ext cx="7613494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A. Normal bowel, normal lung + diastolic murmur?</a:t>
            </a:r>
          </a:p>
        </p:txBody>
      </p:sp>
      <p:sp>
        <p:nvSpPr>
          <p:cNvPr id="737" name="Shape 737"/>
          <p:cNvSpPr/>
          <p:nvPr/>
        </p:nvSpPr>
        <p:spPr>
          <a:xfrm>
            <a:off x="629285" y="5085716"/>
            <a:ext cx="7522637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D. Normal lung, normal heart, hyperactive bowel?</a:t>
            </a:r>
          </a:p>
        </p:txBody>
      </p:sp>
      <p:sp>
        <p:nvSpPr>
          <p:cNvPr id="738" name="Shape 738"/>
          <p:cNvSpPr/>
          <p:nvPr/>
        </p:nvSpPr>
        <p:spPr>
          <a:xfrm>
            <a:off x="617220" y="4613593"/>
            <a:ext cx="6157198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Times"/>
              <a:defRPr sz="3200" b="1"/>
            </a:lvl1pPr>
          </a:lstStyle>
          <a:p>
            <a:pPr lvl="0">
              <a:defRPr sz="1800" b="0">
                <a:uFillTx/>
              </a:defRPr>
            </a:pPr>
            <a:r>
              <a:rPr sz="2900">
                <a:uFill>
                  <a:solidFill/>
                </a:uFill>
              </a:rPr>
              <a:t>C. Normal bowel + split S2 + friction rub?</a:t>
            </a:r>
          </a:p>
        </p:txBody>
      </p:sp>
    </p:spTree>
    <p:extLst>
      <p:ext uri="{BB962C8B-B14F-4D97-AF65-F5344CB8AC3E}">
        <p14:creationId xmlns:p14="http://schemas.microsoft.com/office/powerpoint/2010/main" val="23384340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 animBg="1" advAuto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/>
        </p:nvSpPr>
        <p:spPr>
          <a:xfrm>
            <a:off x="1590506" y="1999715"/>
            <a:ext cx="512691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buClr>
                <a:srgbClr val="000000"/>
              </a:buClr>
              <a:buFont typeface="Times"/>
              <a:defRPr sz="3200"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900">
                <a:uFill>
                  <a:solidFill/>
                </a:uFill>
              </a:rPr>
              <a:t>Example 1. WHAT DO YOU HEAR?</a:t>
            </a:r>
          </a:p>
        </p:txBody>
      </p:sp>
      <p:sp>
        <p:nvSpPr>
          <p:cNvPr id="741" name="Shape 741"/>
          <p:cNvSpPr/>
          <p:nvPr/>
        </p:nvSpPr>
        <p:spPr>
          <a:xfrm>
            <a:off x="2208496" y="106046"/>
            <a:ext cx="4727009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Masking Games.</a:t>
            </a:r>
          </a:p>
          <a:p>
            <a:pPr lvl="0" algn="ctr">
              <a:defRPr sz="1800">
                <a:uFillTx/>
              </a:defRPr>
            </a:pPr>
            <a:endParaRPr sz="3600" b="1">
              <a:uFill>
                <a:solidFill/>
              </a:uFill>
            </a:endParaRPr>
          </a:p>
          <a:p>
            <a:pPr lvl="0" algn="ctr">
              <a:defRPr sz="1800">
                <a:uFillTx/>
              </a:defRPr>
            </a:pPr>
            <a:r>
              <a:rPr sz="3600" b="1">
                <a:uFill>
                  <a:solidFill/>
                </a:uFill>
              </a:rPr>
              <a:t>What do you hear?</a:t>
            </a:r>
          </a:p>
        </p:txBody>
      </p:sp>
      <p:sp>
        <p:nvSpPr>
          <p:cNvPr id="742" name="Shape 742"/>
          <p:cNvSpPr/>
          <p:nvPr/>
        </p:nvSpPr>
        <p:spPr>
          <a:xfrm>
            <a:off x="2614615" y="2671815"/>
            <a:ext cx="1000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Answer: </a:t>
            </a:r>
          </a:p>
        </p:txBody>
      </p:sp>
      <p:sp>
        <p:nvSpPr>
          <p:cNvPr id="743" name="Shape 743"/>
          <p:cNvSpPr/>
          <p:nvPr/>
        </p:nvSpPr>
        <p:spPr>
          <a:xfrm>
            <a:off x="3695628" y="2671815"/>
            <a:ext cx="116474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2000">
                <a:uFill>
                  <a:solidFill/>
                </a:uFill>
              </a:rPr>
              <a:t>All normal</a:t>
            </a:r>
          </a:p>
        </p:txBody>
      </p:sp>
      <p:pic>
        <p:nvPicPr>
          <p:cNvPr id="744" name="Masking Game #1 Normal-1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353" y="3211830"/>
            <a:ext cx="9144001" cy="24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34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44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930038"/>
              </p:ext>
            </p:extLst>
          </p:nvPr>
        </p:nvGraphicFramePr>
        <p:xfrm>
          <a:off x="457200" y="228601"/>
          <a:ext cx="6583680" cy="5805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1005840"/>
                <a:gridCol w="640080"/>
              </a:tblGrid>
              <a:tr h="609599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Number of 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Sounds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Baseline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Post education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%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Improvement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Wilcoxon signed rank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Mean 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Score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%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Mean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Score 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%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541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organ (heart, lung or bowel combined)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21.78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87.12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23.39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93.56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7.39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0.0051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32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specific organ sound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4.91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19.64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10.65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42.60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116.90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&lt;.0001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32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specific heart sound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0.96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3.48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34.80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262.50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&lt;.0001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548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 organ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as lung 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9.04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90.40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9.56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95.60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5.75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.0418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69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specific lung sound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2.04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20.40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4.26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42.60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108.82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.0003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69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 organ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as bowel 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3.39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67.80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4.48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89.60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32.15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.0038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909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specific bowel sound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1.91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38.20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2.91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58.20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52.36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0.0117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9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Specifics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318629"/>
              </p:ext>
            </p:extLst>
          </p:nvPr>
        </p:nvGraphicFramePr>
        <p:xfrm>
          <a:off x="685800" y="1981200"/>
          <a:ext cx="6217920" cy="417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/>
                <a:gridCol w="1554480"/>
                <a:gridCol w="1554480"/>
                <a:gridCol w="1554480"/>
              </a:tblGrid>
              <a:tr h="37081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Sound</a:t>
                      </a:r>
                    </a:p>
                  </a:txBody>
                  <a:tcPr marL="9525" marR="9525" marT="9524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Percent properly identifying sound</a:t>
                      </a:r>
                    </a:p>
                  </a:txBody>
                  <a:tcPr marL="9525" marR="9525" marT="9524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% Improvement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4" marB="0"/>
                </a:tc>
              </a:tr>
              <a:tr h="370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N - Pre test (N-23)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Post test (N-23_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Systolic murmur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N-0;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N-7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30.43%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30.43%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Diastolic murmur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N-0; 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N-16 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69.57%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69.57%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N-1; 4.35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N-12     52.7%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50%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14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Normal breath sounds</a:t>
                      </a:r>
                    </a:p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N-0; 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N-13     56.52%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56.52%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Stridor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N-2;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8.70%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N-13 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56.52%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52.38%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Whispered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pectoriloquy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N-0;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N-11    47.83%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47.83%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Normal bowel sound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N- 4; 17.39 %</a:t>
                      </a:r>
                      <a:endParaRPr lang="en-US" sz="1400" dirty="0" smtClean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   N-10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43.48 %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36.84%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Hypoactive bowel sounds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N-9;  39.13 %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N-19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82.61%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85.71%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4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36731"/>
            <a:ext cx="5111750" cy="392575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 </a:t>
            </a:r>
            <a:r>
              <a:rPr lang="en-US" sz="2400" dirty="0" smtClean="0"/>
              <a:t>humanities </a:t>
            </a:r>
            <a:r>
              <a:rPr lang="en-US" sz="2400" dirty="0"/>
              <a:t>are </a:t>
            </a:r>
            <a:r>
              <a:rPr lang="en-US" sz="2400" dirty="0" smtClean="0"/>
              <a:t>a valuable </a:t>
            </a:r>
            <a:r>
              <a:rPr lang="en-US" sz="2400" dirty="0"/>
              <a:t>element of nursing </a:t>
            </a:r>
            <a:r>
              <a:rPr lang="en-US" sz="2400" dirty="0" smtClean="0"/>
              <a:t>education, yet the type of “humanities” has been constrained in nursing education. Our research reveals that arts and music </a:t>
            </a:r>
            <a:r>
              <a:rPr lang="en-US" sz="2400" dirty="0"/>
              <a:t>bring a new lens through which students can learn valuable </a:t>
            </a:r>
            <a:r>
              <a:rPr lang="en-US" sz="2400" dirty="0" smtClean="0"/>
              <a:t>skills.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5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Art work images from Yale Center for British Art and LACMA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Patient Photographs from Charles Goldberg, and Jan Thompson, UCSD and personal photographs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This research was supported by Sigma Theta Tau Int., National League for Nursing, Johnson &amp; Johnson/Global Alliance for Arts &amp; Health Partnership to Promote the Arts in Healing; Robert Wood Johnson</a:t>
            </a:r>
          </a:p>
        </p:txBody>
      </p:sp>
      <p:pic>
        <p:nvPicPr>
          <p:cNvPr id="34820" name="Picture 3" descr="r_CerJanataAug07open_spo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33401"/>
            <a:ext cx="109537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Vincent-Van-Gogh-Starry-Night-92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12192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2122</Words>
  <Application>Microsoft Office PowerPoint</Application>
  <PresentationFormat>On-screen Show (4:3)</PresentationFormat>
  <Paragraphs>487</Paragraphs>
  <Slides>97</Slides>
  <Notes>4</Notes>
  <HiddenSlides>0</HiddenSlides>
  <MMClips>43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Looking is not seeing and listening is not hearing</vt:lpstr>
      <vt:lpstr>Looking</vt:lpstr>
      <vt:lpstr>The Process</vt:lpstr>
      <vt:lpstr>An example…</vt:lpstr>
      <vt:lpstr>LACMA</vt:lpstr>
      <vt:lpstr>The experience…</vt:lpstr>
      <vt:lpstr>After the museum</vt:lpstr>
      <vt:lpstr>PowerPoint Presentation</vt:lpstr>
      <vt:lpstr>PowerPoint Presentation</vt:lpstr>
      <vt:lpstr>PowerPoint Presentation</vt:lpstr>
      <vt:lpstr>The study</vt:lpstr>
      <vt:lpstr>Correct diagnosis based on assessment of signs</vt:lpstr>
      <vt:lpstr>Differential diagnosis</vt:lpstr>
      <vt:lpstr>Consider that…</vt:lpstr>
      <vt:lpstr>Listening is not hearing</vt:lpstr>
      <vt:lpstr>PowerPoint Presentation</vt:lpstr>
      <vt:lpstr>PowerPoint Presentation</vt:lpstr>
      <vt:lpstr>Dynamics</vt:lpstr>
      <vt:lpstr>Accents</vt:lpstr>
      <vt:lpstr>What do you hear?</vt:lpstr>
      <vt:lpstr>What do you hear?</vt:lpstr>
      <vt:lpstr>Bowel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Lung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Heart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Heart Sounds</vt:lpstr>
      <vt:lpstr>Real Heart Sounds</vt:lpstr>
      <vt:lpstr>Real Heart Sounds</vt:lpstr>
      <vt:lpstr>Masking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Specifics</vt:lpstr>
      <vt:lpstr>The future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is not seeing and listening is not hearing</dc:title>
  <dc:creator>Linda</dc:creator>
  <cp:lastModifiedBy>Alexa Tehansky</cp:lastModifiedBy>
  <cp:revision>33</cp:revision>
  <dcterms:created xsi:type="dcterms:W3CDTF">2015-09-14T04:24:38Z</dcterms:created>
  <dcterms:modified xsi:type="dcterms:W3CDTF">2016-02-02T20:18:19Z</dcterms:modified>
</cp:coreProperties>
</file>