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314" r:id="rId4"/>
    <p:sldId id="315" r:id="rId5"/>
    <p:sldId id="257" r:id="rId6"/>
    <p:sldId id="260" r:id="rId7"/>
    <p:sldId id="265" r:id="rId8"/>
    <p:sldId id="316" r:id="rId9"/>
    <p:sldId id="268" r:id="rId10"/>
    <p:sldId id="269" r:id="rId11"/>
    <p:sldId id="271" r:id="rId12"/>
    <p:sldId id="272" r:id="rId13"/>
    <p:sldId id="273" r:id="rId14"/>
    <p:sldId id="275" r:id="rId15"/>
    <p:sldId id="312" r:id="rId16"/>
    <p:sldId id="313" r:id="rId17"/>
    <p:sldId id="303" r:id="rId18"/>
    <p:sldId id="304" r:id="rId19"/>
    <p:sldId id="305" r:id="rId20"/>
    <p:sldId id="30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76" autoAdjust="0"/>
  </p:normalViewPr>
  <p:slideViewPr>
    <p:cSldViewPr>
      <p:cViewPr varScale="1">
        <p:scale>
          <a:sx n="83" d="100"/>
          <a:sy n="83" d="100"/>
        </p:scale>
        <p:origin x="-31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82992-1096-45E9-BA66-F6AAE94A44D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4793-4201-48FD-914B-5AB223E21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2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Being a Nurse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Lived Experience of Accelerated Second Degree BSN Nurses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60400" y="6324600"/>
            <a:ext cx="3615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Lisa Hennessy, PhD, MSN, RN, CRRN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Data Analysis/Saturation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2"/>
          </p:nvPr>
        </p:nvSpPr>
        <p:spPr>
          <a:xfrm>
            <a:off x="457202" y="990600"/>
            <a:ext cx="4040188" cy="513556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Listened to interview</a:t>
            </a:r>
          </a:p>
          <a:p>
            <a:pPr lvl="1"/>
            <a:r>
              <a:rPr lang="en-US" sz="2400" dirty="0" smtClean="0"/>
              <a:t>Within 24-36 hours</a:t>
            </a:r>
          </a:p>
          <a:p>
            <a:r>
              <a:rPr lang="en-US" sz="2800" dirty="0" smtClean="0"/>
              <a:t>Transcribed interview</a:t>
            </a:r>
          </a:p>
          <a:p>
            <a:pPr lvl="1"/>
            <a:r>
              <a:rPr lang="en-US" sz="2400" dirty="0" smtClean="0"/>
              <a:t>Preferably before next interview</a:t>
            </a:r>
          </a:p>
          <a:p>
            <a:pPr lvl="1"/>
            <a:r>
              <a:rPr lang="en-US" sz="2400" dirty="0" smtClean="0"/>
              <a:t>Numbered lines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Iteratively read transcriptions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7" y="990600"/>
            <a:ext cx="4346573" cy="5135565"/>
          </a:xfrm>
        </p:spPr>
        <p:txBody>
          <a:bodyPr/>
          <a:lstStyle/>
          <a:p>
            <a:r>
              <a:rPr lang="en-US" sz="2800" dirty="0" smtClean="0"/>
              <a:t>Coded</a:t>
            </a:r>
          </a:p>
          <a:p>
            <a:pPr lvl="1"/>
            <a:r>
              <a:rPr lang="en-US" sz="2400" dirty="0" smtClean="0"/>
              <a:t>Emergent understandings</a:t>
            </a:r>
          </a:p>
          <a:p>
            <a:r>
              <a:rPr lang="en-US" sz="2800" dirty="0" smtClean="0"/>
              <a:t>Data Matrix</a:t>
            </a:r>
          </a:p>
          <a:p>
            <a:pPr lvl="1"/>
            <a:r>
              <a:rPr lang="en-US" sz="2400" dirty="0" smtClean="0"/>
              <a:t>Spreadsheet</a:t>
            </a:r>
          </a:p>
          <a:p>
            <a:pPr lvl="1"/>
            <a:r>
              <a:rPr lang="en-US" sz="2400" dirty="0" smtClean="0"/>
              <a:t>Cells with line numbers</a:t>
            </a:r>
          </a:p>
          <a:p>
            <a:pPr lvl="1"/>
            <a:r>
              <a:rPr lang="en-US" sz="2400" dirty="0" smtClean="0"/>
              <a:t>Codes and Participants</a:t>
            </a:r>
          </a:p>
          <a:p>
            <a:r>
              <a:rPr lang="en-US" sz="2800" dirty="0" smtClean="0"/>
              <a:t>Stories</a:t>
            </a:r>
          </a:p>
          <a:p>
            <a:pPr lvl="1"/>
            <a:r>
              <a:rPr lang="en-US" sz="2400" dirty="0" smtClean="0"/>
              <a:t> Created narratives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12" y="228600"/>
          <a:ext cx="8610599" cy="4784423"/>
        </p:xfrm>
        <a:graphic>
          <a:graphicData uri="http://schemas.openxmlformats.org/drawingml/2006/table">
            <a:tbl>
              <a:tblPr/>
              <a:tblGrid>
                <a:gridCol w="632232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66275"/>
                <a:gridCol w="44847"/>
                <a:gridCol w="534099"/>
                <a:gridCol w="44847"/>
                <a:gridCol w="632232"/>
              </a:tblGrid>
              <a:tr h="111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Rolling River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22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Always a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158-159, 198-199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17-21, 31-32, 44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204-205, 207-215,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39-44, 155-156,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20-22, 101, 103-104,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47-50, 56-57, 91,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9, 10, 11, 204,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95-96, 368-369,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117, 121,122,137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6-7, 15-17, 20-22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114-115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23-25, 35-38,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Always a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Nurse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209-210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 121-122, 208-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245-247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188-191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150, 155, 165-166,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99, 186, 247, 362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376-377, 382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 79-82, 119-120,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246-247, 280,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Nurse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209, 211, 257,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200-202, 203-204,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212-215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144-145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288, 290-291,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259-266, 271-276,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314-315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287, 298, 313-316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Being a Nurse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84-85, 109-110,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184-188, 190, 219-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251-260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83-85, 155-163,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66-67, 76, 136,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99-101, 341-347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166-167, 177-178,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162, 164, 182, 188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188-189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113-121, 292-294,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Being a Nurse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114-116, 129-130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220, 271, 276,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183-186, 211-213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155-156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188-196, 221, 222,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193-195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322-323, 341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161-164, 172-174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278-280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229-232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Past as Present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156-157, 211,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247-254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26-27, 89-91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 49-51, 55-56,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249-254, 308-313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220, 223, 226, 228,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245-246, 249, 268,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129, 135, 144, 476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148, 301-315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95-97, 113,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28-29, 43-44,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Past as Present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222-232, 238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228-233*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134-136, 194-198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232, 234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270-271, 281-283,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119-121,  215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48-49, 90-91,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72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288, 355-357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232-234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122, 260-271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Teamwork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236, 238, 252, 259,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145-147, 230-232,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45-52, 56-60,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132, 173-178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 67-69, 79-82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24-26, 257, 262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111, 112, 184, 186,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 214-216, 243,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322,344, 390-391,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207-210, 258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172-177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54-59, 88,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Teamwork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262-264, 266-267*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150-152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62-66, 75, 124*,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180, 238-240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193-196, 220-221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260-261, 339-342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138-141, 175-177,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72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187-190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226-227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337-338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Emotions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58-59*, 136-137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 120, 366-367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68-70, 75-78,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91, 101, 134, 142,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27-28, 36-64, 74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60, 66, 230, 231,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73, 98, 99, 106,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16, 102, 169, 170,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318-320, 332-334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60-63, 106-107,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Emotions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Nurturing Through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143-144*, 269-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80-82, 90-94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192-193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259, 266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110-111, 113-120,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246, 328, 343,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114-115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Nurturing Through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Caring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270, 326-328*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137-139, 182-185,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424-425, 465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Caring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216, 236, 238, 266,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297, 316-320, 336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Advocacy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178, 180, 185-186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169-177, 257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156-165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8-10, 135, 181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69-73, 47, 129,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199-200, 234,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118-122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Advocacy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135-139, 142-143,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241-243, 262,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72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170-171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267, 439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022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146-147*, 182, 185-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116-117, 120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62-66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14, 26, 53, 73,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 86, 117, 130-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84, 85, 97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92-97, 132-133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142-144, 149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186, 241-255, 296-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94-97, 107-108,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136, 139, 144, 147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118-120, 174-175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163, 168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181-184, 188-189,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237-238, 285, 288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725"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297-298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Best Thing Ever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325, 331, 333,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136-137, 89, 116-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136, 236, 279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106, 215-216, 222,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 31-34, 233,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 45, 76-77,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 40, 72, 98-100,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7, 71, 82, 97,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68, 213, 214, 386,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42, 60, 127, 348,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72-75, 239, 240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318-320, 357, 404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Best Thing Ever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 love it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341, 342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117, 119, 146, 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235-236, 267-270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361-363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207, 237, 272-273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276-277, 278, 303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420-423, 428, 444,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357-359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241, 244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 love it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Instrinsic Rewards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*contrary case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287-288, 333-334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493-494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Instrinsic</a:t>
                      </a:r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Rewards</a:t>
                      </a:r>
                    </a:p>
                  </a:txBody>
                  <a:tcPr marL="3485" marR="3485" marT="3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 Stories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90602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/>
              <a:t>Altruism/Wanting to Help/Spirituality</a:t>
            </a:r>
            <a:endParaRPr lang="en-US" sz="2800" dirty="0" smtClean="0"/>
          </a:p>
          <a:p>
            <a:pPr>
              <a:buNone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have a history of volunteer work, I’ve always felt like that was very important.  I had gone to Hurricane Katrina with the Red Cross and I worked with the Red Cross in wildfires and various other things but when I went to Katrina, it was such a huge disaster and there was so much of a need, especially for the medical field.  [Another thing I did] before I got into nursing was big brothers/big sisters.  [I am also] very interested in animal rescue, I have a big history in animal rescue and animal type activities. [I have volunteered with things like] the local humane society, the humane society of the United States, ASPCA.  And, when I was working in the English field, I did volunteer service and I taught ESL. [So, I] became very taken with the idea of helping people who were in dire need of any kind of medical assistance. I spent almost a year in the ED [as a student] and I decided that there was a huge need in the mental health field and there are not a lot of people who want to do it.	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--Kristin  Lines 4, 20, 26, 5, 35, 160, 185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Rigor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2"/>
          </p:nvPr>
        </p:nvSpPr>
        <p:spPr>
          <a:xfrm>
            <a:off x="457202" y="990600"/>
            <a:ext cx="8305798" cy="513556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Reflexive Journal</a:t>
            </a:r>
          </a:p>
          <a:p>
            <a:pPr lvl="1"/>
            <a:r>
              <a:rPr lang="en-US" sz="2400" dirty="0" smtClean="0"/>
              <a:t>Notes on process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Notes on interviews</a:t>
            </a:r>
          </a:p>
          <a:p>
            <a:pPr lvl="1"/>
            <a:r>
              <a:rPr lang="en-US" sz="2400" dirty="0" smtClean="0"/>
              <a:t>Preliminary understandings</a:t>
            </a:r>
          </a:p>
          <a:p>
            <a:r>
              <a:rPr lang="en-US" sz="2800" dirty="0" smtClean="0"/>
              <a:t>Copies of my marked up transcripts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Serial copies of the data matrix</a:t>
            </a:r>
          </a:p>
          <a:p>
            <a:r>
              <a:rPr lang="en-US" sz="2800" dirty="0" smtClean="0"/>
              <a:t>Serial copies of the stories</a:t>
            </a:r>
          </a:p>
          <a:p>
            <a:r>
              <a:rPr lang="en-US" sz="2800" dirty="0" smtClean="0"/>
              <a:t>Audit Trail</a:t>
            </a:r>
            <a:endParaRPr lang="en-US" dirty="0" smtClean="0"/>
          </a:p>
          <a:p>
            <a:endParaRPr lang="en-US" sz="2800" dirty="0" smtClean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305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chemeClr val="tx1"/>
                </a:solidFill>
              </a:rPr>
              <a:t>Hennessy’s River System Model of ASD-BSN Nursing Practice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The Themes and Sub-Themes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model_Page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-685800"/>
            <a:ext cx="6532418" cy="84537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1192" y="6581001"/>
            <a:ext cx="15928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Lisa Hennessy, 2012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The Paradigm Case of the ASD-BSN Educated Nurse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>
            <a:normAutofit fontScale="25000" lnSpcReduction="20000"/>
          </a:bodyPr>
          <a:lstStyle/>
          <a:p>
            <a:r>
              <a:rPr lang="en-US" sz="10000" dirty="0" smtClean="0"/>
              <a:t>ASD-BSN prepared nurses are just that – nurses</a:t>
            </a:r>
          </a:p>
          <a:p>
            <a:r>
              <a:rPr lang="en-US" sz="10000" dirty="0" smtClean="0"/>
              <a:t>Drawn to nursing and experience nursing in much the same manner as nurses educated in other types of programs</a:t>
            </a:r>
          </a:p>
          <a:p>
            <a:r>
              <a:rPr lang="en-US" sz="10000" dirty="0" smtClean="0"/>
              <a:t>Are better able to deal with challenges by virtue of their previous careers and professional maturity</a:t>
            </a:r>
          </a:p>
          <a:p>
            <a:r>
              <a:rPr lang="en-US" sz="10000" dirty="0" smtClean="0"/>
              <a:t>Consider themselves to be members of a honored and trusted profession</a:t>
            </a:r>
          </a:p>
          <a:p>
            <a:r>
              <a:rPr lang="en-US" sz="10000" dirty="0" smtClean="0"/>
              <a:t>Well socialized into the profession of nursing</a:t>
            </a:r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60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b="1" dirty="0" smtClean="0"/>
              <a:t>	</a:t>
            </a: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006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Nursing Education</a:t>
            </a:r>
          </a:p>
          <a:p>
            <a:pPr lvl="1"/>
            <a:r>
              <a:rPr lang="en-US" sz="9600" dirty="0" smtClean="0"/>
              <a:t>Programs need to continue</a:t>
            </a:r>
          </a:p>
          <a:p>
            <a:pPr lvl="2"/>
            <a:r>
              <a:rPr lang="en-US" sz="8800" dirty="0" smtClean="0"/>
              <a:t>Address nursing shortage</a:t>
            </a:r>
          </a:p>
          <a:p>
            <a:pPr lvl="2"/>
            <a:r>
              <a:rPr lang="en-US" sz="8800" dirty="0" smtClean="0"/>
              <a:t>Provide rapid work-force entry</a:t>
            </a:r>
          </a:p>
          <a:p>
            <a:r>
              <a:rPr lang="en-US" sz="11200" dirty="0" smtClean="0"/>
              <a:t>Nursing Administration</a:t>
            </a:r>
          </a:p>
          <a:p>
            <a:pPr lvl="1"/>
            <a:r>
              <a:rPr lang="en-US" sz="9600" dirty="0" smtClean="0"/>
              <a:t>Individualized orientations </a:t>
            </a:r>
          </a:p>
          <a:p>
            <a:pPr lvl="2"/>
            <a:r>
              <a:rPr lang="en-US" sz="8800" dirty="0" smtClean="0"/>
              <a:t>To capitalize on professional maturity and previous skills sets</a:t>
            </a:r>
          </a:p>
          <a:p>
            <a:pPr lvl="2"/>
            <a:r>
              <a:rPr lang="en-US" sz="8800" dirty="0" smtClean="0"/>
              <a:t>Don’t compromise on the basis of professional maturity</a:t>
            </a:r>
          </a:p>
          <a:p>
            <a:pPr lvl="1"/>
            <a:r>
              <a:rPr lang="en-US" sz="9200" dirty="0" smtClean="0"/>
              <a:t>Recognize likelihood of rapid professional advancement</a:t>
            </a:r>
          </a:p>
          <a:p>
            <a:r>
              <a:rPr lang="en-US" sz="11200" dirty="0" smtClean="0"/>
              <a:t>Nursing Practice</a:t>
            </a:r>
          </a:p>
          <a:p>
            <a:pPr lvl="1"/>
            <a:r>
              <a:rPr lang="en-US" sz="9200" dirty="0" smtClean="0"/>
              <a:t>Track this population of nurses in order to study their impact</a:t>
            </a:r>
          </a:p>
          <a:p>
            <a:endParaRPr lang="en-US" sz="100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60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b="1" dirty="0" smtClean="0"/>
              <a:t>	</a:t>
            </a: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My inexperience in phenomenological research</a:t>
            </a:r>
          </a:p>
          <a:p>
            <a:endParaRPr lang="en-US" sz="11200" dirty="0" smtClean="0"/>
          </a:p>
          <a:p>
            <a:r>
              <a:rPr lang="en-US" sz="11200" dirty="0" smtClean="0"/>
              <a:t>Qualitative studies lack </a:t>
            </a:r>
            <a:r>
              <a:rPr lang="en-US" sz="11200" dirty="0" err="1" smtClean="0"/>
              <a:t>generalizability</a:t>
            </a:r>
            <a:endParaRPr lang="en-US" sz="11200" dirty="0" smtClean="0"/>
          </a:p>
          <a:p>
            <a:endParaRPr lang="en-US" sz="11200" dirty="0" smtClean="0"/>
          </a:p>
          <a:p>
            <a:r>
              <a:rPr lang="en-US" sz="11200" dirty="0" smtClean="0"/>
              <a:t>Solicitation of participants and voluntary participation may have excluded </a:t>
            </a:r>
          </a:p>
          <a:p>
            <a:pPr lvl="1"/>
            <a:r>
              <a:rPr lang="en-US" sz="10400" dirty="0" smtClean="0"/>
              <a:t>Those who have left nursing</a:t>
            </a:r>
          </a:p>
          <a:p>
            <a:pPr lvl="1"/>
            <a:r>
              <a:rPr lang="en-US" sz="10400" dirty="0" smtClean="0"/>
              <a:t>Those who are unhappy in nursing</a:t>
            </a:r>
          </a:p>
          <a:p>
            <a:pPr lvl="1"/>
            <a:endParaRPr lang="en-US" sz="108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60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b="1" dirty="0" smtClean="0"/>
              <a:t>	</a:t>
            </a: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Areas of Future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ASD-BSN nurses’ career trajectories, educational accomplishments, longevity in the profession</a:t>
            </a:r>
          </a:p>
          <a:p>
            <a:endParaRPr lang="en-US" sz="11200" dirty="0" smtClean="0"/>
          </a:p>
          <a:p>
            <a:r>
              <a:rPr lang="en-US" sz="11200" dirty="0" smtClean="0"/>
              <a:t>Develop/adapt instruments to measure attributes of model</a:t>
            </a:r>
          </a:p>
          <a:p>
            <a:pPr lvl="1">
              <a:buNone/>
            </a:pPr>
            <a:endParaRPr lang="en-US" sz="108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60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b="1" dirty="0" smtClean="0"/>
              <a:t>	</a:t>
            </a: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90602"/>
            <a:ext cx="8229600" cy="5135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Literature has addressed ASD-BSN program design, students, faculty, and new graduates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Existent literature has not addressed ASD-BSN prepared graduates beyond their academic and transition to practice experiences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334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sz="17600" dirty="0" smtClean="0"/>
          </a:p>
          <a:p>
            <a:pPr algn="ctr">
              <a:buNone/>
            </a:pPr>
            <a:endParaRPr lang="en-US" sz="17600" dirty="0" smtClean="0"/>
          </a:p>
          <a:p>
            <a:pPr algn="ctr">
              <a:buNone/>
            </a:pPr>
            <a:r>
              <a:rPr lang="en-US" sz="17600" dirty="0" smtClean="0"/>
              <a:t>Thank you</a:t>
            </a:r>
          </a:p>
          <a:p>
            <a:pPr algn="ctr">
              <a:buNone/>
            </a:pPr>
            <a:endParaRPr lang="en-US" sz="17600" dirty="0" smtClean="0"/>
          </a:p>
          <a:p>
            <a:pPr algn="ctr">
              <a:buNone/>
            </a:pPr>
            <a:r>
              <a:rPr lang="en-US" sz="17600" dirty="0" smtClean="0"/>
              <a:t>Questions????</a:t>
            </a:r>
          </a:p>
          <a:p>
            <a:pPr lvl="1"/>
            <a:endParaRPr lang="en-US" sz="108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60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b="1" dirty="0" smtClean="0"/>
              <a:t>	</a:t>
            </a: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endParaRPr lang="en-US" sz="9600" dirty="0" smtClean="0"/>
          </a:p>
          <a:p>
            <a:pPr hangingPunct="0">
              <a:buNone/>
            </a:pPr>
            <a:r>
              <a:rPr lang="en-US" sz="9600" dirty="0" smtClean="0"/>
              <a:t>	</a:t>
            </a:r>
          </a:p>
          <a:p>
            <a:pPr hangingPunct="0">
              <a:buNone/>
            </a:pPr>
            <a:endParaRPr lang="en-US" sz="9600" dirty="0" smtClean="0"/>
          </a:p>
          <a:p>
            <a:pPr>
              <a:buNone/>
            </a:pPr>
            <a:endParaRPr lang="en-US" sz="9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417638"/>
          </a:xfrm>
        </p:spPr>
        <p:txBody>
          <a:bodyPr/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Hermeneutical Phenomenological Study</a:t>
            </a:r>
          </a:p>
          <a:p>
            <a:pPr lvl="1"/>
            <a:r>
              <a:rPr lang="en-US" sz="2400" dirty="0" err="1" smtClean="0"/>
              <a:t>Heideggarian</a:t>
            </a:r>
            <a:r>
              <a:rPr lang="en-US" sz="2400" dirty="0" smtClean="0"/>
              <a:t> Philosophy (1962)</a:t>
            </a:r>
          </a:p>
          <a:p>
            <a:pPr lvl="2"/>
            <a:r>
              <a:rPr lang="en-US" sz="2000" dirty="0" smtClean="0"/>
              <a:t>Benner’s Interpretive Phenomenological Methodology (1994)</a:t>
            </a:r>
          </a:p>
          <a:p>
            <a:pPr lvl="2"/>
            <a:r>
              <a:rPr lang="en-US" sz="2000" dirty="0" smtClean="0"/>
              <a:t>Cohen, Kahn, and </a:t>
            </a:r>
            <a:r>
              <a:rPr lang="en-US" sz="2000" dirty="0" err="1" smtClean="0"/>
              <a:t>Steeves</a:t>
            </a:r>
            <a:r>
              <a:rPr lang="en-US" sz="2000" dirty="0" smtClean="0"/>
              <a:t> Interpretive Phenomenological Methodology (2000)</a:t>
            </a:r>
          </a:p>
          <a:p>
            <a:pPr lvl="1"/>
            <a:r>
              <a:rPr lang="en-US" sz="2400" dirty="0" smtClean="0"/>
              <a:t>Aimed at exploring the lived experience of ASD-BSN prepared nurses engaged in nursing practice</a:t>
            </a:r>
          </a:p>
          <a:p>
            <a:pPr lvl="1"/>
            <a:r>
              <a:rPr lang="en-US" sz="2400" dirty="0" smtClean="0"/>
              <a:t>Key Methodology Considerations</a:t>
            </a:r>
          </a:p>
          <a:p>
            <a:pPr lvl="2"/>
            <a:r>
              <a:rPr lang="en-US" sz="2000" dirty="0" smtClean="0"/>
              <a:t>Interpretation occurs within the context of the phenomenon</a:t>
            </a:r>
          </a:p>
          <a:p>
            <a:pPr lvl="2"/>
            <a:r>
              <a:rPr lang="en-US" sz="2000" dirty="0" smtClean="0"/>
              <a:t>Researcher held assumptions must be articulated in advance</a:t>
            </a:r>
          </a:p>
          <a:p>
            <a:pPr lvl="2"/>
            <a:r>
              <a:rPr lang="en-US" sz="2000" dirty="0" smtClean="0"/>
              <a:t>Assumptions are held as tentative and challengeable</a:t>
            </a:r>
          </a:p>
          <a:p>
            <a:pPr lvl="2"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90602"/>
            <a:ext cx="8229600" cy="51355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What is the lived experience of ASD-BSN prepared nurses engaged in professional nursing practice beyond the new graduate phase?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2578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417638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5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Nursing Shortage</a:t>
            </a:r>
          </a:p>
          <a:p>
            <a:pPr lvl="2"/>
            <a:r>
              <a:rPr lang="en-US" dirty="0" smtClean="0"/>
              <a:t>Exploded in the last decade </a:t>
            </a:r>
          </a:p>
          <a:p>
            <a:pPr lvl="2"/>
            <a:r>
              <a:rPr lang="en-US" dirty="0" smtClean="0"/>
              <a:t>500,000 nurses short by 2025</a:t>
            </a:r>
          </a:p>
          <a:p>
            <a:pPr lvl="1"/>
            <a:r>
              <a:rPr lang="en-US" dirty="0" smtClean="0"/>
              <a:t>Proliferation of ASD-BSN programs</a:t>
            </a:r>
          </a:p>
          <a:p>
            <a:pPr lvl="2"/>
            <a:r>
              <a:rPr lang="en-US" dirty="0" smtClean="0"/>
              <a:t>30 in 1990, 130 in 2005</a:t>
            </a:r>
          </a:p>
          <a:p>
            <a:pPr lvl="2"/>
            <a:r>
              <a:rPr lang="en-US" dirty="0" smtClean="0"/>
              <a:t>230 in 2010</a:t>
            </a:r>
          </a:p>
          <a:p>
            <a:r>
              <a:rPr lang="en-US" dirty="0" smtClean="0"/>
              <a:t>Designed for rapid workforce entry of persons with non-nursing degrees who desire a career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Researcher’s World View:</a:t>
            </a:r>
            <a:br>
              <a:rPr lang="en-US" sz="4000" dirty="0" smtClean="0"/>
            </a:br>
            <a:r>
              <a:rPr lang="en-US" sz="4000" dirty="0" smtClean="0"/>
              <a:t>Who am I and What do I Believe?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sz="half" idx="2"/>
          </p:nvPr>
        </p:nvSpPr>
        <p:spPr>
          <a:xfrm>
            <a:off x="457202" y="1524002"/>
            <a:ext cx="4040188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RN with 31 years of experience</a:t>
            </a:r>
          </a:p>
          <a:p>
            <a:pPr lvl="1"/>
            <a:r>
              <a:rPr lang="en-US" sz="2400" dirty="0" smtClean="0"/>
              <a:t>Staff nurse</a:t>
            </a:r>
          </a:p>
          <a:p>
            <a:pPr lvl="1"/>
            <a:r>
              <a:rPr lang="en-US" sz="2400" dirty="0" smtClean="0"/>
              <a:t>Charge nurse</a:t>
            </a:r>
          </a:p>
          <a:p>
            <a:pPr lvl="1"/>
            <a:r>
              <a:rPr lang="en-US" sz="2400" dirty="0" smtClean="0"/>
              <a:t>Nurse administrator</a:t>
            </a:r>
          </a:p>
          <a:p>
            <a:pPr lvl="1"/>
            <a:r>
              <a:rPr lang="en-US" sz="2400" dirty="0" smtClean="0"/>
              <a:t>Nurse educator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Informed by Benner’s (1984) Novice to Expert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7" y="1524002"/>
            <a:ext cx="4270373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ASD-BSN programs are a successful strategy</a:t>
            </a:r>
          </a:p>
          <a:p>
            <a:r>
              <a:rPr lang="en-US" dirty="0" smtClean="0"/>
              <a:t>ASD-BSN prepared nurses progress is consistent with Benner’s (1984) theory</a:t>
            </a:r>
          </a:p>
          <a:p>
            <a:r>
              <a:rPr lang="en-US" dirty="0" smtClean="0"/>
              <a:t>ASD-BSN nurses will help address the nursing shortage</a:t>
            </a:r>
          </a:p>
          <a:p>
            <a:r>
              <a:rPr lang="en-US" dirty="0" smtClean="0"/>
              <a:t>Participants able to articulate their lived experience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Sampling Process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2667000"/>
            <a:ext cx="15240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CNO’s/</a:t>
            </a:r>
          </a:p>
          <a:p>
            <a:pPr algn="ctr"/>
            <a:r>
              <a:rPr lang="en-US" dirty="0" smtClean="0"/>
              <a:t>Hospitals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05000" y="2590800"/>
            <a:ext cx="1752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Colleagues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86200" y="2590800"/>
            <a:ext cx="1600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Alumni Director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638800" y="2590800"/>
            <a:ext cx="1600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RWJ Colleague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315200" y="2590800"/>
            <a:ext cx="15240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Former Program Director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09600" y="40386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876800" y="43434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191000" y="43434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</a:p>
        </p:txBody>
      </p:sp>
      <p:sp>
        <p:nvSpPr>
          <p:cNvPr id="17" name="Oval 16"/>
          <p:cNvSpPr/>
          <p:nvPr/>
        </p:nvSpPr>
        <p:spPr>
          <a:xfrm>
            <a:off x="5486400" y="40386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581400" y="40386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819400" y="41148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905000" y="41148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447800" y="49530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162800" y="43434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8382000" y="42672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772400" y="38100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172200" y="40386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2362200" y="49530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914400" y="3657600"/>
            <a:ext cx="0" cy="381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209800" y="3657600"/>
            <a:ext cx="45720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752600" y="4648200"/>
            <a:ext cx="3810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26" idx="0"/>
          </p:cNvCxnSpPr>
          <p:nvPr/>
        </p:nvCxnSpPr>
        <p:spPr>
          <a:xfrm>
            <a:off x="2286000" y="4648200"/>
            <a:ext cx="3810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19" idx="0"/>
          </p:cNvCxnSpPr>
          <p:nvPr/>
        </p:nvCxnSpPr>
        <p:spPr>
          <a:xfrm>
            <a:off x="2819400" y="3657600"/>
            <a:ext cx="30480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7" idx="1"/>
            <a:endCxn id="7" idx="5"/>
          </p:cNvCxnSpPr>
          <p:nvPr/>
        </p:nvCxnSpPr>
        <p:spPr>
          <a:xfrm flipH="1" flipV="1">
            <a:off x="5252056" y="3501371"/>
            <a:ext cx="323618" cy="615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16" idx="0"/>
          </p:cNvCxnSpPr>
          <p:nvPr/>
        </p:nvCxnSpPr>
        <p:spPr>
          <a:xfrm flipH="1">
            <a:off x="4495800" y="3657600"/>
            <a:ext cx="76200" cy="68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5" idx="0"/>
          </p:cNvCxnSpPr>
          <p:nvPr/>
        </p:nvCxnSpPr>
        <p:spPr>
          <a:xfrm>
            <a:off x="4876800" y="3505200"/>
            <a:ext cx="304800" cy="838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18" idx="0"/>
          </p:cNvCxnSpPr>
          <p:nvPr/>
        </p:nvCxnSpPr>
        <p:spPr>
          <a:xfrm flipH="1">
            <a:off x="3886200" y="3581400"/>
            <a:ext cx="38100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25" idx="0"/>
          </p:cNvCxnSpPr>
          <p:nvPr/>
        </p:nvCxnSpPr>
        <p:spPr>
          <a:xfrm>
            <a:off x="6477000" y="3581400"/>
            <a:ext cx="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8077200" y="3581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22" idx="0"/>
          </p:cNvCxnSpPr>
          <p:nvPr/>
        </p:nvCxnSpPr>
        <p:spPr>
          <a:xfrm flipH="1">
            <a:off x="7467600" y="3505200"/>
            <a:ext cx="304800" cy="838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23" idx="0"/>
          </p:cNvCxnSpPr>
          <p:nvPr/>
        </p:nvCxnSpPr>
        <p:spPr>
          <a:xfrm>
            <a:off x="8458200" y="3505200"/>
            <a:ext cx="228600" cy="76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4800" y="9906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Inclusion Criteria</a:t>
            </a:r>
          </a:p>
          <a:p>
            <a:r>
              <a:rPr lang="en-US" dirty="0" smtClean="0"/>
              <a:t>-Nurses for 2-7 years</a:t>
            </a:r>
          </a:p>
          <a:p>
            <a:r>
              <a:rPr lang="en-US" dirty="0" smtClean="0"/>
              <a:t>       *Competent/Proficient</a:t>
            </a:r>
          </a:p>
          <a:p>
            <a:r>
              <a:rPr lang="en-US" dirty="0" smtClean="0"/>
              <a:t>-2 years in first degree field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9906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Exclusion Criteria</a:t>
            </a:r>
          </a:p>
          <a:p>
            <a:r>
              <a:rPr lang="en-US" dirty="0" smtClean="0"/>
              <a:t>-did not do nursing straight from first degree</a:t>
            </a:r>
          </a:p>
          <a:p>
            <a:r>
              <a:rPr lang="en-US" dirty="0" smtClean="0"/>
              <a:t>-did not graduate from my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Sample Demographics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90602"/>
            <a:ext cx="8686800" cy="513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12 participants</a:t>
            </a:r>
          </a:p>
          <a:p>
            <a:r>
              <a:rPr lang="en-US" sz="2800" dirty="0" smtClean="0"/>
              <a:t>5 different ASD-BSN programs</a:t>
            </a:r>
          </a:p>
          <a:p>
            <a:r>
              <a:rPr lang="en-US" sz="2800" dirty="0" smtClean="0"/>
              <a:t>7 different communities</a:t>
            </a:r>
          </a:p>
          <a:p>
            <a:r>
              <a:rPr lang="en-US" sz="2800" dirty="0" smtClean="0"/>
              <a:t>75% female, 25% male</a:t>
            </a:r>
          </a:p>
          <a:p>
            <a:r>
              <a:rPr lang="en-US" sz="2800" dirty="0" smtClean="0"/>
              <a:t>Mean age 35</a:t>
            </a:r>
          </a:p>
          <a:p>
            <a:r>
              <a:rPr lang="en-US" sz="2800" dirty="0" smtClean="0"/>
              <a:t>Mean 8 years experience in first degree field</a:t>
            </a:r>
          </a:p>
          <a:p>
            <a:r>
              <a:rPr lang="en-US" sz="2800" dirty="0" smtClean="0"/>
              <a:t>Mean 4 years nursing experience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$159,000 Trophy River Homesite or 495,000 Beautiful Home on Rio Grande "/>
          <p:cNvPicPr/>
          <p:nvPr/>
        </p:nvPicPr>
        <p:blipFill>
          <a:blip r:embed="rId2" cstate="print"/>
          <a:srcRect l="21828" r="438" b="48611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Interview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990602"/>
            <a:ext cx="8686800" cy="513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Informed Consent</a:t>
            </a:r>
          </a:p>
          <a:p>
            <a:r>
              <a:rPr lang="en-US" sz="2400" dirty="0" smtClean="0"/>
              <a:t>Historical Context Question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What brought you to nursing?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Grand Question</a:t>
            </a:r>
          </a:p>
          <a:p>
            <a:pPr lvl="1"/>
            <a:r>
              <a:rPr lang="en-US" sz="2200" dirty="0" smtClean="0"/>
              <a:t>You’ve been a nurse for X years now. Please describe your experience as an ASD-BSN prepared nurse.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400" dirty="0" smtClean="0"/>
              <a:t>Follow Up Questions/Probes Determined by Conversation</a:t>
            </a:r>
          </a:p>
          <a:p>
            <a:r>
              <a:rPr lang="en-US" sz="2400" dirty="0" smtClean="0"/>
              <a:t>Final Question</a:t>
            </a:r>
          </a:p>
          <a:p>
            <a:r>
              <a:rPr lang="en-US" sz="2400" dirty="0" smtClean="0"/>
              <a:t>Interviews lasted 50-90 minutes</a:t>
            </a:r>
          </a:p>
          <a:p>
            <a:r>
              <a:rPr lang="en-US" sz="2400" dirty="0" smtClean="0"/>
              <a:t>$30 Pre-paid Visa Card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1398</Words>
  <Application>Microsoft Office PowerPoint</Application>
  <PresentationFormat>On-screen Show (4:3)</PresentationFormat>
  <Paragraphs>1021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Being a Nurse</vt:lpstr>
      <vt:lpstr>Significance</vt:lpstr>
      <vt:lpstr>Research Design</vt:lpstr>
      <vt:lpstr>Research Question</vt:lpstr>
      <vt:lpstr>Background</vt:lpstr>
      <vt:lpstr>Researcher’s World View: Who am I and What do I Believe?</vt:lpstr>
      <vt:lpstr>Sampling Process </vt:lpstr>
      <vt:lpstr>Sample Demographics</vt:lpstr>
      <vt:lpstr>Interview Process</vt:lpstr>
      <vt:lpstr>Data Analysis/Saturation</vt:lpstr>
      <vt:lpstr>PowerPoint Presentation</vt:lpstr>
      <vt:lpstr> Stories</vt:lpstr>
      <vt:lpstr>Rigor </vt:lpstr>
      <vt:lpstr> </vt:lpstr>
      <vt:lpstr> </vt:lpstr>
      <vt:lpstr>The Paradigm Case of the ASD-BSN Educated Nurse</vt:lpstr>
      <vt:lpstr>Implications</vt:lpstr>
      <vt:lpstr>Limitations</vt:lpstr>
      <vt:lpstr>Areas of Future Research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Nurse</dc:title>
  <dc:creator>Lisa</dc:creator>
  <cp:lastModifiedBy>Alexa Tehansky</cp:lastModifiedBy>
  <cp:revision>108</cp:revision>
  <dcterms:created xsi:type="dcterms:W3CDTF">2012-04-01T23:37:25Z</dcterms:created>
  <dcterms:modified xsi:type="dcterms:W3CDTF">2012-10-19T15:22:20Z</dcterms:modified>
</cp:coreProperties>
</file>