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25" r:id="rId4"/>
  </p:sldMasterIdLst>
  <p:notesMasterIdLst>
    <p:notesMasterId r:id="rId25"/>
  </p:notesMasterIdLst>
  <p:handoutMasterIdLst>
    <p:handoutMasterId r:id="rId26"/>
  </p:handoutMasterIdLst>
  <p:sldIdLst>
    <p:sldId id="504" r:id="rId5"/>
    <p:sldId id="596" r:id="rId6"/>
    <p:sldId id="581" r:id="rId7"/>
    <p:sldId id="605" r:id="rId8"/>
    <p:sldId id="594" r:id="rId9"/>
    <p:sldId id="583" r:id="rId10"/>
    <p:sldId id="607" r:id="rId11"/>
    <p:sldId id="608" r:id="rId12"/>
    <p:sldId id="606" r:id="rId13"/>
    <p:sldId id="610" r:id="rId14"/>
    <p:sldId id="611" r:id="rId15"/>
    <p:sldId id="587" r:id="rId16"/>
    <p:sldId id="595" r:id="rId17"/>
    <p:sldId id="613" r:id="rId18"/>
    <p:sldId id="591" r:id="rId19"/>
    <p:sldId id="612" r:id="rId20"/>
    <p:sldId id="599" r:id="rId21"/>
    <p:sldId id="602" r:id="rId22"/>
    <p:sldId id="604" r:id="rId23"/>
    <p:sldId id="580" r:id="rId24"/>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therine M. Millett" initials="CMM" lastIdx="32" clrIdx="0"/>
  <p:cmAuthor id="1" name="Ellie van der Veken" initials="EvdV" lastIdx="1" clrIdx="1"/>
  <p:cmAuthor id="2" name="Windows SOE Manager" initials="LMS" lastIdx="4" clrIdx="2"/>
  <p:cmAuthor id="3" name="Jonathan Rochkind" initials="jir" lastIdx="9"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067"/>
    <a:srgbClr val="D09E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80" autoAdjust="0"/>
    <p:restoredTop sz="82488" autoAdjust="0"/>
  </p:normalViewPr>
  <p:slideViewPr>
    <p:cSldViewPr>
      <p:cViewPr>
        <p:scale>
          <a:sx n="80" d="100"/>
          <a:sy n="80" d="100"/>
        </p:scale>
        <p:origin x="970" y="23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p:scale>
          <a:sx n="82" d="100"/>
          <a:sy n="82" d="100"/>
        </p:scale>
        <p:origin x="-2850" y="780"/>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2CEEEA6-9F3E-4361-A266-26AA3F5E916B}" type="doc">
      <dgm:prSet loTypeId="urn:microsoft.com/office/officeart/2005/8/layout/list1" loCatId="list" qsTypeId="urn:microsoft.com/office/officeart/2005/8/quickstyle/simple1" qsCatId="simple" csTypeId="urn:microsoft.com/office/officeart/2005/8/colors/colorful1#1" csCatId="colorful" phldr="1"/>
      <dgm:spPr/>
      <dgm:t>
        <a:bodyPr/>
        <a:lstStyle/>
        <a:p>
          <a:endParaRPr lang="en-US"/>
        </a:p>
      </dgm:t>
    </dgm:pt>
    <dgm:pt modelId="{858B5016-4FEF-4B7F-9433-A319DFFB96E3}">
      <dgm:prSet phldrT="[Text]"/>
      <dgm:spPr/>
      <dgm:t>
        <a:bodyPr/>
        <a:lstStyle/>
        <a:p>
          <a:r>
            <a:rPr lang="en-US" dirty="0" smtClean="0"/>
            <a:t>Health Care Provides</a:t>
          </a:r>
          <a:endParaRPr lang="en-US" dirty="0"/>
        </a:p>
      </dgm:t>
    </dgm:pt>
    <dgm:pt modelId="{00B73964-5196-4F7D-BF7F-FBD61A7552F6}" type="parTrans" cxnId="{C42AD270-3F6E-4F7E-89C0-A30ED2F6373E}">
      <dgm:prSet/>
      <dgm:spPr/>
      <dgm:t>
        <a:bodyPr/>
        <a:lstStyle/>
        <a:p>
          <a:endParaRPr lang="en-US"/>
        </a:p>
      </dgm:t>
    </dgm:pt>
    <dgm:pt modelId="{C85398FA-E582-4F36-89D5-02C32E0E7C10}" type="sibTrans" cxnId="{C42AD270-3F6E-4F7E-89C0-A30ED2F6373E}">
      <dgm:prSet/>
      <dgm:spPr/>
      <dgm:t>
        <a:bodyPr/>
        <a:lstStyle/>
        <a:p>
          <a:endParaRPr lang="en-US"/>
        </a:p>
      </dgm:t>
    </dgm:pt>
    <dgm:pt modelId="{471E722E-2ABE-456A-AB88-4FB4704772CA}">
      <dgm:prSet phldrT="[Text]"/>
      <dgm:spPr/>
      <dgm:t>
        <a:bodyPr/>
        <a:lstStyle/>
        <a:p>
          <a:r>
            <a:rPr lang="en-US" dirty="0" smtClean="0"/>
            <a:t>Cost/Access to Health Care</a:t>
          </a:r>
          <a:endParaRPr lang="en-US" dirty="0"/>
        </a:p>
      </dgm:t>
    </dgm:pt>
    <dgm:pt modelId="{70173146-9F09-4178-83D5-6B4853D96F9B}" type="parTrans" cxnId="{B26BE058-E54A-4074-90C7-9D5E26B416DD}">
      <dgm:prSet/>
      <dgm:spPr/>
      <dgm:t>
        <a:bodyPr/>
        <a:lstStyle/>
        <a:p>
          <a:endParaRPr lang="en-US"/>
        </a:p>
      </dgm:t>
    </dgm:pt>
    <dgm:pt modelId="{4BA78924-53F1-416F-90D8-7D23F6230BB6}" type="sibTrans" cxnId="{B26BE058-E54A-4074-90C7-9D5E26B416DD}">
      <dgm:prSet/>
      <dgm:spPr/>
      <dgm:t>
        <a:bodyPr/>
        <a:lstStyle/>
        <a:p>
          <a:endParaRPr lang="en-US"/>
        </a:p>
      </dgm:t>
    </dgm:pt>
    <dgm:pt modelId="{3B4142C5-6287-49A4-9CA8-4C6D8254894B}">
      <dgm:prSet phldrT="[Text]"/>
      <dgm:spPr/>
      <dgm:t>
        <a:bodyPr/>
        <a:lstStyle/>
        <a:p>
          <a:r>
            <a:rPr lang="en-US" dirty="0" smtClean="0"/>
            <a:t>Substance Abuse &amp; Health</a:t>
          </a:r>
          <a:endParaRPr lang="en-US" dirty="0"/>
        </a:p>
      </dgm:t>
    </dgm:pt>
    <dgm:pt modelId="{3AD2EE5C-CA58-49E1-BB85-04CD50B27017}" type="parTrans" cxnId="{A000231F-176B-4513-8F73-D1FE6803333A}">
      <dgm:prSet/>
      <dgm:spPr/>
      <dgm:t>
        <a:bodyPr/>
        <a:lstStyle/>
        <a:p>
          <a:endParaRPr lang="en-US"/>
        </a:p>
      </dgm:t>
    </dgm:pt>
    <dgm:pt modelId="{3CFE5CB7-25E5-4F86-8018-67CC0BDA13D1}" type="sibTrans" cxnId="{A000231F-176B-4513-8F73-D1FE6803333A}">
      <dgm:prSet/>
      <dgm:spPr/>
      <dgm:t>
        <a:bodyPr/>
        <a:lstStyle/>
        <a:p>
          <a:endParaRPr lang="en-US"/>
        </a:p>
      </dgm:t>
    </dgm:pt>
    <dgm:pt modelId="{08CCB1FE-E18D-44C9-9A9A-D1057568192B}">
      <dgm:prSet phldrT="[Text]"/>
      <dgm:spPr/>
      <dgm:t>
        <a:bodyPr/>
        <a:lstStyle/>
        <a:p>
          <a:r>
            <a:rPr lang="en-US" dirty="0" smtClean="0"/>
            <a:t>Chronic Health Conditions</a:t>
          </a:r>
          <a:endParaRPr lang="en-US" dirty="0"/>
        </a:p>
      </dgm:t>
    </dgm:pt>
    <dgm:pt modelId="{95E2248B-DCC8-43C6-A8C9-3716DB81E3C1}" type="parTrans" cxnId="{84A29199-0674-41B1-9F41-ED4012F559D9}">
      <dgm:prSet/>
      <dgm:spPr/>
      <dgm:t>
        <a:bodyPr/>
        <a:lstStyle/>
        <a:p>
          <a:endParaRPr lang="en-US"/>
        </a:p>
      </dgm:t>
    </dgm:pt>
    <dgm:pt modelId="{E73B26B3-492C-4F65-BCA7-BB2808FD1CE4}" type="sibTrans" cxnId="{84A29199-0674-41B1-9F41-ED4012F559D9}">
      <dgm:prSet/>
      <dgm:spPr/>
      <dgm:t>
        <a:bodyPr/>
        <a:lstStyle/>
        <a:p>
          <a:endParaRPr lang="en-US"/>
        </a:p>
      </dgm:t>
    </dgm:pt>
    <dgm:pt modelId="{F1E262F8-F779-4DCB-BE18-5349FD0C41B5}">
      <dgm:prSet phldrT="[Text]"/>
      <dgm:spPr/>
      <dgm:t>
        <a:bodyPr/>
        <a:lstStyle/>
        <a:p>
          <a:r>
            <a:rPr lang="en-US" dirty="0" smtClean="0"/>
            <a:t>Other Research</a:t>
          </a:r>
          <a:endParaRPr lang="en-US" dirty="0"/>
        </a:p>
      </dgm:t>
    </dgm:pt>
    <dgm:pt modelId="{7F6DFD16-585A-48CD-B4E6-25CC305F6D72}" type="parTrans" cxnId="{05FE62BD-1732-496E-827D-F91D5DDF5D87}">
      <dgm:prSet/>
      <dgm:spPr/>
      <dgm:t>
        <a:bodyPr/>
        <a:lstStyle/>
        <a:p>
          <a:endParaRPr lang="en-US"/>
        </a:p>
      </dgm:t>
    </dgm:pt>
    <dgm:pt modelId="{D162AF25-BBE3-4B8E-A9EB-24264129D7BC}" type="sibTrans" cxnId="{05FE62BD-1732-496E-827D-F91D5DDF5D87}">
      <dgm:prSet/>
      <dgm:spPr/>
      <dgm:t>
        <a:bodyPr/>
        <a:lstStyle/>
        <a:p>
          <a:endParaRPr lang="en-US"/>
        </a:p>
      </dgm:t>
    </dgm:pt>
    <dgm:pt modelId="{F7665454-AC5E-45F4-8BB5-0915F746B57B}" type="pres">
      <dgm:prSet presAssocID="{72CEEEA6-9F3E-4361-A266-26AA3F5E916B}" presName="linear" presStyleCnt="0">
        <dgm:presLayoutVars>
          <dgm:dir/>
          <dgm:animLvl val="lvl"/>
          <dgm:resizeHandles val="exact"/>
        </dgm:presLayoutVars>
      </dgm:prSet>
      <dgm:spPr/>
      <dgm:t>
        <a:bodyPr/>
        <a:lstStyle/>
        <a:p>
          <a:endParaRPr lang="en-US"/>
        </a:p>
      </dgm:t>
    </dgm:pt>
    <dgm:pt modelId="{7D69EE5E-20B5-425D-A34E-C8226ED57234}" type="pres">
      <dgm:prSet presAssocID="{858B5016-4FEF-4B7F-9433-A319DFFB96E3}" presName="parentLin" presStyleCnt="0"/>
      <dgm:spPr/>
    </dgm:pt>
    <dgm:pt modelId="{AD21372B-5E0A-4E14-9C46-3501C2AD61F5}" type="pres">
      <dgm:prSet presAssocID="{858B5016-4FEF-4B7F-9433-A319DFFB96E3}" presName="parentLeftMargin" presStyleLbl="node1" presStyleIdx="0" presStyleCnt="5"/>
      <dgm:spPr/>
      <dgm:t>
        <a:bodyPr/>
        <a:lstStyle/>
        <a:p>
          <a:endParaRPr lang="en-US"/>
        </a:p>
      </dgm:t>
    </dgm:pt>
    <dgm:pt modelId="{D0CE1A8F-617F-4C51-B58A-9708AC833644}" type="pres">
      <dgm:prSet presAssocID="{858B5016-4FEF-4B7F-9433-A319DFFB96E3}" presName="parentText" presStyleLbl="node1" presStyleIdx="0" presStyleCnt="5">
        <dgm:presLayoutVars>
          <dgm:chMax val="0"/>
          <dgm:bulletEnabled val="1"/>
        </dgm:presLayoutVars>
      </dgm:prSet>
      <dgm:spPr/>
      <dgm:t>
        <a:bodyPr/>
        <a:lstStyle/>
        <a:p>
          <a:endParaRPr lang="en-US"/>
        </a:p>
      </dgm:t>
    </dgm:pt>
    <dgm:pt modelId="{A410D3EA-1771-4A52-B36F-7E999943DB2B}" type="pres">
      <dgm:prSet presAssocID="{858B5016-4FEF-4B7F-9433-A319DFFB96E3}" presName="negativeSpace" presStyleCnt="0"/>
      <dgm:spPr/>
    </dgm:pt>
    <dgm:pt modelId="{1201021C-2D2F-4B0F-8EDC-8007F1694A4B}" type="pres">
      <dgm:prSet presAssocID="{858B5016-4FEF-4B7F-9433-A319DFFB96E3}" presName="childText" presStyleLbl="conFgAcc1" presStyleIdx="0" presStyleCnt="5">
        <dgm:presLayoutVars>
          <dgm:bulletEnabled val="1"/>
        </dgm:presLayoutVars>
      </dgm:prSet>
      <dgm:spPr/>
    </dgm:pt>
    <dgm:pt modelId="{629C0041-F33D-43A4-BB49-3B79C5039D64}" type="pres">
      <dgm:prSet presAssocID="{C85398FA-E582-4F36-89D5-02C32E0E7C10}" presName="spaceBetweenRectangles" presStyleCnt="0"/>
      <dgm:spPr/>
    </dgm:pt>
    <dgm:pt modelId="{D11E6723-75D5-4508-AF02-60D17E39BA3A}" type="pres">
      <dgm:prSet presAssocID="{471E722E-2ABE-456A-AB88-4FB4704772CA}" presName="parentLin" presStyleCnt="0"/>
      <dgm:spPr/>
    </dgm:pt>
    <dgm:pt modelId="{E4402C85-4350-4B0B-9CDD-84DF869FD2B6}" type="pres">
      <dgm:prSet presAssocID="{471E722E-2ABE-456A-AB88-4FB4704772CA}" presName="parentLeftMargin" presStyleLbl="node1" presStyleIdx="0" presStyleCnt="5"/>
      <dgm:spPr/>
      <dgm:t>
        <a:bodyPr/>
        <a:lstStyle/>
        <a:p>
          <a:endParaRPr lang="en-US"/>
        </a:p>
      </dgm:t>
    </dgm:pt>
    <dgm:pt modelId="{A6AF5921-409E-4063-8141-791ED416AE71}" type="pres">
      <dgm:prSet presAssocID="{471E722E-2ABE-456A-AB88-4FB4704772CA}" presName="parentText" presStyleLbl="node1" presStyleIdx="1" presStyleCnt="5">
        <dgm:presLayoutVars>
          <dgm:chMax val="0"/>
          <dgm:bulletEnabled val="1"/>
        </dgm:presLayoutVars>
      </dgm:prSet>
      <dgm:spPr/>
      <dgm:t>
        <a:bodyPr/>
        <a:lstStyle/>
        <a:p>
          <a:endParaRPr lang="en-US"/>
        </a:p>
      </dgm:t>
    </dgm:pt>
    <dgm:pt modelId="{1CE61063-2DB0-40BA-BEB4-D638B77A0008}" type="pres">
      <dgm:prSet presAssocID="{471E722E-2ABE-456A-AB88-4FB4704772CA}" presName="negativeSpace" presStyleCnt="0"/>
      <dgm:spPr/>
    </dgm:pt>
    <dgm:pt modelId="{ECD472C3-281C-4108-8C79-DF4D5763CF3D}" type="pres">
      <dgm:prSet presAssocID="{471E722E-2ABE-456A-AB88-4FB4704772CA}" presName="childText" presStyleLbl="conFgAcc1" presStyleIdx="1" presStyleCnt="5">
        <dgm:presLayoutVars>
          <dgm:bulletEnabled val="1"/>
        </dgm:presLayoutVars>
      </dgm:prSet>
      <dgm:spPr/>
    </dgm:pt>
    <dgm:pt modelId="{7AEED8AC-D2CC-40B9-B7B9-5448D3FC8E91}" type="pres">
      <dgm:prSet presAssocID="{4BA78924-53F1-416F-90D8-7D23F6230BB6}" presName="spaceBetweenRectangles" presStyleCnt="0"/>
      <dgm:spPr/>
    </dgm:pt>
    <dgm:pt modelId="{FB91557F-4FBC-48BC-95DE-0BFE5D3F161E}" type="pres">
      <dgm:prSet presAssocID="{3B4142C5-6287-49A4-9CA8-4C6D8254894B}" presName="parentLin" presStyleCnt="0"/>
      <dgm:spPr/>
    </dgm:pt>
    <dgm:pt modelId="{808A3868-BA42-4FB1-AEEE-3A6E5B4669BE}" type="pres">
      <dgm:prSet presAssocID="{3B4142C5-6287-49A4-9CA8-4C6D8254894B}" presName="parentLeftMargin" presStyleLbl="node1" presStyleIdx="1" presStyleCnt="5"/>
      <dgm:spPr/>
      <dgm:t>
        <a:bodyPr/>
        <a:lstStyle/>
        <a:p>
          <a:endParaRPr lang="en-US"/>
        </a:p>
      </dgm:t>
    </dgm:pt>
    <dgm:pt modelId="{44A4D799-29CB-4669-8663-885E82C1D099}" type="pres">
      <dgm:prSet presAssocID="{3B4142C5-6287-49A4-9CA8-4C6D8254894B}" presName="parentText" presStyleLbl="node1" presStyleIdx="2" presStyleCnt="5">
        <dgm:presLayoutVars>
          <dgm:chMax val="0"/>
          <dgm:bulletEnabled val="1"/>
        </dgm:presLayoutVars>
      </dgm:prSet>
      <dgm:spPr/>
      <dgm:t>
        <a:bodyPr/>
        <a:lstStyle/>
        <a:p>
          <a:endParaRPr lang="en-US"/>
        </a:p>
      </dgm:t>
    </dgm:pt>
    <dgm:pt modelId="{08AF2F1C-4639-405F-9A1A-BF0C07DC0A92}" type="pres">
      <dgm:prSet presAssocID="{3B4142C5-6287-49A4-9CA8-4C6D8254894B}" presName="negativeSpace" presStyleCnt="0"/>
      <dgm:spPr/>
    </dgm:pt>
    <dgm:pt modelId="{365C783A-BD9A-4B99-9904-B3C53076484C}" type="pres">
      <dgm:prSet presAssocID="{3B4142C5-6287-49A4-9CA8-4C6D8254894B}" presName="childText" presStyleLbl="conFgAcc1" presStyleIdx="2" presStyleCnt="5">
        <dgm:presLayoutVars>
          <dgm:bulletEnabled val="1"/>
        </dgm:presLayoutVars>
      </dgm:prSet>
      <dgm:spPr/>
    </dgm:pt>
    <dgm:pt modelId="{3B31987A-50D7-472D-A8BA-8C13858F5396}" type="pres">
      <dgm:prSet presAssocID="{3CFE5CB7-25E5-4F86-8018-67CC0BDA13D1}" presName="spaceBetweenRectangles" presStyleCnt="0"/>
      <dgm:spPr/>
    </dgm:pt>
    <dgm:pt modelId="{0D5B182B-5D5B-4EA6-81E8-931CCFE2CE68}" type="pres">
      <dgm:prSet presAssocID="{08CCB1FE-E18D-44C9-9A9A-D1057568192B}" presName="parentLin" presStyleCnt="0"/>
      <dgm:spPr/>
    </dgm:pt>
    <dgm:pt modelId="{978F6E16-5484-4514-A84D-2CB2EE84D423}" type="pres">
      <dgm:prSet presAssocID="{08CCB1FE-E18D-44C9-9A9A-D1057568192B}" presName="parentLeftMargin" presStyleLbl="node1" presStyleIdx="2" presStyleCnt="5"/>
      <dgm:spPr/>
      <dgm:t>
        <a:bodyPr/>
        <a:lstStyle/>
        <a:p>
          <a:endParaRPr lang="en-US"/>
        </a:p>
      </dgm:t>
    </dgm:pt>
    <dgm:pt modelId="{94EFD7CA-95BB-4DF5-90B2-04E0753AD891}" type="pres">
      <dgm:prSet presAssocID="{08CCB1FE-E18D-44C9-9A9A-D1057568192B}" presName="parentText" presStyleLbl="node1" presStyleIdx="3" presStyleCnt="5">
        <dgm:presLayoutVars>
          <dgm:chMax val="0"/>
          <dgm:bulletEnabled val="1"/>
        </dgm:presLayoutVars>
      </dgm:prSet>
      <dgm:spPr/>
      <dgm:t>
        <a:bodyPr/>
        <a:lstStyle/>
        <a:p>
          <a:endParaRPr lang="en-US"/>
        </a:p>
      </dgm:t>
    </dgm:pt>
    <dgm:pt modelId="{182B0BE3-28F8-4A73-8D94-5A1F741C6B53}" type="pres">
      <dgm:prSet presAssocID="{08CCB1FE-E18D-44C9-9A9A-D1057568192B}" presName="negativeSpace" presStyleCnt="0"/>
      <dgm:spPr/>
    </dgm:pt>
    <dgm:pt modelId="{6DEA7F73-661B-4A4C-9531-FD4390046610}" type="pres">
      <dgm:prSet presAssocID="{08CCB1FE-E18D-44C9-9A9A-D1057568192B}" presName="childText" presStyleLbl="conFgAcc1" presStyleIdx="3" presStyleCnt="5">
        <dgm:presLayoutVars>
          <dgm:bulletEnabled val="1"/>
        </dgm:presLayoutVars>
      </dgm:prSet>
      <dgm:spPr/>
    </dgm:pt>
    <dgm:pt modelId="{E997F6A3-DBE3-410A-B638-AECDD5EAEDAC}" type="pres">
      <dgm:prSet presAssocID="{E73B26B3-492C-4F65-BCA7-BB2808FD1CE4}" presName="spaceBetweenRectangles" presStyleCnt="0"/>
      <dgm:spPr/>
    </dgm:pt>
    <dgm:pt modelId="{8B3F82C2-3DB8-483C-B45E-75242264CA7D}" type="pres">
      <dgm:prSet presAssocID="{F1E262F8-F779-4DCB-BE18-5349FD0C41B5}" presName="parentLin" presStyleCnt="0"/>
      <dgm:spPr/>
    </dgm:pt>
    <dgm:pt modelId="{FDBC7243-BD85-4C8C-BD93-EF7BCA182725}" type="pres">
      <dgm:prSet presAssocID="{F1E262F8-F779-4DCB-BE18-5349FD0C41B5}" presName="parentLeftMargin" presStyleLbl="node1" presStyleIdx="3" presStyleCnt="5"/>
      <dgm:spPr/>
      <dgm:t>
        <a:bodyPr/>
        <a:lstStyle/>
        <a:p>
          <a:endParaRPr lang="en-US"/>
        </a:p>
      </dgm:t>
    </dgm:pt>
    <dgm:pt modelId="{7A0F18A7-5714-4CC3-9B16-E9CD231BD428}" type="pres">
      <dgm:prSet presAssocID="{F1E262F8-F779-4DCB-BE18-5349FD0C41B5}" presName="parentText" presStyleLbl="node1" presStyleIdx="4" presStyleCnt="5">
        <dgm:presLayoutVars>
          <dgm:chMax val="0"/>
          <dgm:bulletEnabled val="1"/>
        </dgm:presLayoutVars>
      </dgm:prSet>
      <dgm:spPr/>
      <dgm:t>
        <a:bodyPr/>
        <a:lstStyle/>
        <a:p>
          <a:endParaRPr lang="en-US"/>
        </a:p>
      </dgm:t>
    </dgm:pt>
    <dgm:pt modelId="{DF4083D4-24F2-4FF7-A6F4-EA837081CB61}" type="pres">
      <dgm:prSet presAssocID="{F1E262F8-F779-4DCB-BE18-5349FD0C41B5}" presName="negativeSpace" presStyleCnt="0"/>
      <dgm:spPr/>
    </dgm:pt>
    <dgm:pt modelId="{951083DC-51E4-497F-A000-0DFDB28A565D}" type="pres">
      <dgm:prSet presAssocID="{F1E262F8-F779-4DCB-BE18-5349FD0C41B5}" presName="childText" presStyleLbl="conFgAcc1" presStyleIdx="4" presStyleCnt="5">
        <dgm:presLayoutVars>
          <dgm:bulletEnabled val="1"/>
        </dgm:presLayoutVars>
      </dgm:prSet>
      <dgm:spPr/>
    </dgm:pt>
  </dgm:ptLst>
  <dgm:cxnLst>
    <dgm:cxn modelId="{C42AD270-3F6E-4F7E-89C0-A30ED2F6373E}" srcId="{72CEEEA6-9F3E-4361-A266-26AA3F5E916B}" destId="{858B5016-4FEF-4B7F-9433-A319DFFB96E3}" srcOrd="0" destOrd="0" parTransId="{00B73964-5196-4F7D-BF7F-FBD61A7552F6}" sibTransId="{C85398FA-E582-4F36-89D5-02C32E0E7C10}"/>
    <dgm:cxn modelId="{A000231F-176B-4513-8F73-D1FE6803333A}" srcId="{72CEEEA6-9F3E-4361-A266-26AA3F5E916B}" destId="{3B4142C5-6287-49A4-9CA8-4C6D8254894B}" srcOrd="2" destOrd="0" parTransId="{3AD2EE5C-CA58-49E1-BB85-04CD50B27017}" sibTransId="{3CFE5CB7-25E5-4F86-8018-67CC0BDA13D1}"/>
    <dgm:cxn modelId="{84A29199-0674-41B1-9F41-ED4012F559D9}" srcId="{72CEEEA6-9F3E-4361-A266-26AA3F5E916B}" destId="{08CCB1FE-E18D-44C9-9A9A-D1057568192B}" srcOrd="3" destOrd="0" parTransId="{95E2248B-DCC8-43C6-A8C9-3716DB81E3C1}" sibTransId="{E73B26B3-492C-4F65-BCA7-BB2808FD1CE4}"/>
    <dgm:cxn modelId="{0569E5B4-7C5B-42C7-9EE1-DECA6840D7B1}" type="presOf" srcId="{F1E262F8-F779-4DCB-BE18-5349FD0C41B5}" destId="{7A0F18A7-5714-4CC3-9B16-E9CD231BD428}" srcOrd="1" destOrd="0" presId="urn:microsoft.com/office/officeart/2005/8/layout/list1"/>
    <dgm:cxn modelId="{842D1F5F-5627-48C5-920B-5152BB26422B}" type="presOf" srcId="{858B5016-4FEF-4B7F-9433-A319DFFB96E3}" destId="{D0CE1A8F-617F-4C51-B58A-9708AC833644}" srcOrd="1" destOrd="0" presId="urn:microsoft.com/office/officeart/2005/8/layout/list1"/>
    <dgm:cxn modelId="{C2E60439-7298-47A6-A5E7-36B0E6B70E45}" type="presOf" srcId="{471E722E-2ABE-456A-AB88-4FB4704772CA}" destId="{A6AF5921-409E-4063-8141-791ED416AE71}" srcOrd="1" destOrd="0" presId="urn:microsoft.com/office/officeart/2005/8/layout/list1"/>
    <dgm:cxn modelId="{B26BE058-E54A-4074-90C7-9D5E26B416DD}" srcId="{72CEEEA6-9F3E-4361-A266-26AA3F5E916B}" destId="{471E722E-2ABE-456A-AB88-4FB4704772CA}" srcOrd="1" destOrd="0" parTransId="{70173146-9F09-4178-83D5-6B4853D96F9B}" sibTransId="{4BA78924-53F1-416F-90D8-7D23F6230BB6}"/>
    <dgm:cxn modelId="{642A2C8C-66C6-44FA-B71A-042418850E19}" type="presOf" srcId="{3B4142C5-6287-49A4-9CA8-4C6D8254894B}" destId="{808A3868-BA42-4FB1-AEEE-3A6E5B4669BE}" srcOrd="0" destOrd="0" presId="urn:microsoft.com/office/officeart/2005/8/layout/list1"/>
    <dgm:cxn modelId="{EDD9A75F-B81B-4023-AF88-07C1A0A9D7FB}" type="presOf" srcId="{08CCB1FE-E18D-44C9-9A9A-D1057568192B}" destId="{94EFD7CA-95BB-4DF5-90B2-04E0753AD891}" srcOrd="1" destOrd="0" presId="urn:microsoft.com/office/officeart/2005/8/layout/list1"/>
    <dgm:cxn modelId="{05FE62BD-1732-496E-827D-F91D5DDF5D87}" srcId="{72CEEEA6-9F3E-4361-A266-26AA3F5E916B}" destId="{F1E262F8-F779-4DCB-BE18-5349FD0C41B5}" srcOrd="4" destOrd="0" parTransId="{7F6DFD16-585A-48CD-B4E6-25CC305F6D72}" sibTransId="{D162AF25-BBE3-4B8E-A9EB-24264129D7BC}"/>
    <dgm:cxn modelId="{A362610D-69B8-4805-8D80-10CB551AC4F7}" type="presOf" srcId="{3B4142C5-6287-49A4-9CA8-4C6D8254894B}" destId="{44A4D799-29CB-4669-8663-885E82C1D099}" srcOrd="1" destOrd="0" presId="urn:microsoft.com/office/officeart/2005/8/layout/list1"/>
    <dgm:cxn modelId="{A7A910A1-3381-4ACA-9051-353556723E9E}" type="presOf" srcId="{471E722E-2ABE-456A-AB88-4FB4704772CA}" destId="{E4402C85-4350-4B0B-9CDD-84DF869FD2B6}" srcOrd="0" destOrd="0" presId="urn:microsoft.com/office/officeart/2005/8/layout/list1"/>
    <dgm:cxn modelId="{29F71CC8-DD43-438B-B09C-5F229FF80D1B}" type="presOf" srcId="{08CCB1FE-E18D-44C9-9A9A-D1057568192B}" destId="{978F6E16-5484-4514-A84D-2CB2EE84D423}" srcOrd="0" destOrd="0" presId="urn:microsoft.com/office/officeart/2005/8/layout/list1"/>
    <dgm:cxn modelId="{BB79A88C-8B9C-43AF-821B-8F8804DA767F}" type="presOf" srcId="{F1E262F8-F779-4DCB-BE18-5349FD0C41B5}" destId="{FDBC7243-BD85-4C8C-BD93-EF7BCA182725}" srcOrd="0" destOrd="0" presId="urn:microsoft.com/office/officeart/2005/8/layout/list1"/>
    <dgm:cxn modelId="{F66E6384-050F-4B01-B40B-9521CE32827F}" type="presOf" srcId="{72CEEEA6-9F3E-4361-A266-26AA3F5E916B}" destId="{F7665454-AC5E-45F4-8BB5-0915F746B57B}" srcOrd="0" destOrd="0" presId="urn:microsoft.com/office/officeart/2005/8/layout/list1"/>
    <dgm:cxn modelId="{BD539997-A640-46EE-A0E9-97598C88F083}" type="presOf" srcId="{858B5016-4FEF-4B7F-9433-A319DFFB96E3}" destId="{AD21372B-5E0A-4E14-9C46-3501C2AD61F5}" srcOrd="0" destOrd="0" presId="urn:microsoft.com/office/officeart/2005/8/layout/list1"/>
    <dgm:cxn modelId="{E649AC73-6ED7-4BA5-AEE6-E68F98B3E68C}" type="presParOf" srcId="{F7665454-AC5E-45F4-8BB5-0915F746B57B}" destId="{7D69EE5E-20B5-425D-A34E-C8226ED57234}" srcOrd="0" destOrd="0" presId="urn:microsoft.com/office/officeart/2005/8/layout/list1"/>
    <dgm:cxn modelId="{525F49E9-EFDC-46BD-A306-05C9209B8A42}" type="presParOf" srcId="{7D69EE5E-20B5-425D-A34E-C8226ED57234}" destId="{AD21372B-5E0A-4E14-9C46-3501C2AD61F5}" srcOrd="0" destOrd="0" presId="urn:microsoft.com/office/officeart/2005/8/layout/list1"/>
    <dgm:cxn modelId="{E678F161-5EB0-4C3B-8BED-105CEB65A7E8}" type="presParOf" srcId="{7D69EE5E-20B5-425D-A34E-C8226ED57234}" destId="{D0CE1A8F-617F-4C51-B58A-9708AC833644}" srcOrd="1" destOrd="0" presId="urn:microsoft.com/office/officeart/2005/8/layout/list1"/>
    <dgm:cxn modelId="{355E1019-A16B-4FFB-B672-13464994CA58}" type="presParOf" srcId="{F7665454-AC5E-45F4-8BB5-0915F746B57B}" destId="{A410D3EA-1771-4A52-B36F-7E999943DB2B}" srcOrd="1" destOrd="0" presId="urn:microsoft.com/office/officeart/2005/8/layout/list1"/>
    <dgm:cxn modelId="{5DE3FFDA-E963-467A-97C1-10F5CFA2DF09}" type="presParOf" srcId="{F7665454-AC5E-45F4-8BB5-0915F746B57B}" destId="{1201021C-2D2F-4B0F-8EDC-8007F1694A4B}" srcOrd="2" destOrd="0" presId="urn:microsoft.com/office/officeart/2005/8/layout/list1"/>
    <dgm:cxn modelId="{D106F9A0-2112-4DD9-ADF9-409EF60C2EBD}" type="presParOf" srcId="{F7665454-AC5E-45F4-8BB5-0915F746B57B}" destId="{629C0041-F33D-43A4-BB49-3B79C5039D64}" srcOrd="3" destOrd="0" presId="urn:microsoft.com/office/officeart/2005/8/layout/list1"/>
    <dgm:cxn modelId="{BDF2D8D7-A05B-489F-812E-6EE7FD6F1E92}" type="presParOf" srcId="{F7665454-AC5E-45F4-8BB5-0915F746B57B}" destId="{D11E6723-75D5-4508-AF02-60D17E39BA3A}" srcOrd="4" destOrd="0" presId="urn:microsoft.com/office/officeart/2005/8/layout/list1"/>
    <dgm:cxn modelId="{8F154691-DA41-4B5D-9FBD-1B88880F1A11}" type="presParOf" srcId="{D11E6723-75D5-4508-AF02-60D17E39BA3A}" destId="{E4402C85-4350-4B0B-9CDD-84DF869FD2B6}" srcOrd="0" destOrd="0" presId="urn:microsoft.com/office/officeart/2005/8/layout/list1"/>
    <dgm:cxn modelId="{3CF8054E-BD40-4900-AD54-9A393B465701}" type="presParOf" srcId="{D11E6723-75D5-4508-AF02-60D17E39BA3A}" destId="{A6AF5921-409E-4063-8141-791ED416AE71}" srcOrd="1" destOrd="0" presId="urn:microsoft.com/office/officeart/2005/8/layout/list1"/>
    <dgm:cxn modelId="{1B7855C8-D10C-47E2-88B3-94AE2C338AC8}" type="presParOf" srcId="{F7665454-AC5E-45F4-8BB5-0915F746B57B}" destId="{1CE61063-2DB0-40BA-BEB4-D638B77A0008}" srcOrd="5" destOrd="0" presId="urn:microsoft.com/office/officeart/2005/8/layout/list1"/>
    <dgm:cxn modelId="{9EC35B5F-9EDC-4C18-806B-837AA3DE7F1D}" type="presParOf" srcId="{F7665454-AC5E-45F4-8BB5-0915F746B57B}" destId="{ECD472C3-281C-4108-8C79-DF4D5763CF3D}" srcOrd="6" destOrd="0" presId="urn:microsoft.com/office/officeart/2005/8/layout/list1"/>
    <dgm:cxn modelId="{5604DC4C-FE71-4D7B-8376-3F2504E20630}" type="presParOf" srcId="{F7665454-AC5E-45F4-8BB5-0915F746B57B}" destId="{7AEED8AC-D2CC-40B9-B7B9-5448D3FC8E91}" srcOrd="7" destOrd="0" presId="urn:microsoft.com/office/officeart/2005/8/layout/list1"/>
    <dgm:cxn modelId="{8CD55933-B24B-47B2-BBB1-2A26F249BFCF}" type="presParOf" srcId="{F7665454-AC5E-45F4-8BB5-0915F746B57B}" destId="{FB91557F-4FBC-48BC-95DE-0BFE5D3F161E}" srcOrd="8" destOrd="0" presId="urn:microsoft.com/office/officeart/2005/8/layout/list1"/>
    <dgm:cxn modelId="{9F246D40-0FB5-4E67-9498-C19DBC0DC715}" type="presParOf" srcId="{FB91557F-4FBC-48BC-95DE-0BFE5D3F161E}" destId="{808A3868-BA42-4FB1-AEEE-3A6E5B4669BE}" srcOrd="0" destOrd="0" presId="urn:microsoft.com/office/officeart/2005/8/layout/list1"/>
    <dgm:cxn modelId="{7BEA3CFE-AC1B-4901-9ADF-02A4ABBACD3B}" type="presParOf" srcId="{FB91557F-4FBC-48BC-95DE-0BFE5D3F161E}" destId="{44A4D799-29CB-4669-8663-885E82C1D099}" srcOrd="1" destOrd="0" presId="urn:microsoft.com/office/officeart/2005/8/layout/list1"/>
    <dgm:cxn modelId="{7A9666DD-18DE-45D9-A7AB-6DCF10179758}" type="presParOf" srcId="{F7665454-AC5E-45F4-8BB5-0915F746B57B}" destId="{08AF2F1C-4639-405F-9A1A-BF0C07DC0A92}" srcOrd="9" destOrd="0" presId="urn:microsoft.com/office/officeart/2005/8/layout/list1"/>
    <dgm:cxn modelId="{9D72EB16-3DEE-42E5-9514-D6D9DF939F32}" type="presParOf" srcId="{F7665454-AC5E-45F4-8BB5-0915F746B57B}" destId="{365C783A-BD9A-4B99-9904-B3C53076484C}" srcOrd="10" destOrd="0" presId="urn:microsoft.com/office/officeart/2005/8/layout/list1"/>
    <dgm:cxn modelId="{1EA8B83B-F23C-4A5E-AC91-923ADB0FF8EB}" type="presParOf" srcId="{F7665454-AC5E-45F4-8BB5-0915F746B57B}" destId="{3B31987A-50D7-472D-A8BA-8C13858F5396}" srcOrd="11" destOrd="0" presId="urn:microsoft.com/office/officeart/2005/8/layout/list1"/>
    <dgm:cxn modelId="{2ED92281-7D78-4F37-8128-7E8E3F2A9117}" type="presParOf" srcId="{F7665454-AC5E-45F4-8BB5-0915F746B57B}" destId="{0D5B182B-5D5B-4EA6-81E8-931CCFE2CE68}" srcOrd="12" destOrd="0" presId="urn:microsoft.com/office/officeart/2005/8/layout/list1"/>
    <dgm:cxn modelId="{B2F172D3-C139-4A94-A112-8EE77653AD6F}" type="presParOf" srcId="{0D5B182B-5D5B-4EA6-81E8-931CCFE2CE68}" destId="{978F6E16-5484-4514-A84D-2CB2EE84D423}" srcOrd="0" destOrd="0" presId="urn:microsoft.com/office/officeart/2005/8/layout/list1"/>
    <dgm:cxn modelId="{AEFDBF61-6EE8-4A3C-A126-8BF1E339844D}" type="presParOf" srcId="{0D5B182B-5D5B-4EA6-81E8-931CCFE2CE68}" destId="{94EFD7CA-95BB-4DF5-90B2-04E0753AD891}" srcOrd="1" destOrd="0" presId="urn:microsoft.com/office/officeart/2005/8/layout/list1"/>
    <dgm:cxn modelId="{22AF69B8-01DB-43BF-9337-445C959735AE}" type="presParOf" srcId="{F7665454-AC5E-45F4-8BB5-0915F746B57B}" destId="{182B0BE3-28F8-4A73-8D94-5A1F741C6B53}" srcOrd="13" destOrd="0" presId="urn:microsoft.com/office/officeart/2005/8/layout/list1"/>
    <dgm:cxn modelId="{A2328A6C-5EE3-474A-A59D-156AB7BF8077}" type="presParOf" srcId="{F7665454-AC5E-45F4-8BB5-0915F746B57B}" destId="{6DEA7F73-661B-4A4C-9531-FD4390046610}" srcOrd="14" destOrd="0" presId="urn:microsoft.com/office/officeart/2005/8/layout/list1"/>
    <dgm:cxn modelId="{3076D7DE-BF59-4B55-822A-CB26274CF169}" type="presParOf" srcId="{F7665454-AC5E-45F4-8BB5-0915F746B57B}" destId="{E997F6A3-DBE3-410A-B638-AECDD5EAEDAC}" srcOrd="15" destOrd="0" presId="urn:microsoft.com/office/officeart/2005/8/layout/list1"/>
    <dgm:cxn modelId="{19F1F4D8-51B6-4FC3-B581-ACBDCE1BDF66}" type="presParOf" srcId="{F7665454-AC5E-45F4-8BB5-0915F746B57B}" destId="{8B3F82C2-3DB8-483C-B45E-75242264CA7D}" srcOrd="16" destOrd="0" presId="urn:microsoft.com/office/officeart/2005/8/layout/list1"/>
    <dgm:cxn modelId="{32CB1A7F-0101-4EA3-A302-3E006D22DC3D}" type="presParOf" srcId="{8B3F82C2-3DB8-483C-B45E-75242264CA7D}" destId="{FDBC7243-BD85-4C8C-BD93-EF7BCA182725}" srcOrd="0" destOrd="0" presId="urn:microsoft.com/office/officeart/2005/8/layout/list1"/>
    <dgm:cxn modelId="{D48F9F69-3B89-4872-B7F4-A675793157C3}" type="presParOf" srcId="{8B3F82C2-3DB8-483C-B45E-75242264CA7D}" destId="{7A0F18A7-5714-4CC3-9B16-E9CD231BD428}" srcOrd="1" destOrd="0" presId="urn:microsoft.com/office/officeart/2005/8/layout/list1"/>
    <dgm:cxn modelId="{EAD47C10-F06E-4F90-B0B6-A62BCC5C4B38}" type="presParOf" srcId="{F7665454-AC5E-45F4-8BB5-0915F746B57B}" destId="{DF4083D4-24F2-4FF7-A6F4-EA837081CB61}" srcOrd="17" destOrd="0" presId="urn:microsoft.com/office/officeart/2005/8/layout/list1"/>
    <dgm:cxn modelId="{AD075A87-B63F-43EA-9529-17B125F0E3E2}" type="presParOf" srcId="{F7665454-AC5E-45F4-8BB5-0915F746B57B}" destId="{951083DC-51E4-497F-A000-0DFDB28A565D}"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503543" cy="464820"/>
          </a:xfrm>
          <a:prstGeom prst="rect">
            <a:avLst/>
          </a:prstGeom>
        </p:spPr>
        <p:txBody>
          <a:bodyPr vert="horz" lIns="93177" tIns="46589" rIns="93177" bIns="46589" rtlCol="0"/>
          <a:lstStyle>
            <a:lvl1pPr algn="l">
              <a:defRPr sz="1200"/>
            </a:lvl1pPr>
          </a:lstStyle>
          <a:p>
            <a:r>
              <a:rPr lang="en-US" smtClean="0"/>
              <a:t>Millett - 2013 NCIN Program Liaisons Summit</a:t>
            </a:r>
            <a:endParaRPr lang="en-US" dirty="0"/>
          </a:p>
        </p:txBody>
      </p:sp>
      <p:sp>
        <p:nvSpPr>
          <p:cNvPr id="3" name="Date Placeholder 2"/>
          <p:cNvSpPr>
            <a:spLocks noGrp="1"/>
          </p:cNvSpPr>
          <p:nvPr>
            <p:ph type="dt" sz="quarter" idx="1"/>
          </p:nvPr>
        </p:nvSpPr>
        <p:spPr>
          <a:xfrm>
            <a:off x="3884613" y="0"/>
            <a:ext cx="2971800" cy="464820"/>
          </a:xfrm>
          <a:prstGeom prst="rect">
            <a:avLst/>
          </a:prstGeom>
        </p:spPr>
        <p:txBody>
          <a:bodyPr vert="horz" lIns="93177" tIns="46589" rIns="93177" bIns="46589" rtlCol="0"/>
          <a:lstStyle>
            <a:lvl1pPr algn="r">
              <a:defRPr sz="1200"/>
            </a:lvl1pPr>
          </a:lstStyle>
          <a:p>
            <a:fld id="{5A114760-59A4-44F3-8BE4-A8D299E51C08}" type="datetime8">
              <a:rPr lang="en-US" smtClean="0"/>
              <a:pPr/>
              <a:t>9/20/2013 3:14 PM</a:t>
            </a:fld>
            <a:endParaRPr lang="en-US" dirty="0"/>
          </a:p>
        </p:txBody>
      </p:sp>
      <p:sp>
        <p:nvSpPr>
          <p:cNvPr id="4" name="Footer Placeholder 3"/>
          <p:cNvSpPr>
            <a:spLocks noGrp="1"/>
          </p:cNvSpPr>
          <p:nvPr>
            <p:ph type="ftr" sz="quarter" idx="2"/>
          </p:nvPr>
        </p:nvSpPr>
        <p:spPr>
          <a:xfrm>
            <a:off x="2" y="8829967"/>
            <a:ext cx="5410200" cy="464820"/>
          </a:xfrm>
          <a:prstGeom prst="rect">
            <a:avLst/>
          </a:prstGeom>
        </p:spPr>
        <p:txBody>
          <a:bodyPr vert="horz" lIns="93177" tIns="46589" rIns="93177" bIns="46589" rtlCol="0" anchor="b"/>
          <a:lstStyle>
            <a:lvl1pPr algn="l">
              <a:defRPr sz="1200"/>
            </a:lvl1pPr>
          </a:lstStyle>
          <a:p>
            <a:r>
              <a:rPr lang="en-US" dirty="0" smtClean="0"/>
              <a:t>Nursing File - Program Liaisons</a:t>
            </a:r>
            <a:endParaRPr lang="en-US" dirty="0"/>
          </a:p>
        </p:txBody>
      </p:sp>
      <p:sp>
        <p:nvSpPr>
          <p:cNvPr id="5" name="Slide Number Placeholder 4"/>
          <p:cNvSpPr>
            <a:spLocks noGrp="1"/>
          </p:cNvSpPr>
          <p:nvPr>
            <p:ph type="sldNum" sz="quarter" idx="3"/>
          </p:nvPr>
        </p:nvSpPr>
        <p:spPr>
          <a:xfrm>
            <a:off x="5791202" y="8829967"/>
            <a:ext cx="1065212" cy="464820"/>
          </a:xfrm>
          <a:prstGeom prst="rect">
            <a:avLst/>
          </a:prstGeom>
        </p:spPr>
        <p:txBody>
          <a:bodyPr vert="horz" lIns="93177" tIns="46589" rIns="93177" bIns="46589" rtlCol="0" anchor="b"/>
          <a:lstStyle>
            <a:lvl1pPr algn="r">
              <a:defRPr sz="1200"/>
            </a:lvl1pPr>
          </a:lstStyle>
          <a:p>
            <a:fld id="{00625276-228F-4ECE-BBB3-499E284FE116}" type="slidenum">
              <a:rPr lang="en-US" smtClean="0"/>
              <a:pPr/>
              <a:t>‹#›</a:t>
            </a:fld>
            <a:endParaRPr lang="en-US" dirty="0"/>
          </a:p>
        </p:txBody>
      </p:sp>
    </p:spTree>
    <p:extLst>
      <p:ext uri="{BB962C8B-B14F-4D97-AF65-F5344CB8AC3E}">
        <p14:creationId xmlns:p14="http://schemas.microsoft.com/office/powerpoint/2010/main" val="2246981823"/>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3177" tIns="46589" rIns="93177" bIns="46589" rtlCol="0"/>
          <a:lstStyle>
            <a:lvl1pPr algn="l" fontAlgn="auto">
              <a:spcBef>
                <a:spcPts val="0"/>
              </a:spcBef>
              <a:spcAft>
                <a:spcPts val="0"/>
              </a:spcAft>
              <a:defRPr sz="1200">
                <a:latin typeface="+mn-lt"/>
              </a:defRPr>
            </a:lvl1pPr>
          </a:lstStyle>
          <a:p>
            <a:pPr>
              <a:defRPr/>
            </a:pPr>
            <a:r>
              <a:rPr lang="en-US" smtClean="0"/>
              <a:t>Millett - 2013 NCIN Program Liaisons Summit</a:t>
            </a:r>
            <a:endParaRPr lang="en-US" dirty="0"/>
          </a:p>
        </p:txBody>
      </p:sp>
      <p:sp>
        <p:nvSpPr>
          <p:cNvPr id="3" name="Date Placeholder 2"/>
          <p:cNvSpPr>
            <a:spLocks noGrp="1"/>
          </p:cNvSpPr>
          <p:nvPr>
            <p:ph type="dt" idx="1"/>
          </p:nvPr>
        </p:nvSpPr>
        <p:spPr>
          <a:xfrm>
            <a:off x="3884613" y="0"/>
            <a:ext cx="2971800" cy="464820"/>
          </a:xfrm>
          <a:prstGeom prst="rect">
            <a:avLst/>
          </a:prstGeom>
        </p:spPr>
        <p:txBody>
          <a:bodyPr vert="horz" lIns="93177" tIns="46589" rIns="93177" bIns="46589" rtlCol="0"/>
          <a:lstStyle>
            <a:lvl1pPr algn="r" fontAlgn="auto">
              <a:spcBef>
                <a:spcPts val="0"/>
              </a:spcBef>
              <a:spcAft>
                <a:spcPts val="0"/>
              </a:spcAft>
              <a:defRPr sz="1200">
                <a:latin typeface="+mn-lt"/>
              </a:defRPr>
            </a:lvl1pPr>
          </a:lstStyle>
          <a:p>
            <a:pPr>
              <a:defRPr/>
            </a:pPr>
            <a:fld id="{8C6DD778-253C-483C-A678-0008EFAABD27}" type="datetime8">
              <a:rPr lang="en-US" smtClean="0"/>
              <a:pPr>
                <a:defRPr/>
              </a:pPr>
              <a:t>9/20/2013 3:14 PM</a:t>
            </a:fld>
            <a:endParaRPr lang="en-US" dirty="0"/>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smtClean="0"/>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967"/>
            <a:ext cx="5441674" cy="464820"/>
          </a:xfrm>
          <a:prstGeom prst="rect">
            <a:avLst/>
          </a:prstGeom>
        </p:spPr>
        <p:txBody>
          <a:bodyPr vert="horz" lIns="93177" tIns="46589" rIns="93177" bIns="46589" rtlCol="0" anchor="b"/>
          <a:lstStyle>
            <a:lvl1pPr algn="l" fontAlgn="auto">
              <a:spcBef>
                <a:spcPts val="0"/>
              </a:spcBef>
              <a:spcAft>
                <a:spcPts val="0"/>
              </a:spcAft>
              <a:defRPr sz="1200">
                <a:latin typeface="+mn-lt"/>
              </a:defRPr>
            </a:lvl1pPr>
          </a:lstStyle>
          <a:p>
            <a:pPr>
              <a:defRPr/>
            </a:pPr>
            <a:r>
              <a:rPr lang="en-US" dirty="0" smtClean="0"/>
              <a:t>Nursing File - Program Liaisons</a:t>
            </a:r>
            <a:endParaRPr lang="en-US" dirty="0"/>
          </a:p>
        </p:txBody>
      </p:sp>
      <p:sp>
        <p:nvSpPr>
          <p:cNvPr id="7" name="Slide Number Placeholder 6"/>
          <p:cNvSpPr>
            <a:spLocks noGrp="1"/>
          </p:cNvSpPr>
          <p:nvPr>
            <p:ph type="sldNum" sz="quarter" idx="5"/>
          </p:nvPr>
        </p:nvSpPr>
        <p:spPr>
          <a:xfrm>
            <a:off x="6187108" y="8829967"/>
            <a:ext cx="669305" cy="464820"/>
          </a:xfrm>
          <a:prstGeom prst="rect">
            <a:avLst/>
          </a:prstGeom>
        </p:spPr>
        <p:txBody>
          <a:bodyPr vert="horz" lIns="93177" tIns="46589" rIns="93177" bIns="46589" rtlCol="0" anchor="b"/>
          <a:lstStyle>
            <a:lvl1pPr algn="r" fontAlgn="auto">
              <a:spcBef>
                <a:spcPts val="0"/>
              </a:spcBef>
              <a:spcAft>
                <a:spcPts val="0"/>
              </a:spcAft>
              <a:defRPr sz="1200">
                <a:latin typeface="+mn-lt"/>
              </a:defRPr>
            </a:lvl1pPr>
          </a:lstStyle>
          <a:p>
            <a:pPr>
              <a:defRPr/>
            </a:pPr>
            <a:fld id="{CE281425-852E-46E8-8542-ED402F064C76}" type="slidenum">
              <a:rPr lang="en-US"/>
              <a:pPr>
                <a:defRPr/>
              </a:pPr>
              <a:t>‹#›</a:t>
            </a:fld>
            <a:endParaRPr lang="en-US" dirty="0"/>
          </a:p>
        </p:txBody>
      </p:sp>
    </p:spTree>
    <p:extLst>
      <p:ext uri="{BB962C8B-B14F-4D97-AF65-F5344CB8AC3E}">
        <p14:creationId xmlns:p14="http://schemas.microsoft.com/office/powerpoint/2010/main" val="3982159678"/>
      </p:ext>
    </p:extLst>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3" Type="http://schemas.openxmlformats.org/officeDocument/2006/relationships/hyperlink" Target="http://www.icpsr.umich.edu/cgi-bin/file?comp=none&amp;study=28581&amp;ds=2&amp;file_id=1067771" TargetMode="External"/><Relationship Id="rId18" Type="http://schemas.openxmlformats.org/officeDocument/2006/relationships/hyperlink" Target="http://www.icpsr.umich.edu/cgi-bin/file?comp=none&amp;study=28581&amp;ds=3&amp;file_id=1067772" TargetMode="External"/><Relationship Id="rId26" Type="http://schemas.openxmlformats.org/officeDocument/2006/relationships/hyperlink" Target="http://www.icpsr.umich.edu/cgi-bin/bob/terms2?study=28581&amp;ds=4&amp;bundle=ascspss&amp;path=HMCA" TargetMode="External"/><Relationship Id="rId39" Type="http://schemas.openxmlformats.org/officeDocument/2006/relationships/hyperlink" Target="http://www.icpsr.umich.edu/icpsrweb/HMCA/biblio/studies/28581/resources?collection=DATA&amp;archive=ICPSR&amp;sortBy=1" TargetMode="External"/><Relationship Id="rId21" Type="http://schemas.openxmlformats.org/officeDocument/2006/relationships/hyperlink" Target="http://www.icpsr.umich.edu/cgi-bin/bob/terms2?study=28581&amp;ds=3&amp;bundle=ascspss&amp;path=HMCA" TargetMode="External"/><Relationship Id="rId34" Type="http://schemas.openxmlformats.org/officeDocument/2006/relationships/hyperlink" Target="http://www.icpsr.umich.edu/icpsrweb/HMCA/studies?keyword=mental+health+services&amp;permit%5b0%5d=AVAILABLE" TargetMode="External"/><Relationship Id="rId42" Type="http://schemas.openxmlformats.org/officeDocument/2006/relationships/hyperlink" Target="http://www.icpsr.umich.edu/icpsrweb/HMCA/biblio/studies/28581/resources/111291?collection=DATA&amp;sortBy=1" TargetMode="External"/><Relationship Id="rId47" Type="http://schemas.openxmlformats.org/officeDocument/2006/relationships/hyperlink" Target="http://www.icpsr.umich.edu/icpsrweb/HMCA/biblio/studies/28581/resources/107961?collection=DATA&amp;sortBy=1" TargetMode="External"/><Relationship Id="rId50" Type="http://schemas.openxmlformats.org/officeDocument/2006/relationships/hyperlink" Target="http://www.icpsr.umich.edu/icpsrweb/HMCA/ssvd/studies/28581/variables" TargetMode="External"/><Relationship Id="rId55" Type="http://schemas.openxmlformats.org/officeDocument/2006/relationships/hyperlink" Target="http://www.icpsr.umich.edu/icpsrweb/ICPSR/datacite/studies/28581" TargetMode="External"/><Relationship Id="rId7" Type="http://schemas.openxmlformats.org/officeDocument/2006/relationships/hyperlink" Target="http://www.icpsr.umich.edu/cgi-bin/file?comp=none&amp;study=28581&amp;ds=1&amp;file_id=1067770" TargetMode="External"/><Relationship Id="rId12" Type="http://schemas.openxmlformats.org/officeDocument/2006/relationships/hyperlink" Target="http://www.icpsr.umich.edu/cgi-bin/bob/terms2?study=28581&amp;ds=1&amp;bundle=other&amp;path=HMCA" TargetMode="External"/><Relationship Id="rId17" Type="http://schemas.openxmlformats.org/officeDocument/2006/relationships/hyperlink" Target="http://www.icpsr.umich.edu/cgi-bin/bob/terms2?study=28581&amp;ds=2&amp;bundle=ascstata&amp;path=HMCA" TargetMode="External"/><Relationship Id="rId25" Type="http://schemas.openxmlformats.org/officeDocument/2006/relationships/hyperlink" Target="http://www.icpsr.umich.edu/cgi-bin/bob/terms2?study=28581&amp;ds=4&amp;bundle=ascsas&amp;path=HMCA" TargetMode="External"/><Relationship Id="rId33" Type="http://schemas.openxmlformats.org/officeDocument/2006/relationships/hyperlink" Target="http://www.icpsr.umich.edu/icpsrweb/HMCA/studies?keyword=mental+health&amp;permit%5b0%5d=AVAILABLE" TargetMode="External"/><Relationship Id="rId38" Type="http://schemas.openxmlformats.org/officeDocument/2006/relationships/hyperlink" Target="http://www.icpsr.umich.edu/icpsrweb/HMCA/studies?geography=United+States&amp;permit%5b0%5d=AVAILABLE" TargetMode="External"/><Relationship Id="rId46" Type="http://schemas.openxmlformats.org/officeDocument/2006/relationships/hyperlink" Target="http://www.icpsr.umich.edu/icpsrweb/HMCA/biblio/studies/28581/resources/107960?collection=DATA&amp;sortBy=1" TargetMode="External"/><Relationship Id="rId2" Type="http://schemas.openxmlformats.org/officeDocument/2006/relationships/slide" Target="../slides/slide14.xml"/><Relationship Id="rId16" Type="http://schemas.openxmlformats.org/officeDocument/2006/relationships/hyperlink" Target="http://www.icpsr.umich.edu/cgi-bin/bob/terms2?study=28581&amp;ds=2&amp;bundle=ascspss&amp;path=HMCA" TargetMode="External"/><Relationship Id="rId20" Type="http://schemas.openxmlformats.org/officeDocument/2006/relationships/hyperlink" Target="http://www.icpsr.umich.edu/cgi-bin/bob/terms2?study=28581&amp;ds=3&amp;bundle=ascsas&amp;path=HMCA" TargetMode="External"/><Relationship Id="rId29" Type="http://schemas.openxmlformats.org/officeDocument/2006/relationships/hyperlink" Target="http://www.icpsr.umich.edu/icpsrweb/ICPSR/rsxml/studies/28581" TargetMode="External"/><Relationship Id="rId41" Type="http://schemas.openxmlformats.org/officeDocument/2006/relationships/hyperlink" Target="http://www.icpsr.umich.edu/icpsrweb/HMCA/biblio/studies/28581/resources/110506?collection=DATA&amp;sortBy=1" TargetMode="External"/><Relationship Id="rId54" Type="http://schemas.openxmlformats.org/officeDocument/2006/relationships/hyperlink" Target="http://www.icpsr.umich.edu/icpsrweb/ICPSR/marc/studies/28581" TargetMode="External"/><Relationship Id="rId1" Type="http://schemas.openxmlformats.org/officeDocument/2006/relationships/notesMaster" Target="../notesMasters/notesMaster1.xml"/><Relationship Id="rId6" Type="http://schemas.openxmlformats.org/officeDocument/2006/relationships/hyperlink" Target="http://www.icpsr.umich.edu/cgi-bin/file?comp=none&amp;study=28581&amp;ds=0&amp;file_id=1067785" TargetMode="External"/><Relationship Id="rId11" Type="http://schemas.openxmlformats.org/officeDocument/2006/relationships/hyperlink" Target="http://www.icpsr.umich.edu/cgi-bin/bob/terms2?study=28581&amp;ds=1&amp;bundle=ascstata&amp;path=HMCA" TargetMode="External"/><Relationship Id="rId24" Type="http://schemas.openxmlformats.org/officeDocument/2006/relationships/hyperlink" Target="http://www.icpsr.umich.edu/cgi-bin/bob/terms2?study=28581&amp;ds=4&amp;path=HMCA" TargetMode="External"/><Relationship Id="rId32" Type="http://schemas.openxmlformats.org/officeDocument/2006/relationships/hyperlink" Target="http://www.icpsr.umich.edu/icpsrweb/HMCA/studies?keyword=mental+disorders&amp;permit%5b0%5d=AVAILABLE" TargetMode="External"/><Relationship Id="rId37" Type="http://schemas.openxmlformats.org/officeDocument/2006/relationships/hyperlink" Target="http://www.icpsr.umich.edu/icpsrweb/HMCA/studies?keyword=young+adults&amp;permit%5b0%5d=AVAILABLE" TargetMode="External"/><Relationship Id="rId40" Type="http://schemas.openxmlformats.org/officeDocument/2006/relationships/hyperlink" Target="http://www.icpsr.umich.edu/icpsrweb/HMCA/biblio/studies/28581/resources/107972?collection=DATA&amp;sortBy=1" TargetMode="External"/><Relationship Id="rId45" Type="http://schemas.openxmlformats.org/officeDocument/2006/relationships/hyperlink" Target="http://www.icpsr.umich.edu/icpsrweb/HMCA/biblio/studies/28581/resources/111284?collection=DATA&amp;sortBy=1" TargetMode="External"/><Relationship Id="rId53" Type="http://schemas.openxmlformats.org/officeDocument/2006/relationships/hyperlink" Target="http://www.icpsr.umich.edu/icpsrweb/ICPSR/dc/studies/28581" TargetMode="External"/><Relationship Id="rId5" Type="http://schemas.openxmlformats.org/officeDocument/2006/relationships/hyperlink" Target="http://www.icpsr.umich.edu/cgi-bin/file?comp=none&amp;study=28581&amp;ds=0&amp;file_id=1067775" TargetMode="External"/><Relationship Id="rId15" Type="http://schemas.openxmlformats.org/officeDocument/2006/relationships/hyperlink" Target="http://www.icpsr.umich.edu/cgi-bin/bob/terms2?study=28581&amp;ds=2&amp;bundle=ascsas&amp;path=HMCA" TargetMode="External"/><Relationship Id="rId23" Type="http://schemas.openxmlformats.org/officeDocument/2006/relationships/hyperlink" Target="http://www.icpsr.umich.edu/cgi-bin/file?comp=none&amp;study=28581&amp;ds=4&amp;file_id=1067773" TargetMode="External"/><Relationship Id="rId28" Type="http://schemas.openxmlformats.org/officeDocument/2006/relationships/hyperlink" Target="http://www.icpsr.umich.edu/icpsrweb/ICPSR/ris/studies/28581" TargetMode="External"/><Relationship Id="rId36" Type="http://schemas.openxmlformats.org/officeDocument/2006/relationships/hyperlink" Target="http://www.icpsr.umich.edu/icpsrweb/HMCA/studies?keyword=psychiatric+services&amp;permit%5b0%5d=AVAILABLE" TargetMode="External"/><Relationship Id="rId49" Type="http://schemas.openxmlformats.org/officeDocument/2006/relationships/hyperlink" Target="http://www.icpsr.umich.edu/icpsrweb/HMCA/biblio/studies/28581/resources/107973?collection=DATA&amp;sortBy=1" TargetMode="External"/><Relationship Id="rId57" Type="http://schemas.openxmlformats.org/officeDocument/2006/relationships/hyperlink" Target="http://www.icpsr.umich.edu/icpsrweb/HMCA/studies/28581/utilization" TargetMode="External"/><Relationship Id="rId10" Type="http://schemas.openxmlformats.org/officeDocument/2006/relationships/hyperlink" Target="http://www.icpsr.umich.edu/cgi-bin/bob/terms2?study=28581&amp;ds=1&amp;bundle=ascspss&amp;path=HMCA" TargetMode="External"/><Relationship Id="rId19" Type="http://schemas.openxmlformats.org/officeDocument/2006/relationships/hyperlink" Target="http://www.icpsr.umich.edu/cgi-bin/bob/terms2?study=28581&amp;ds=3&amp;path=HMCA" TargetMode="External"/><Relationship Id="rId31" Type="http://schemas.openxmlformats.org/officeDocument/2006/relationships/hyperlink" Target="http://www.icpsr.umich.edu/icpsrweb/HMCA/studies?keyword=health+services+utilization&amp;permit%5b0%5d=AVAILABLE" TargetMode="External"/><Relationship Id="rId44" Type="http://schemas.openxmlformats.org/officeDocument/2006/relationships/hyperlink" Target="http://www.icpsr.umich.edu/icpsrweb/HMCA/biblio/studies/28581/resources/110503?collection=DATA&amp;sortBy=1" TargetMode="External"/><Relationship Id="rId52" Type="http://schemas.openxmlformats.org/officeDocument/2006/relationships/hyperlink" Target="http://www.icpsr.umich.edu/icpsrweb/ICPSR/ddi3/studies/28581" TargetMode="External"/><Relationship Id="rId4" Type="http://schemas.openxmlformats.org/officeDocument/2006/relationships/hyperlink" Target="http://dx.doi.org/10.3886/ICPSR28581.v4" TargetMode="External"/><Relationship Id="rId9" Type="http://schemas.openxmlformats.org/officeDocument/2006/relationships/hyperlink" Target="http://www.icpsr.umich.edu/cgi-bin/bob/terms2?study=28581&amp;ds=1&amp;bundle=ascsas&amp;path=HMCA" TargetMode="External"/><Relationship Id="rId14" Type="http://schemas.openxmlformats.org/officeDocument/2006/relationships/hyperlink" Target="http://www.icpsr.umich.edu/cgi-bin/bob/terms2?study=28581&amp;ds=2&amp;path=HMCA" TargetMode="External"/><Relationship Id="rId22" Type="http://schemas.openxmlformats.org/officeDocument/2006/relationships/hyperlink" Target="http://www.icpsr.umich.edu/cgi-bin/bob/terms2?study=28581&amp;ds=3&amp;bundle=ascstata&amp;path=HMCA" TargetMode="External"/><Relationship Id="rId27" Type="http://schemas.openxmlformats.org/officeDocument/2006/relationships/hyperlink" Target="http://www.icpsr.umich.edu/cgi-bin/bob/terms2?study=28581&amp;ds=4&amp;bundle=ascstata&amp;path=HMCA" TargetMode="External"/><Relationship Id="rId30" Type="http://schemas.openxmlformats.org/officeDocument/2006/relationships/hyperlink" Target="http://www.icpsr.umich.edu/icpsrweb/HMCA/studies?keyword=adolescents&amp;permit%5b0%5d=AVAILABLE" TargetMode="External"/><Relationship Id="rId35" Type="http://schemas.openxmlformats.org/officeDocument/2006/relationships/hyperlink" Target="http://www.icpsr.umich.edu/icpsrweb/HMCA/studies?keyword=parents&amp;permit%5b0%5d=AVAILABLE" TargetMode="External"/><Relationship Id="rId43" Type="http://schemas.openxmlformats.org/officeDocument/2006/relationships/hyperlink" Target="http://www.icpsr.umich.edu/icpsrweb/HMCA/biblio/studies/28581/resources/111308?collection=DATA&amp;sortBy=1" TargetMode="External"/><Relationship Id="rId48" Type="http://schemas.openxmlformats.org/officeDocument/2006/relationships/hyperlink" Target="http://www.icpsr.umich.edu/icpsrweb/HMCA/biblio/studies/28581/resources/107962?collection=DATA&amp;sortBy=1" TargetMode="External"/><Relationship Id="rId56" Type="http://schemas.openxmlformats.org/officeDocument/2006/relationships/hyperlink" Target="http://www.icpsr.umich.edu/icpsrweb/content/membership/or/metadata/index.html" TargetMode="External"/><Relationship Id="rId8" Type="http://schemas.openxmlformats.org/officeDocument/2006/relationships/hyperlink" Target="http://www.icpsr.umich.edu/cgi-bin/bob/terms2?study=28581&amp;ds=1&amp;path=HMCA" TargetMode="External"/><Relationship Id="rId51" Type="http://schemas.openxmlformats.org/officeDocument/2006/relationships/hyperlink" Target="http://www.icpsr.umich.edu/icpsrweb/ICPSR/ddi2/studies/28581" TargetMode="External"/><Relationship Id="rId3" Type="http://schemas.openxmlformats.org/officeDocument/2006/relationships/hyperlink" Target="http://www.icpsr.umich.edu/cgi-bin/rcs/rcs?study=28581"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mailto:hmca@icpsr.umich.edu" TargetMode="External"/><Relationship Id="rId2" Type="http://schemas.openxmlformats.org/officeDocument/2006/relationships/slide" Target="../slides/slide18.xml"/><Relationship Id="rId1" Type="http://schemas.openxmlformats.org/officeDocument/2006/relationships/notesMaster" Target="../notesMasters/notesMaster1.xml"/><Relationship Id="rId5" Type="http://schemas.openxmlformats.org/officeDocument/2006/relationships/hyperlink" Target="mailto:alon@icpsr.umich.edu" TargetMode="External"/><Relationship Id="rId4" Type="http://schemas.openxmlformats.org/officeDocument/2006/relationships/hyperlink" Target="mailto:peterg@icpsr.umich.edu"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8" Type="http://schemas.openxmlformats.org/officeDocument/2006/relationships/hyperlink" Target="http://www.icpsr.umich.edu/icpsrweb/HMCA/studies?keyword=mental+health&amp;permit%5b0%5d=AVAILABLE" TargetMode="External"/><Relationship Id="rId13" Type="http://schemas.openxmlformats.org/officeDocument/2006/relationships/hyperlink" Target="http://www.icpsr.umich.edu/icpsrweb/HMCA/studies?geography=United+States&amp;permit%5b0%5d=AVAILABLE" TargetMode="External"/><Relationship Id="rId18" Type="http://schemas.openxmlformats.org/officeDocument/2006/relationships/hyperlink" Target="http://www.icpsr.umich.edu/icpsrweb/HMCA/biblio/studies/28581/resources/110503?collection=DATA&amp;sortBy=1" TargetMode="External"/><Relationship Id="rId26" Type="http://schemas.openxmlformats.org/officeDocument/2006/relationships/hyperlink" Target="http://www.icpsr.umich.edu/icpsrweb/HMCA/ssvd/studies/28581/variables" TargetMode="External"/><Relationship Id="rId3" Type="http://schemas.openxmlformats.org/officeDocument/2006/relationships/hyperlink" Target="http://www.icpsr.umich.edu/icpsrweb/ICPSR/ris/studies/28581" TargetMode="External"/><Relationship Id="rId21" Type="http://schemas.openxmlformats.org/officeDocument/2006/relationships/hyperlink" Target="http://www.icpsr.umich.edu/icpsrweb/HMCA/biblio/studies/28581/resources/99716?collection=DATA&amp;sortBy=1" TargetMode="External"/><Relationship Id="rId7" Type="http://schemas.openxmlformats.org/officeDocument/2006/relationships/hyperlink" Target="http://www.icpsr.umich.edu/icpsrweb/HMCA/studies?keyword=mental+disorders&amp;permit%5b0%5d=AVAILABLE" TargetMode="External"/><Relationship Id="rId12" Type="http://schemas.openxmlformats.org/officeDocument/2006/relationships/hyperlink" Target="http://www.icpsr.umich.edu/icpsrweb/HMCA/studies?keyword=young+adults&amp;permit%5b0%5d=AVAILABLE" TargetMode="External"/><Relationship Id="rId17" Type="http://schemas.openxmlformats.org/officeDocument/2006/relationships/hyperlink" Target="http://www.icpsr.umich.edu/icpsrweb/HMCA/biblio/studies/28581/resources/98395?collection=DATA&amp;sortBy=1" TargetMode="External"/><Relationship Id="rId25" Type="http://schemas.openxmlformats.org/officeDocument/2006/relationships/hyperlink" Target="http://www.icpsr.umich.edu/icpsrweb/HMCA/biblio/studies/28581/resources/99374?collection=DATA&amp;sortBy=1" TargetMode="External"/><Relationship Id="rId2" Type="http://schemas.openxmlformats.org/officeDocument/2006/relationships/slide" Target="../slides/slide8.xml"/><Relationship Id="rId16" Type="http://schemas.openxmlformats.org/officeDocument/2006/relationships/hyperlink" Target="http://www.icpsr.umich.edu/icpsrweb/HMCA/biblio/studies/28581/resources/99720?collection=DATA&amp;sortBy=1" TargetMode="External"/><Relationship Id="rId20" Type="http://schemas.openxmlformats.org/officeDocument/2006/relationships/hyperlink" Target="http://www.icpsr.umich.edu/icpsrweb/HMCA/biblio/studies/28581/resources/110506?collection=DATA&amp;sortBy=1" TargetMode="External"/><Relationship Id="rId1" Type="http://schemas.openxmlformats.org/officeDocument/2006/relationships/notesMaster" Target="../notesMasters/notesMaster1.xml"/><Relationship Id="rId6" Type="http://schemas.openxmlformats.org/officeDocument/2006/relationships/hyperlink" Target="http://www.icpsr.umich.edu/icpsrweb/HMCA/studies?keyword=health+services+utilization&amp;permit%5b0%5d=AVAILABLE" TargetMode="External"/><Relationship Id="rId11" Type="http://schemas.openxmlformats.org/officeDocument/2006/relationships/hyperlink" Target="http://www.icpsr.umich.edu/icpsrweb/HMCA/studies?keyword=psychiatric+services&amp;permit%5b0%5d=AVAILABLE" TargetMode="External"/><Relationship Id="rId24" Type="http://schemas.openxmlformats.org/officeDocument/2006/relationships/hyperlink" Target="http://www.icpsr.umich.edu/icpsrweb/HMCA/biblio/studies/28581/resources/91173?collection=DATA&amp;sortBy=1" TargetMode="External"/><Relationship Id="rId5" Type="http://schemas.openxmlformats.org/officeDocument/2006/relationships/hyperlink" Target="http://www.icpsr.umich.edu/icpsrweb/HMCA/studies?keyword=adolescents&amp;permit%5b0%5d=AVAILABLE" TargetMode="External"/><Relationship Id="rId15" Type="http://schemas.openxmlformats.org/officeDocument/2006/relationships/hyperlink" Target="http://www.icpsr.umich.edu/icpsrweb/HMCA/biblio/studies/28581/resources?collection=DATA&amp;archive=ICPSR&amp;sortBy=0&amp;q=adolescents" TargetMode="External"/><Relationship Id="rId23" Type="http://schemas.openxmlformats.org/officeDocument/2006/relationships/hyperlink" Target="http://www.icpsr.umich.edu/icpsrweb/HMCA/biblio/studies/28581/resources/91191?collection=DATA&amp;sortBy=1" TargetMode="External"/><Relationship Id="rId10" Type="http://schemas.openxmlformats.org/officeDocument/2006/relationships/hyperlink" Target="http://www.icpsr.umich.edu/icpsrweb/HMCA/studies?keyword=parents&amp;permit%5b0%5d=AVAILABLE" TargetMode="External"/><Relationship Id="rId19" Type="http://schemas.openxmlformats.org/officeDocument/2006/relationships/hyperlink" Target="http://www.icpsr.umich.edu/icpsrweb/HMCA/biblio/studies/28581/resources/108029?collection=DATA&amp;sortBy=1" TargetMode="External"/><Relationship Id="rId4" Type="http://schemas.openxmlformats.org/officeDocument/2006/relationships/hyperlink" Target="http://www.icpsr.umich.edu/icpsrweb/ICPSR/rsxml/studies/28581" TargetMode="External"/><Relationship Id="rId9" Type="http://schemas.openxmlformats.org/officeDocument/2006/relationships/hyperlink" Target="http://www.icpsr.umich.edu/icpsrweb/HMCA/studies?keyword=mental+health+services&amp;permit%5b0%5d=AVAILABLE" TargetMode="External"/><Relationship Id="rId14" Type="http://schemas.openxmlformats.org/officeDocument/2006/relationships/hyperlink" Target="http://www.icpsr.umich.edu/icpsrweb/HMCA/biblio/studies/28581/resources?collection=DATA&amp;archive=ICPSR&amp;sortBy=1" TargetMode="External"/><Relationship Id="rId22" Type="http://schemas.openxmlformats.org/officeDocument/2006/relationships/hyperlink" Target="http://www.icpsr.umich.edu/icpsrweb/HMCA/biblio/studies/28581/resources/91172?collection=DATA&amp;sortBy=1"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2000" dirty="0"/>
          </a:p>
        </p:txBody>
      </p:sp>
      <p:sp>
        <p:nvSpPr>
          <p:cNvPr id="4" name="Slide Number Placeholder 3"/>
          <p:cNvSpPr>
            <a:spLocks noGrp="1"/>
          </p:cNvSpPr>
          <p:nvPr>
            <p:ph type="sldNum" sz="quarter" idx="10"/>
          </p:nvPr>
        </p:nvSpPr>
        <p:spPr/>
        <p:txBody>
          <a:bodyPr/>
          <a:lstStyle/>
          <a:p>
            <a:pPr>
              <a:defRPr/>
            </a:pPr>
            <a:fld id="{CE281425-852E-46E8-8542-ED402F064C76}" type="slidenum">
              <a:rPr lang="en-US" smtClean="0"/>
              <a:pPr>
                <a:defRPr/>
              </a:pPr>
              <a:t>1</a:t>
            </a:fld>
            <a:endParaRPr lang="en-US" dirty="0"/>
          </a:p>
        </p:txBody>
      </p:sp>
      <p:sp>
        <p:nvSpPr>
          <p:cNvPr id="5" name="Date Placeholder 4"/>
          <p:cNvSpPr>
            <a:spLocks noGrp="1"/>
          </p:cNvSpPr>
          <p:nvPr>
            <p:ph type="dt" idx="11"/>
          </p:nvPr>
        </p:nvSpPr>
        <p:spPr/>
        <p:txBody>
          <a:bodyPr/>
          <a:lstStyle/>
          <a:p>
            <a:pPr>
              <a:defRPr/>
            </a:pPr>
            <a:fld id="{977E474C-7503-4E4E-A508-8B4939369382}" type="datetime8">
              <a:rPr lang="en-US" smtClean="0"/>
              <a:pPr>
                <a:defRPr/>
              </a:pPr>
              <a:t>9/20/2013 3:14 PM</a:t>
            </a:fld>
            <a:endParaRPr lang="en-US" dirty="0"/>
          </a:p>
        </p:txBody>
      </p:sp>
      <p:sp>
        <p:nvSpPr>
          <p:cNvPr id="6" name="Footer Placeholder 5"/>
          <p:cNvSpPr>
            <a:spLocks noGrp="1"/>
          </p:cNvSpPr>
          <p:nvPr>
            <p:ph type="ftr" sz="quarter" idx="12"/>
          </p:nvPr>
        </p:nvSpPr>
        <p:spPr/>
        <p:txBody>
          <a:bodyPr/>
          <a:lstStyle/>
          <a:p>
            <a:pPr>
              <a:defRPr/>
            </a:pPr>
            <a:r>
              <a:rPr lang="en-US" dirty="0" smtClean="0"/>
              <a:t>Nursing File - Program Liaisons</a:t>
            </a:r>
            <a:endParaRPr lang="en-US" dirty="0"/>
          </a:p>
        </p:txBody>
      </p:sp>
      <p:sp>
        <p:nvSpPr>
          <p:cNvPr id="7" name="Header Placeholder 6"/>
          <p:cNvSpPr>
            <a:spLocks noGrp="1"/>
          </p:cNvSpPr>
          <p:nvPr>
            <p:ph type="hdr" sz="quarter" idx="13"/>
          </p:nvPr>
        </p:nvSpPr>
        <p:spPr/>
        <p:txBody>
          <a:bodyPr/>
          <a:lstStyle/>
          <a:p>
            <a:pPr>
              <a:defRPr/>
            </a:pPr>
            <a:r>
              <a:rPr lang="en-US" smtClean="0"/>
              <a:t>Millett - 2013 NCIN Program Liaisons Summit</a:t>
            </a:r>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r>
              <a:rPr lang="en-US" b="1" dirty="0" smtClean="0"/>
              <a:t>National </a:t>
            </a:r>
            <a:r>
              <a:rPr lang="en-US" b="1" dirty="0" err="1" smtClean="0"/>
              <a:t>Comorbidity</a:t>
            </a:r>
            <a:r>
              <a:rPr lang="en-US" b="1" dirty="0" smtClean="0"/>
              <a:t> Survey: Adolescent Supplement (NCS-A), 2001-2004 (ICPSR 28581) </a:t>
            </a:r>
          </a:p>
          <a:p>
            <a:r>
              <a:rPr lang="en-US" b="1" dirty="0" smtClean="0"/>
              <a:t>Principal Investigator(s):</a:t>
            </a:r>
            <a:r>
              <a:rPr lang="en-US" dirty="0" smtClean="0"/>
              <a:t>Kessler, Ronald C., Harvard Medical School. Department of Health Care Policy</a:t>
            </a:r>
          </a:p>
          <a:p>
            <a:r>
              <a:rPr lang="en-US" b="1" dirty="0" smtClean="0"/>
              <a:t>Summary:</a:t>
            </a:r>
            <a:endParaRPr lang="en-US" dirty="0" smtClean="0"/>
          </a:p>
          <a:p>
            <a:r>
              <a:rPr lang="en-US" dirty="0" smtClean="0"/>
              <a:t>The National </a:t>
            </a:r>
            <a:r>
              <a:rPr lang="en-US" dirty="0" err="1" smtClean="0"/>
              <a:t>Comorbidity</a:t>
            </a:r>
            <a:r>
              <a:rPr lang="en-US" dirty="0" smtClean="0"/>
              <a:t> Survey Replication Adolescent Supplement (NCS-A) was designed to estimate the lifetime-to-date and current prevalence, age-of-onset distributions, course, and </a:t>
            </a:r>
            <a:r>
              <a:rPr lang="en-US" dirty="0" err="1" smtClean="0"/>
              <a:t>comorbidity</a:t>
            </a:r>
            <a:r>
              <a:rPr lang="en-US" dirty="0" smtClean="0"/>
              <a:t> of DSM-IV disorders in the child and adolescent years of life among adolescents in the United States; to identify risk and protective factors for the onset and persistence of these disorders; to describe patterns and correlates of service use for these disorders; and to lay the groundwork for </a:t>
            </a:r>
            <a:r>
              <a:rPr lang="en-US" dirty="0" err="1" smtClean="0"/>
              <a:t>subsequen</a:t>
            </a:r>
            <a:r>
              <a:rPr lang="en-US" dirty="0" smtClean="0"/>
              <a:t>... (</a:t>
            </a:r>
            <a:r>
              <a:rPr lang="en-US" dirty="0" smtClean="0">
                <a:hlinkClick r:id="" action="ppaction://hlinkfile"/>
              </a:rPr>
              <a:t>more info</a:t>
            </a:r>
            <a:r>
              <a:rPr lang="en-US" dirty="0" smtClean="0"/>
              <a:t>) </a:t>
            </a:r>
          </a:p>
          <a:p>
            <a:r>
              <a:rPr lang="en-US" dirty="0" smtClean="0"/>
              <a:t>The National </a:t>
            </a:r>
            <a:r>
              <a:rPr lang="en-US" dirty="0" err="1" smtClean="0"/>
              <a:t>Comorbidity</a:t>
            </a:r>
            <a:r>
              <a:rPr lang="en-US" dirty="0" smtClean="0"/>
              <a:t> Survey Replication Adolescent Supplement (NCS-A) was designed to estimate the lifetime-to-date and current prevalence, age-of-onset distributions, course, and </a:t>
            </a:r>
            <a:r>
              <a:rPr lang="en-US" dirty="0" err="1" smtClean="0"/>
              <a:t>comorbidity</a:t>
            </a:r>
            <a:r>
              <a:rPr lang="en-US" dirty="0" smtClean="0"/>
              <a:t> of DSM-IV disorders in the child and adolescent years of life among adolescents in the United States; to identify risk and protective factors for the onset and persistence of these disorders; to describe patterns and correlates of service use for these disorders; and to lay the groundwork for subsequent follow-up studies that can be used to identify early expressions of adult mental disorders.</a:t>
            </a:r>
          </a:p>
          <a:p>
            <a:r>
              <a:rPr lang="en-US" dirty="0" smtClean="0"/>
              <a:t>In addition to interviewing adolescents, information was collected from a parent or a parent surrogate to obtain an additional perspective on the adolescent's mental health and its correlates. Information from parents focused on the five adolescent disorders for which previous methodological research has most consistently shown that parental reports are important for making diagnoses: attention-deficit/hyperactivity disorder, conduct disorder, oppositional defiant disorder, major depressive episode, and </a:t>
            </a:r>
            <a:r>
              <a:rPr lang="en-US" dirty="0" err="1" smtClean="0"/>
              <a:t>dysthymic</a:t>
            </a:r>
            <a:r>
              <a:rPr lang="en-US" dirty="0" smtClean="0"/>
              <a:t> disorder.</a:t>
            </a:r>
          </a:p>
          <a:p>
            <a:r>
              <a:rPr lang="en-US" dirty="0" smtClean="0"/>
              <a:t>The study contains four data files: (1) data for the adolescent household and school respondents; (2) data for the parents who responded to the long self-administered questionnaire; (3) data for the parents who responded to both the long self-administered questionnaire and the short telephone interview; and (4) diagnostic variables based on information collected from both adolescents and parents.</a:t>
            </a:r>
          </a:p>
          <a:p>
            <a:r>
              <a:rPr lang="en-US" dirty="0" smtClean="0"/>
              <a:t>Demographic information includes age, citizenship status, country of birth, criminal history, ethnicity, grandparents' country of birth, language(s) spoken in the home, parents' country of birth, race, religion, and sex.</a:t>
            </a:r>
          </a:p>
          <a:p>
            <a:r>
              <a:rPr lang="en-US" b="1" dirty="0" smtClean="0"/>
              <a:t>Access Notes</a:t>
            </a:r>
          </a:p>
          <a:p>
            <a:r>
              <a:rPr lang="en-US" dirty="0" smtClean="0"/>
              <a:t>One or more files in this study are not available for download due to special restrictions; consult the </a:t>
            </a:r>
            <a:r>
              <a:rPr lang="en-US" dirty="0" smtClean="0">
                <a:hlinkClick r:id="" action="ppaction://hlinkfile"/>
              </a:rPr>
              <a:t>restrictions note</a:t>
            </a:r>
            <a:r>
              <a:rPr lang="en-US" dirty="0" smtClean="0"/>
              <a:t> to learn more. You can </a:t>
            </a:r>
            <a:r>
              <a:rPr lang="en-US" dirty="0" smtClean="0">
                <a:hlinkClick r:id="rId3"/>
              </a:rPr>
              <a:t>apply online for access to the data</a:t>
            </a:r>
            <a:r>
              <a:rPr lang="en-US" dirty="0" smtClean="0"/>
              <a:t>. Authentication is required to apply for access.</a:t>
            </a:r>
          </a:p>
          <a:p>
            <a:r>
              <a:rPr lang="en-US" i="1" dirty="0" smtClean="0"/>
              <a:t>The data files are restricted from general dissemination for reasons of confidentiality. Users interested in obtaining these data must complete an Agreement for the Use of Confidential Data, specify the reasons for the request, and obtain IRB approval or notice of exemption for their research. Apply for access to these data through the ICPSR restricted data contract portal, which can be accessed via the </a:t>
            </a:r>
            <a:r>
              <a:rPr lang="en-US" i="1" dirty="0" smtClean="0">
                <a:hlinkClick r:id="rId4"/>
              </a:rPr>
              <a:t>study home page</a:t>
            </a:r>
            <a:r>
              <a:rPr lang="en-US" i="1" dirty="0" smtClean="0"/>
              <a:t>.</a:t>
            </a:r>
            <a:endParaRPr lang="en-US" dirty="0" smtClean="0"/>
          </a:p>
          <a:p>
            <a:r>
              <a:rPr lang="en-US" b="1" dirty="0" smtClean="0"/>
              <a:t>Dataset(s)</a:t>
            </a:r>
          </a:p>
          <a:p>
            <a:r>
              <a:rPr lang="en-US" b="1" dirty="0" smtClean="0"/>
              <a:t>DS0: Study-Level Files </a:t>
            </a:r>
            <a:r>
              <a:rPr lang="en-US" dirty="0" smtClean="0"/>
              <a:t>Documentation:</a:t>
            </a:r>
          </a:p>
          <a:p>
            <a:r>
              <a:rPr lang="en-US" dirty="0" err="1" smtClean="0">
                <a:hlinkClick r:id="rId5"/>
              </a:rPr>
              <a:t>Questionnaire.pdf</a:t>
            </a:r>
            <a:r>
              <a:rPr lang="en-US" dirty="0" err="1" smtClean="0">
                <a:hlinkClick r:id="rId6"/>
              </a:rPr>
              <a:t>User</a:t>
            </a:r>
            <a:r>
              <a:rPr lang="en-US" dirty="0" smtClean="0">
                <a:hlinkClick r:id="rId6"/>
              </a:rPr>
              <a:t> guide.pdf</a:t>
            </a:r>
            <a:endParaRPr lang="en-US" dirty="0" smtClean="0"/>
          </a:p>
          <a:p>
            <a:r>
              <a:rPr lang="en-US" b="1" dirty="0" smtClean="0"/>
              <a:t>DS1: Adolescent Household and School Respondents </a:t>
            </a:r>
            <a:r>
              <a:rPr lang="en-US" dirty="0" smtClean="0"/>
              <a:t>Documentation:</a:t>
            </a:r>
          </a:p>
          <a:p>
            <a:r>
              <a:rPr lang="en-US" dirty="0" smtClean="0">
                <a:hlinkClick r:id="rId7"/>
              </a:rPr>
              <a:t>Codebook.pdf</a:t>
            </a:r>
            <a:endParaRPr lang="en-US" dirty="0" smtClean="0"/>
          </a:p>
          <a:p>
            <a:r>
              <a:rPr lang="en-US" dirty="0" smtClean="0"/>
              <a:t>Download:</a:t>
            </a:r>
          </a:p>
          <a:p>
            <a:r>
              <a:rPr lang="en-US" dirty="0" smtClean="0">
                <a:hlinkClick r:id="rId8"/>
              </a:rPr>
              <a:t>All Dataset Files</a:t>
            </a:r>
            <a:r>
              <a:rPr lang="en-US" dirty="0" smtClean="0"/>
              <a:t> (383,901 KB) </a:t>
            </a:r>
            <a:br>
              <a:rPr lang="en-US" dirty="0" smtClean="0"/>
            </a:br>
            <a:r>
              <a:rPr lang="en-US" dirty="0" smtClean="0"/>
              <a:t>ASCII + </a:t>
            </a:r>
            <a:r>
              <a:rPr lang="en-US" dirty="0" smtClean="0">
                <a:hlinkClick r:id="rId9"/>
              </a:rPr>
              <a:t>SAS </a:t>
            </a:r>
            <a:r>
              <a:rPr lang="en-US" dirty="0" err="1" smtClean="0">
                <a:hlinkClick r:id="rId9"/>
              </a:rPr>
              <a:t>Setup</a:t>
            </a:r>
            <a:r>
              <a:rPr lang="en-US" dirty="0" err="1" smtClean="0">
                <a:hlinkClick r:id="rId10"/>
              </a:rPr>
              <a:t>SPSS</a:t>
            </a:r>
            <a:r>
              <a:rPr lang="en-US" dirty="0" smtClean="0">
                <a:hlinkClick r:id="rId10"/>
              </a:rPr>
              <a:t> </a:t>
            </a:r>
            <a:r>
              <a:rPr lang="en-US" dirty="0" err="1" smtClean="0">
                <a:hlinkClick r:id="rId10"/>
              </a:rPr>
              <a:t>Setup</a:t>
            </a:r>
            <a:r>
              <a:rPr lang="en-US" dirty="0" err="1" smtClean="0">
                <a:hlinkClick r:id="rId11"/>
              </a:rPr>
              <a:t>Stata</a:t>
            </a:r>
            <a:r>
              <a:rPr lang="en-US" dirty="0" smtClean="0">
                <a:hlinkClick r:id="rId11"/>
              </a:rPr>
              <a:t> </a:t>
            </a:r>
            <a:r>
              <a:rPr lang="en-US" dirty="0" err="1" smtClean="0">
                <a:hlinkClick r:id="rId11"/>
              </a:rPr>
              <a:t>Setup</a:t>
            </a:r>
            <a:r>
              <a:rPr lang="en-US" dirty="0" err="1" smtClean="0">
                <a:hlinkClick r:id="rId12"/>
              </a:rPr>
              <a:t>Other</a:t>
            </a:r>
            <a:endParaRPr lang="en-US" dirty="0" smtClean="0"/>
          </a:p>
          <a:p>
            <a:r>
              <a:rPr lang="en-US" b="1" dirty="0" smtClean="0"/>
              <a:t>DS2: Parent Self-Administered Questionnaire (PSAQ) </a:t>
            </a:r>
            <a:r>
              <a:rPr lang="en-US" dirty="0" smtClean="0"/>
              <a:t>Documentation:</a:t>
            </a:r>
          </a:p>
          <a:p>
            <a:r>
              <a:rPr lang="en-US" dirty="0" smtClean="0">
                <a:hlinkClick r:id="rId13"/>
              </a:rPr>
              <a:t>Codebook.pdf</a:t>
            </a:r>
            <a:endParaRPr lang="en-US" dirty="0" smtClean="0"/>
          </a:p>
          <a:p>
            <a:r>
              <a:rPr lang="en-US" dirty="0" smtClean="0"/>
              <a:t>Download:</a:t>
            </a:r>
          </a:p>
          <a:p>
            <a:r>
              <a:rPr lang="en-US" dirty="0" smtClean="0">
                <a:hlinkClick r:id="rId14"/>
              </a:rPr>
              <a:t>All Dataset Files</a:t>
            </a:r>
            <a:r>
              <a:rPr lang="en-US" dirty="0" smtClean="0"/>
              <a:t> (85,277 KB) </a:t>
            </a:r>
            <a:br>
              <a:rPr lang="en-US" dirty="0" smtClean="0"/>
            </a:br>
            <a:r>
              <a:rPr lang="en-US" dirty="0" smtClean="0"/>
              <a:t>ASCII + </a:t>
            </a:r>
            <a:r>
              <a:rPr lang="en-US" dirty="0" smtClean="0">
                <a:hlinkClick r:id="rId15"/>
              </a:rPr>
              <a:t>SAS </a:t>
            </a:r>
            <a:r>
              <a:rPr lang="en-US" dirty="0" err="1" smtClean="0">
                <a:hlinkClick r:id="rId15"/>
              </a:rPr>
              <a:t>Setup</a:t>
            </a:r>
            <a:r>
              <a:rPr lang="en-US" dirty="0" err="1" smtClean="0">
                <a:hlinkClick r:id="rId16"/>
              </a:rPr>
              <a:t>SPSS</a:t>
            </a:r>
            <a:r>
              <a:rPr lang="en-US" dirty="0" smtClean="0">
                <a:hlinkClick r:id="rId16"/>
              </a:rPr>
              <a:t> </a:t>
            </a:r>
            <a:r>
              <a:rPr lang="en-US" dirty="0" err="1" smtClean="0">
                <a:hlinkClick r:id="rId16"/>
              </a:rPr>
              <a:t>Setup</a:t>
            </a:r>
            <a:r>
              <a:rPr lang="en-US" dirty="0" err="1" smtClean="0">
                <a:hlinkClick r:id="rId17"/>
              </a:rPr>
              <a:t>Stata</a:t>
            </a:r>
            <a:r>
              <a:rPr lang="en-US" dirty="0" smtClean="0">
                <a:hlinkClick r:id="rId17"/>
              </a:rPr>
              <a:t> Setup</a:t>
            </a:r>
            <a:endParaRPr lang="en-US" dirty="0" smtClean="0"/>
          </a:p>
          <a:p>
            <a:r>
              <a:rPr lang="en-US" b="1" dirty="0" smtClean="0"/>
              <a:t>DS3: Parent Self-Administered Questionnaire (PSAQ) and Telephone Interview (PIP) </a:t>
            </a:r>
            <a:r>
              <a:rPr lang="en-US" dirty="0" smtClean="0"/>
              <a:t>Documentation:</a:t>
            </a:r>
          </a:p>
          <a:p>
            <a:r>
              <a:rPr lang="en-US" dirty="0" smtClean="0">
                <a:hlinkClick r:id="rId18"/>
              </a:rPr>
              <a:t>Codebook.pdf</a:t>
            </a:r>
            <a:endParaRPr lang="en-US" dirty="0" smtClean="0"/>
          </a:p>
          <a:p>
            <a:r>
              <a:rPr lang="en-US" dirty="0" smtClean="0"/>
              <a:t>Download:</a:t>
            </a:r>
          </a:p>
          <a:p>
            <a:r>
              <a:rPr lang="en-US" dirty="0" smtClean="0">
                <a:hlinkClick r:id="rId19"/>
              </a:rPr>
              <a:t>All Dataset Files</a:t>
            </a:r>
            <a:r>
              <a:rPr lang="en-US" dirty="0" smtClean="0"/>
              <a:t> (25,679 KB) </a:t>
            </a:r>
            <a:br>
              <a:rPr lang="en-US" dirty="0" smtClean="0"/>
            </a:br>
            <a:r>
              <a:rPr lang="en-US" dirty="0" smtClean="0"/>
              <a:t>ASCII + </a:t>
            </a:r>
            <a:r>
              <a:rPr lang="en-US" dirty="0" smtClean="0">
                <a:hlinkClick r:id="rId20"/>
              </a:rPr>
              <a:t>SAS </a:t>
            </a:r>
            <a:r>
              <a:rPr lang="en-US" dirty="0" err="1" smtClean="0">
                <a:hlinkClick r:id="rId20"/>
              </a:rPr>
              <a:t>Setup</a:t>
            </a:r>
            <a:r>
              <a:rPr lang="en-US" dirty="0" err="1" smtClean="0">
                <a:hlinkClick r:id="rId21"/>
              </a:rPr>
              <a:t>SPSS</a:t>
            </a:r>
            <a:r>
              <a:rPr lang="en-US" dirty="0" smtClean="0">
                <a:hlinkClick r:id="rId21"/>
              </a:rPr>
              <a:t> </a:t>
            </a:r>
            <a:r>
              <a:rPr lang="en-US" dirty="0" err="1" smtClean="0">
                <a:hlinkClick r:id="rId21"/>
              </a:rPr>
              <a:t>Setup</a:t>
            </a:r>
            <a:r>
              <a:rPr lang="en-US" dirty="0" err="1" smtClean="0">
                <a:hlinkClick r:id="rId22"/>
              </a:rPr>
              <a:t>Stata</a:t>
            </a:r>
            <a:r>
              <a:rPr lang="en-US" dirty="0" smtClean="0">
                <a:hlinkClick r:id="rId22"/>
              </a:rPr>
              <a:t> Setup</a:t>
            </a:r>
            <a:endParaRPr lang="en-US" dirty="0" smtClean="0"/>
          </a:p>
          <a:p>
            <a:r>
              <a:rPr lang="en-US" b="1" dirty="0" smtClean="0"/>
              <a:t>DS4: Diagnostic Variables From Both Adolescents and Parents </a:t>
            </a:r>
            <a:r>
              <a:rPr lang="en-US" dirty="0" smtClean="0"/>
              <a:t>Documentation:</a:t>
            </a:r>
          </a:p>
          <a:p>
            <a:r>
              <a:rPr lang="en-US" dirty="0" smtClean="0">
                <a:hlinkClick r:id="rId23"/>
              </a:rPr>
              <a:t>Codebook.pdf</a:t>
            </a:r>
            <a:endParaRPr lang="en-US" dirty="0" smtClean="0"/>
          </a:p>
          <a:p>
            <a:r>
              <a:rPr lang="en-US" dirty="0" smtClean="0"/>
              <a:t>Download:</a:t>
            </a:r>
          </a:p>
          <a:p>
            <a:r>
              <a:rPr lang="en-US" dirty="0" smtClean="0">
                <a:hlinkClick r:id="rId24"/>
              </a:rPr>
              <a:t>All Dataset Files</a:t>
            </a:r>
            <a:r>
              <a:rPr lang="en-US" dirty="0" smtClean="0"/>
              <a:t> (13,137 KB) </a:t>
            </a:r>
            <a:br>
              <a:rPr lang="en-US" dirty="0" smtClean="0"/>
            </a:br>
            <a:r>
              <a:rPr lang="en-US" dirty="0" smtClean="0"/>
              <a:t>ASCII + </a:t>
            </a:r>
            <a:r>
              <a:rPr lang="en-US" dirty="0" smtClean="0">
                <a:hlinkClick r:id="rId25"/>
              </a:rPr>
              <a:t>SAS </a:t>
            </a:r>
            <a:r>
              <a:rPr lang="en-US" dirty="0" err="1" smtClean="0">
                <a:hlinkClick r:id="rId25"/>
              </a:rPr>
              <a:t>Setup</a:t>
            </a:r>
            <a:r>
              <a:rPr lang="en-US" dirty="0" err="1" smtClean="0">
                <a:hlinkClick r:id="rId26"/>
              </a:rPr>
              <a:t>SPSS</a:t>
            </a:r>
            <a:r>
              <a:rPr lang="en-US" dirty="0" smtClean="0">
                <a:hlinkClick r:id="rId26"/>
              </a:rPr>
              <a:t> </a:t>
            </a:r>
            <a:r>
              <a:rPr lang="en-US" dirty="0" err="1" smtClean="0">
                <a:hlinkClick r:id="rId26"/>
              </a:rPr>
              <a:t>Setup</a:t>
            </a:r>
            <a:r>
              <a:rPr lang="en-US" dirty="0" err="1" smtClean="0">
                <a:hlinkClick r:id="rId27"/>
              </a:rPr>
              <a:t>Stata</a:t>
            </a:r>
            <a:r>
              <a:rPr lang="en-US" dirty="0" smtClean="0">
                <a:hlinkClick r:id="rId27"/>
              </a:rPr>
              <a:t> Setup</a:t>
            </a:r>
            <a:endParaRPr lang="en-US" dirty="0" smtClean="0"/>
          </a:p>
          <a:p>
            <a:r>
              <a:rPr lang="en-US" b="1" dirty="0" smtClean="0"/>
              <a:t>Study Description</a:t>
            </a:r>
          </a:p>
          <a:p>
            <a:r>
              <a:rPr lang="en-US" b="1" dirty="0" smtClean="0"/>
              <a:t>Citation</a:t>
            </a:r>
          </a:p>
          <a:p>
            <a:r>
              <a:rPr lang="en-US" dirty="0" smtClean="0"/>
              <a:t>Kessler, Ronald C. National </a:t>
            </a:r>
            <a:r>
              <a:rPr lang="en-US" dirty="0" err="1" smtClean="0"/>
              <a:t>Comorbidity</a:t>
            </a:r>
            <a:r>
              <a:rPr lang="en-US" dirty="0" smtClean="0"/>
              <a:t> Survey: Adolescent Supplement (NCS-A), 2001-2004. ICPSR28581-v5. Ann Arbor, MI: Inter-university Consortium for Political and Social Research [distributor], 2013-08-28. doi:10.3886/ICPSR28581.v5</a:t>
            </a:r>
          </a:p>
          <a:p>
            <a:r>
              <a:rPr lang="en-US" b="1" dirty="0" smtClean="0"/>
              <a:t>Persistent URL:</a:t>
            </a:r>
            <a:r>
              <a:rPr lang="en-US" dirty="0" smtClean="0"/>
              <a:t> http://doi.org/10.3886/ICPSR28581.v5</a:t>
            </a:r>
          </a:p>
          <a:p>
            <a:r>
              <a:rPr lang="en-US" b="1" dirty="0" smtClean="0"/>
              <a:t>Export Citation:</a:t>
            </a:r>
            <a:endParaRPr lang="en-US" dirty="0" smtClean="0"/>
          </a:p>
          <a:p>
            <a:r>
              <a:rPr lang="en-US" dirty="0" smtClean="0">
                <a:hlinkClick r:id="rId28" action="ppaction://hlinkfile"/>
              </a:rPr>
              <a:t>RIS</a:t>
            </a:r>
            <a:r>
              <a:rPr lang="en-US" dirty="0" smtClean="0"/>
              <a:t> (generic format for </a:t>
            </a:r>
            <a:r>
              <a:rPr lang="en-US" dirty="0" err="1" smtClean="0"/>
              <a:t>RefWorks</a:t>
            </a:r>
            <a:r>
              <a:rPr lang="en-US" dirty="0" smtClean="0"/>
              <a:t>, </a:t>
            </a:r>
            <a:r>
              <a:rPr lang="en-US" dirty="0" err="1" smtClean="0"/>
              <a:t>EndNote</a:t>
            </a:r>
            <a:r>
              <a:rPr lang="en-US" dirty="0" smtClean="0"/>
              <a:t>, etc.)</a:t>
            </a:r>
          </a:p>
          <a:p>
            <a:r>
              <a:rPr lang="en-US" dirty="0" err="1" smtClean="0">
                <a:hlinkClick r:id="rId29" action="ppaction://hlinkfile"/>
              </a:rPr>
              <a:t>EndNote</a:t>
            </a:r>
            <a:r>
              <a:rPr lang="en-US" dirty="0" smtClean="0">
                <a:hlinkClick r:id="rId29" action="ppaction://hlinkfile"/>
              </a:rPr>
              <a:t> XML</a:t>
            </a:r>
            <a:r>
              <a:rPr lang="en-US" dirty="0" smtClean="0"/>
              <a:t> (</a:t>
            </a:r>
            <a:r>
              <a:rPr lang="en-US" dirty="0" err="1" smtClean="0"/>
              <a:t>EndNote</a:t>
            </a:r>
            <a:r>
              <a:rPr lang="en-US" dirty="0" smtClean="0"/>
              <a:t> X4.0.1 or higher)</a:t>
            </a:r>
          </a:p>
          <a:p>
            <a:r>
              <a:rPr lang="en-US" b="1" dirty="0" smtClean="0"/>
              <a:t>Funding</a:t>
            </a:r>
          </a:p>
          <a:p>
            <a:r>
              <a:rPr lang="en-US" dirty="0" smtClean="0"/>
              <a:t>This survey was funded by:</a:t>
            </a:r>
          </a:p>
          <a:p>
            <a:r>
              <a:rPr lang="en-US" dirty="0" smtClean="0"/>
              <a:t>United States Department of Health and Human Services. National Institutes of Health. National Institute of Mental Health (U01-MH60220)</a:t>
            </a:r>
          </a:p>
          <a:p>
            <a:r>
              <a:rPr lang="en-US" dirty="0" smtClean="0"/>
              <a:t>United States Department of Health and Human Services. National Institutes of Health. National Institute of Drug Abuse (R01-DA12058-05)</a:t>
            </a:r>
          </a:p>
          <a:p>
            <a:r>
              <a:rPr lang="en-US" dirty="0" smtClean="0"/>
              <a:t>United States Department of Health and Human Services. Substance Abuse and Mental Health Services Administration</a:t>
            </a:r>
          </a:p>
          <a:p>
            <a:r>
              <a:rPr lang="en-US" dirty="0" smtClean="0"/>
              <a:t>Robert Wood Johnson Foundation (Grant 044780)</a:t>
            </a:r>
          </a:p>
          <a:p>
            <a:r>
              <a:rPr lang="en-US" dirty="0" smtClean="0"/>
              <a:t>John W. Alden Trust</a:t>
            </a:r>
          </a:p>
          <a:p>
            <a:r>
              <a:rPr lang="en-US" b="1" dirty="0" smtClean="0"/>
              <a:t>Scope of Study</a:t>
            </a:r>
          </a:p>
          <a:p>
            <a:r>
              <a:rPr lang="en-US" b="1" dirty="0" smtClean="0"/>
              <a:t>Subject Terms:</a:t>
            </a:r>
            <a:r>
              <a:rPr lang="en-US" dirty="0" smtClean="0"/>
              <a:t> </a:t>
            </a:r>
            <a:r>
              <a:rPr lang="en-US" dirty="0" smtClean="0">
                <a:hlinkClick r:id="rId30" action="ppaction://hlinkfile"/>
              </a:rPr>
              <a:t>adolescents</a:t>
            </a:r>
            <a:r>
              <a:rPr lang="en-US" dirty="0" smtClean="0"/>
              <a:t>, </a:t>
            </a:r>
            <a:r>
              <a:rPr lang="en-US" dirty="0" smtClean="0">
                <a:hlinkClick r:id="rId31" action="ppaction://hlinkfile"/>
              </a:rPr>
              <a:t>health services utilization</a:t>
            </a:r>
            <a:r>
              <a:rPr lang="en-US" dirty="0" smtClean="0"/>
              <a:t>, </a:t>
            </a:r>
            <a:r>
              <a:rPr lang="en-US" dirty="0" smtClean="0">
                <a:hlinkClick r:id="rId32" action="ppaction://hlinkfile"/>
              </a:rPr>
              <a:t>mental disorders</a:t>
            </a:r>
            <a:r>
              <a:rPr lang="en-US" dirty="0" smtClean="0"/>
              <a:t>, </a:t>
            </a:r>
            <a:r>
              <a:rPr lang="en-US" dirty="0" smtClean="0">
                <a:hlinkClick r:id="rId33" action="ppaction://hlinkfile"/>
              </a:rPr>
              <a:t>mental health</a:t>
            </a:r>
            <a:r>
              <a:rPr lang="en-US" dirty="0" smtClean="0"/>
              <a:t>, </a:t>
            </a:r>
            <a:r>
              <a:rPr lang="en-US" dirty="0" smtClean="0">
                <a:hlinkClick r:id="rId34" action="ppaction://hlinkfile"/>
              </a:rPr>
              <a:t>mental health services</a:t>
            </a:r>
            <a:r>
              <a:rPr lang="en-US" dirty="0" smtClean="0"/>
              <a:t>, </a:t>
            </a:r>
            <a:r>
              <a:rPr lang="en-US" dirty="0" smtClean="0">
                <a:hlinkClick r:id="rId35" action="ppaction://hlinkfile"/>
              </a:rPr>
              <a:t>parents</a:t>
            </a:r>
            <a:r>
              <a:rPr lang="en-US" dirty="0" smtClean="0"/>
              <a:t>, </a:t>
            </a:r>
            <a:r>
              <a:rPr lang="en-US" dirty="0" smtClean="0">
                <a:hlinkClick r:id="rId36" action="ppaction://hlinkfile"/>
              </a:rPr>
              <a:t>psychiatric services</a:t>
            </a:r>
            <a:r>
              <a:rPr lang="en-US" dirty="0" smtClean="0"/>
              <a:t>, </a:t>
            </a:r>
            <a:r>
              <a:rPr lang="en-US" dirty="0" smtClean="0">
                <a:hlinkClick r:id="rId37" action="ppaction://hlinkfile"/>
              </a:rPr>
              <a:t>young adults</a:t>
            </a:r>
            <a:endParaRPr lang="en-US" dirty="0" smtClean="0"/>
          </a:p>
          <a:p>
            <a:r>
              <a:rPr lang="en-US" b="1" dirty="0" smtClean="0"/>
              <a:t>Geographic Coverage:</a:t>
            </a:r>
            <a:r>
              <a:rPr lang="en-US" dirty="0" smtClean="0"/>
              <a:t> </a:t>
            </a:r>
            <a:r>
              <a:rPr lang="en-US" dirty="0" smtClean="0">
                <a:hlinkClick r:id="rId38" action="ppaction://hlinkfile"/>
              </a:rPr>
              <a:t>United States</a:t>
            </a:r>
            <a:endParaRPr lang="en-US" dirty="0" smtClean="0"/>
          </a:p>
          <a:p>
            <a:r>
              <a:rPr lang="en-US" b="1" dirty="0" smtClean="0"/>
              <a:t>Time Period:</a:t>
            </a:r>
            <a:r>
              <a:rPr lang="en-US" dirty="0" smtClean="0"/>
              <a:t> </a:t>
            </a:r>
          </a:p>
          <a:p>
            <a:r>
              <a:rPr lang="en-US" dirty="0" smtClean="0"/>
              <a:t>2001-02--2004-01</a:t>
            </a:r>
          </a:p>
          <a:p>
            <a:r>
              <a:rPr lang="en-US" b="1" dirty="0" smtClean="0"/>
              <a:t>Date of Collection:</a:t>
            </a:r>
            <a:r>
              <a:rPr lang="en-US" dirty="0" smtClean="0"/>
              <a:t> </a:t>
            </a:r>
          </a:p>
          <a:p>
            <a:r>
              <a:rPr lang="en-US" dirty="0" smtClean="0"/>
              <a:t>2001-02--2004-01</a:t>
            </a:r>
          </a:p>
          <a:p>
            <a:r>
              <a:rPr lang="en-US" b="1" dirty="0" smtClean="0"/>
              <a:t>Unit of Observation:</a:t>
            </a:r>
            <a:r>
              <a:rPr lang="en-US" dirty="0" smtClean="0"/>
              <a:t> individual </a:t>
            </a:r>
          </a:p>
          <a:p>
            <a:r>
              <a:rPr lang="en-US" b="1" dirty="0" smtClean="0"/>
              <a:t>Data Types:</a:t>
            </a:r>
            <a:r>
              <a:rPr lang="en-US" dirty="0" smtClean="0"/>
              <a:t> survey data </a:t>
            </a:r>
          </a:p>
          <a:p>
            <a:r>
              <a:rPr lang="en-US" b="1" dirty="0" smtClean="0"/>
              <a:t>Data Collection Notes:</a:t>
            </a:r>
            <a:endParaRPr lang="en-US" dirty="0" smtClean="0"/>
          </a:p>
          <a:p>
            <a:r>
              <a:rPr lang="en-US" dirty="0" smtClean="0"/>
              <a:t>ICPSR processing notes have been added to the User Guide.</a:t>
            </a:r>
          </a:p>
          <a:p>
            <a:r>
              <a:rPr lang="en-US" dirty="0" smtClean="0"/>
              <a:t>The Codebook for Dataset 1 (Adolescent Household and School Respondents) is provided in two formats: PDF and HTML. The latter is supplied as a series of HTML files in a ZIP archive. In the ZIP archive, the file named Contents.html is the "homepage" with links to the other HTML files.</a:t>
            </a:r>
          </a:p>
          <a:p>
            <a:r>
              <a:rPr lang="en-US" dirty="0" smtClean="0"/>
              <a:t>ICPSR generated the SAS, SPSS, and </a:t>
            </a:r>
            <a:r>
              <a:rPr lang="en-US" dirty="0" err="1" smtClean="0"/>
              <a:t>Stata</a:t>
            </a:r>
            <a:r>
              <a:rPr lang="en-US" dirty="0" smtClean="0"/>
              <a:t> setups and the ASCII, SPSS, and </a:t>
            </a:r>
            <a:r>
              <a:rPr lang="en-US" dirty="0" err="1" smtClean="0"/>
              <a:t>Stata</a:t>
            </a:r>
            <a:r>
              <a:rPr lang="en-US" dirty="0" smtClean="0"/>
              <a:t> versions of the data from the original SAS files provided by the principal investigator. The SAS special missing value codes D and R in the SAS files were recoded in the ASCII and SPSS data files: D was recoded to 8, 98, 998, or 9998 depending on the size of the variable, and R was recoded to 9, 99, 999, or 9999. In addition, the SAS missing value code denoted by a single period (.) was recoded to blank field in the ASCII data files and to the SPSS system missing value in the SPSS data files.</a:t>
            </a:r>
          </a:p>
          <a:p>
            <a:r>
              <a:rPr lang="en-US" dirty="0" smtClean="0"/>
              <a:t>Only the SAS data files include value labels for the top and bottom codes (e.g., "20 or more" and "5 and under"). These labels are not included in the SPSS and </a:t>
            </a:r>
            <a:r>
              <a:rPr lang="en-US" dirty="0" err="1" smtClean="0"/>
              <a:t>Stata</a:t>
            </a:r>
            <a:r>
              <a:rPr lang="en-US" dirty="0" smtClean="0"/>
              <a:t> data files or the SAS, SPSS, and </a:t>
            </a:r>
            <a:r>
              <a:rPr lang="en-US" dirty="0" err="1" smtClean="0"/>
              <a:t>Stata</a:t>
            </a:r>
            <a:r>
              <a:rPr lang="en-US" dirty="0" smtClean="0"/>
              <a:t> setups.</a:t>
            </a:r>
          </a:p>
          <a:p>
            <a:r>
              <a:rPr lang="en-US" b="1" dirty="0" smtClean="0"/>
              <a:t>Methodology</a:t>
            </a:r>
          </a:p>
          <a:p>
            <a:r>
              <a:rPr lang="en-US" b="1" dirty="0" smtClean="0"/>
              <a:t>Sample:</a:t>
            </a:r>
            <a:r>
              <a:rPr lang="en-US" dirty="0" smtClean="0"/>
              <a:t> NCS-A was originally designed to obtain the sample of adolescents from those residing in National </a:t>
            </a:r>
            <a:r>
              <a:rPr lang="en-US" dirty="0" err="1" smtClean="0"/>
              <a:t>Comorbidity</a:t>
            </a:r>
            <a:r>
              <a:rPr lang="en-US" dirty="0" smtClean="0"/>
              <a:t> Survey- Replication (NCS-R) households. However, the number of such youths was too small to generate the target sample of 10,000 respondents. Consequently, the households sample was supplemented by adding a school-based sample, leading to a dual frame design. One sample was recruited from the NCS-R households and the other from a representative sample of schools in the same communities as the NCS-R households. All schools (public and private, schools for gifted children, therapeutic schools, etc.) were included in their true population proportions. A stratified probability sample of students was selected from each school to participate in the survey. </a:t>
            </a:r>
          </a:p>
          <a:p>
            <a:r>
              <a:rPr lang="en-US" dirty="0" smtClean="0"/>
              <a:t>You can find more information via the sample characteristics utility:</a:t>
            </a:r>
          </a:p>
          <a:p>
            <a:r>
              <a:rPr lang="en-US" b="1" dirty="0" smtClean="0"/>
              <a:t>Weight:</a:t>
            </a:r>
            <a:r>
              <a:rPr lang="en-US" dirty="0" smtClean="0"/>
              <a:t> The data were weighted for within household probability of selection (only in the household sample) and for residual discrepancies between the sample and population on a wide range of census </a:t>
            </a:r>
            <a:r>
              <a:rPr lang="en-US" dirty="0" err="1" smtClean="0"/>
              <a:t>sociodemographic</a:t>
            </a:r>
            <a:r>
              <a:rPr lang="en-US" dirty="0" smtClean="0"/>
              <a:t> and geographic variables. Please refer to the user guide to obtain weighting information for each part. </a:t>
            </a:r>
          </a:p>
          <a:p>
            <a:r>
              <a:rPr lang="en-US" b="1" dirty="0" smtClean="0"/>
              <a:t>Mode of Data Collection:</a:t>
            </a:r>
            <a:r>
              <a:rPr lang="en-US" dirty="0" smtClean="0"/>
              <a:t> computer-assisted personal interview (CAPI), computer-assisted telephone interview (CATI), telephone interview </a:t>
            </a:r>
          </a:p>
          <a:p>
            <a:r>
              <a:rPr lang="en-US" b="1" dirty="0" smtClean="0"/>
              <a:t>Response Rates:</a:t>
            </a:r>
            <a:r>
              <a:rPr lang="en-US" dirty="0" smtClean="0"/>
              <a:t> </a:t>
            </a:r>
          </a:p>
          <a:p>
            <a:r>
              <a:rPr lang="en-US" dirty="0" smtClean="0"/>
              <a:t>The response rate of adolescents in the household sample was 85.9 percent, yielding 904 interviews, conditional (on adult participation in the NCS-R).</a:t>
            </a:r>
          </a:p>
          <a:p>
            <a:r>
              <a:rPr lang="en-US" dirty="0" smtClean="0"/>
              <a:t>The response rate of adolescents in the school sample was 74.7 percent, yielding 9,244 interviews.</a:t>
            </a:r>
          </a:p>
          <a:p>
            <a:r>
              <a:rPr lang="en-US" b="1" dirty="0" smtClean="0"/>
              <a:t>Extent of Processing:</a:t>
            </a:r>
            <a:r>
              <a:rPr lang="en-US" dirty="0" smtClean="0"/>
              <a:t> ICPSR data undergo a confidentiality review and are altered when necessary to limit the risk of disclosure. ICPSR also routinely creates ready-to-go data files along with setups in the major statistical software formats as well as standard codebooks to accompany the data. In addition to these procedures, ICPSR performed the following processing steps for this data collection:</a:t>
            </a:r>
          </a:p>
          <a:p>
            <a:r>
              <a:rPr lang="en-US" dirty="0" smtClean="0"/>
              <a:t>Performed consistency checks. </a:t>
            </a:r>
          </a:p>
          <a:p>
            <a:r>
              <a:rPr lang="en-US" b="1" dirty="0" smtClean="0"/>
              <a:t>Version(s)</a:t>
            </a:r>
          </a:p>
          <a:p>
            <a:r>
              <a:rPr lang="en-US" b="1" dirty="0" smtClean="0"/>
              <a:t>Original ICPSR Release:</a:t>
            </a:r>
            <a:r>
              <a:rPr lang="en-US" dirty="0" smtClean="0"/>
              <a:t> 2011-07-27</a:t>
            </a:r>
          </a:p>
          <a:p>
            <a:r>
              <a:rPr lang="en-US" b="1" dirty="0" smtClean="0"/>
              <a:t>Version History:</a:t>
            </a:r>
            <a:endParaRPr lang="en-US" dirty="0" smtClean="0"/>
          </a:p>
          <a:p>
            <a:r>
              <a:rPr lang="en-US" dirty="0" smtClean="0"/>
              <a:t>2013-08-28 Variable RESPGENDER (Respondent's Gender) in Dataset 1 (Adolescent Household and School Respondents) has been corrected. The previous version of this variable had incorrect values for 1,034 cases.</a:t>
            </a:r>
          </a:p>
          <a:p>
            <a:r>
              <a:rPr lang="en-US" dirty="0" smtClean="0"/>
              <a:t>2011-10-24 The setup files and documentation were added to the restricted release. Those files were already available through the public release.</a:t>
            </a:r>
          </a:p>
          <a:p>
            <a:r>
              <a:rPr lang="en-US" dirty="0" smtClean="0"/>
              <a:t>2011-10-20 The </a:t>
            </a:r>
            <a:r>
              <a:rPr lang="en-US" dirty="0" err="1" smtClean="0"/>
              <a:t>Stata</a:t>
            </a:r>
            <a:r>
              <a:rPr lang="en-US" dirty="0" smtClean="0"/>
              <a:t> setup and ready-to-go files and the tab-delimited files were released.</a:t>
            </a:r>
          </a:p>
          <a:p>
            <a:r>
              <a:rPr lang="en-US" dirty="0" smtClean="0"/>
              <a:t>2011-10-12 The HTML codebook was changed to be available for public use. Also, the statistical files were replaced because the previous version of the data contained incorrect decimal corrections across statistical packages. The SAS and </a:t>
            </a:r>
            <a:r>
              <a:rPr lang="en-US" dirty="0" err="1" smtClean="0"/>
              <a:t>Stata</a:t>
            </a:r>
            <a:r>
              <a:rPr lang="en-US" dirty="0" smtClean="0"/>
              <a:t> files were changed so that the original special missing value coding was not lost.</a:t>
            </a:r>
          </a:p>
          <a:p>
            <a:r>
              <a:rPr lang="en-US" b="1" dirty="0" smtClean="0"/>
              <a:t>Related Publications (</a:t>
            </a:r>
            <a:r>
              <a:rPr lang="en-US" b="1" dirty="0" smtClean="0">
                <a:hlinkClick r:id="" action="ppaction://hlinkfile" tooltip="Please note the Bibliography may not contain all publications associated with this study."/>
              </a:rPr>
              <a:t>?</a:t>
            </a:r>
            <a:r>
              <a:rPr lang="en-US" b="1" dirty="0" smtClean="0"/>
              <a:t>)</a:t>
            </a:r>
          </a:p>
          <a:p>
            <a:r>
              <a:rPr lang="en-US" dirty="0" smtClean="0">
                <a:hlinkClick r:id="rId39" action="ppaction://hlinkfile"/>
              </a:rPr>
              <a:t>List all ~55 citations associated with this study</a:t>
            </a:r>
            <a:endParaRPr lang="en-US" dirty="0" smtClean="0"/>
          </a:p>
          <a:p>
            <a:r>
              <a:rPr lang="en-US" dirty="0" smtClean="0"/>
              <a:t>Search the citations in this study</a:t>
            </a:r>
          </a:p>
          <a:p>
            <a:r>
              <a:rPr lang="en-US" b="1" dirty="0" smtClean="0"/>
              <a:t>Most Recent Publications</a:t>
            </a:r>
          </a:p>
          <a:p>
            <a:r>
              <a:rPr lang="en-US" dirty="0" smtClean="0"/>
              <a:t>2013</a:t>
            </a:r>
          </a:p>
          <a:p>
            <a:r>
              <a:rPr lang="en-US" dirty="0" smtClean="0"/>
              <a:t>Burstein, M., </a:t>
            </a:r>
            <a:r>
              <a:rPr lang="en-US" dirty="0" err="1" smtClean="0"/>
              <a:t>Georgiades</a:t>
            </a:r>
            <a:r>
              <a:rPr lang="en-US" dirty="0" smtClean="0"/>
              <a:t>, K., He, J.P., Schmitz, A., </a:t>
            </a:r>
            <a:r>
              <a:rPr lang="en-US" dirty="0" err="1" smtClean="0"/>
              <a:t>Feig</a:t>
            </a:r>
            <a:r>
              <a:rPr lang="en-US" dirty="0" smtClean="0"/>
              <a:t>, E., </a:t>
            </a:r>
            <a:r>
              <a:rPr lang="en-US" dirty="0" err="1" smtClean="0"/>
              <a:t>Khazanov</a:t>
            </a:r>
            <a:r>
              <a:rPr lang="en-US" dirty="0" smtClean="0"/>
              <a:t>, G.K., </a:t>
            </a:r>
            <a:r>
              <a:rPr lang="en-US" dirty="0" err="1" smtClean="0"/>
              <a:t>Merikangas</a:t>
            </a:r>
            <a:r>
              <a:rPr lang="en-US" dirty="0" smtClean="0"/>
              <a:t>, K. </a:t>
            </a:r>
            <a:r>
              <a:rPr lang="en-US" b="1" dirty="0" smtClean="0">
                <a:hlinkClick r:id="rId40" action="ppaction://hlinkfile"/>
              </a:rPr>
              <a:t>Specific phobia among U.S. adolescents: Phenomenology and typology</a:t>
            </a:r>
            <a:r>
              <a:rPr lang="en-US" dirty="0" smtClean="0"/>
              <a:t>. </a:t>
            </a:r>
            <a:r>
              <a:rPr lang="en-US" i="1" dirty="0" smtClean="0"/>
              <a:t>Depression and Anxiety</a:t>
            </a:r>
            <a:r>
              <a:rPr lang="en-US" dirty="0" smtClean="0"/>
              <a:t>. </a:t>
            </a:r>
          </a:p>
          <a:p>
            <a:r>
              <a:rPr lang="en-US" dirty="0" smtClean="0"/>
              <a:t>2013</a:t>
            </a:r>
          </a:p>
          <a:p>
            <a:r>
              <a:rPr lang="en-US" dirty="0" smtClean="0"/>
              <a:t>Green, Jennifer Greif, McLaughlin, Katie A., </a:t>
            </a:r>
            <a:r>
              <a:rPr lang="en-US" dirty="0" err="1" smtClean="0"/>
              <a:t>Alegria</a:t>
            </a:r>
            <a:r>
              <a:rPr lang="en-US" dirty="0" smtClean="0"/>
              <a:t>, Margarita, Costello, E. Jane, Gruber, Michael J., </a:t>
            </a:r>
            <a:r>
              <a:rPr lang="en-US" dirty="0" err="1" smtClean="0"/>
              <a:t>Hoagwood</a:t>
            </a:r>
            <a:r>
              <a:rPr lang="en-US" dirty="0" smtClean="0"/>
              <a:t>, Kimberly, Leaf, Philip J., Olin, Serene, Sampson, Nancy A., Kessler, Ronald C. </a:t>
            </a:r>
            <a:r>
              <a:rPr lang="en-US" b="1" dirty="0" smtClean="0">
                <a:hlinkClick r:id="rId41" action="ppaction://hlinkfile"/>
              </a:rPr>
              <a:t>School mental health resources and adolescent mental health service use</a:t>
            </a:r>
            <a:r>
              <a:rPr lang="en-US" dirty="0" smtClean="0"/>
              <a:t>. </a:t>
            </a:r>
            <a:r>
              <a:rPr lang="en-US" i="1" dirty="0" smtClean="0"/>
              <a:t>Journal of the American Academy of Child and Adolescent Psychiatry</a:t>
            </a:r>
            <a:r>
              <a:rPr lang="en-US" dirty="0" smtClean="0"/>
              <a:t>. 52, (5), 501-510. </a:t>
            </a:r>
          </a:p>
          <a:p>
            <a:r>
              <a:rPr lang="en-US" dirty="0" smtClean="0"/>
              <a:t>2013</a:t>
            </a:r>
          </a:p>
          <a:p>
            <a:r>
              <a:rPr lang="en-US" dirty="0" smtClean="0"/>
              <a:t>He, J.-P., Burstein, M., Schmitz, A., </a:t>
            </a:r>
            <a:r>
              <a:rPr lang="en-US" dirty="0" err="1" smtClean="0"/>
              <a:t>Merikangas</a:t>
            </a:r>
            <a:r>
              <a:rPr lang="en-US" dirty="0" smtClean="0"/>
              <a:t>, K.R. . </a:t>
            </a:r>
            <a:r>
              <a:rPr lang="en-US" b="1" dirty="0" smtClean="0">
                <a:hlinkClick r:id="rId42" action="ppaction://hlinkfile"/>
              </a:rPr>
              <a:t>The strengths and difficulties questionnaire (SDQ): The factor structure and scale validation in U.S. Adolescents</a:t>
            </a:r>
            <a:r>
              <a:rPr lang="en-US" dirty="0" smtClean="0"/>
              <a:t>. </a:t>
            </a:r>
            <a:r>
              <a:rPr lang="en-US" i="1" dirty="0" smtClean="0"/>
              <a:t>Journal of Abnormal Child Psychology</a:t>
            </a:r>
            <a:r>
              <a:rPr lang="en-US" dirty="0" smtClean="0"/>
              <a:t>. 41, (4), 583-595. </a:t>
            </a:r>
          </a:p>
          <a:p>
            <a:r>
              <a:rPr lang="en-US" dirty="0" smtClean="0"/>
              <a:t>2013</a:t>
            </a:r>
          </a:p>
          <a:p>
            <a:r>
              <a:rPr lang="en-US" dirty="0" smtClean="0"/>
              <a:t>Nock, M.K., Green, J.G., Hwang, I., McLaughlin, K.A., Sampson, N.A., </a:t>
            </a:r>
            <a:r>
              <a:rPr lang="en-US" dirty="0" err="1" smtClean="0"/>
              <a:t>Zaslavsky</a:t>
            </a:r>
            <a:r>
              <a:rPr lang="en-US" dirty="0" smtClean="0"/>
              <a:t>, A.M., Kessler, R.C. . </a:t>
            </a:r>
            <a:r>
              <a:rPr lang="en-US" b="1" dirty="0" smtClean="0">
                <a:hlinkClick r:id="rId43" action="ppaction://hlinkfile"/>
              </a:rPr>
              <a:t>Prevalence, correlates, and treatment of lifetime suicidal behavior among adolescents: Results from the National </a:t>
            </a:r>
            <a:r>
              <a:rPr lang="en-US" b="1" dirty="0" err="1" smtClean="0">
                <a:hlinkClick r:id="rId43" action="ppaction://hlinkfile"/>
              </a:rPr>
              <a:t>Comorbidity</a:t>
            </a:r>
            <a:r>
              <a:rPr lang="en-US" b="1" dirty="0" smtClean="0">
                <a:hlinkClick r:id="rId43" action="ppaction://hlinkfile"/>
              </a:rPr>
              <a:t> Survey Replication Adolescent Supplement</a:t>
            </a:r>
            <a:r>
              <a:rPr lang="en-US" dirty="0" smtClean="0"/>
              <a:t>. </a:t>
            </a:r>
            <a:r>
              <a:rPr lang="en-US" i="1" dirty="0" smtClean="0"/>
              <a:t>JAMA Psychiatry</a:t>
            </a:r>
            <a:r>
              <a:rPr lang="en-US" dirty="0" smtClean="0"/>
              <a:t>. 70, (3), 300-310. </a:t>
            </a:r>
          </a:p>
          <a:p>
            <a:r>
              <a:rPr lang="en-US" dirty="0" smtClean="0"/>
              <a:t>2013</a:t>
            </a:r>
          </a:p>
          <a:p>
            <a:r>
              <a:rPr lang="en-US" dirty="0" smtClean="0"/>
              <a:t>He, </a:t>
            </a:r>
            <a:r>
              <a:rPr lang="en-US" dirty="0" err="1" smtClean="0"/>
              <a:t>Jian</a:t>
            </a:r>
            <a:r>
              <a:rPr lang="en-US" dirty="0" smtClean="0"/>
              <a:t>-ping, </a:t>
            </a:r>
            <a:r>
              <a:rPr lang="en-US" dirty="0" err="1" smtClean="0"/>
              <a:t>Merikangas</a:t>
            </a:r>
            <a:r>
              <a:rPr lang="en-US" dirty="0" smtClean="0"/>
              <a:t>, Kathleen </a:t>
            </a:r>
            <a:r>
              <a:rPr lang="en-US" dirty="0" err="1" smtClean="0"/>
              <a:t>Ries</a:t>
            </a:r>
            <a:r>
              <a:rPr lang="en-US" dirty="0" smtClean="0"/>
              <a:t>, </a:t>
            </a:r>
            <a:r>
              <a:rPr lang="en-US" dirty="0" err="1" smtClean="0"/>
              <a:t>Olfson</a:t>
            </a:r>
            <a:r>
              <a:rPr lang="en-US" dirty="0" smtClean="0"/>
              <a:t>, Mark . </a:t>
            </a:r>
            <a:r>
              <a:rPr lang="en-US" b="1" dirty="0" smtClean="0">
                <a:hlinkClick r:id="rId44" action="ppaction://hlinkfile"/>
              </a:rPr>
              <a:t>Psychotropic medication treatment of adolescents: Results from the National </a:t>
            </a:r>
            <a:r>
              <a:rPr lang="en-US" b="1" dirty="0" err="1" smtClean="0">
                <a:hlinkClick r:id="rId44" action="ppaction://hlinkfile"/>
              </a:rPr>
              <a:t>Comorbidity</a:t>
            </a:r>
            <a:r>
              <a:rPr lang="en-US" b="1" dirty="0" smtClean="0">
                <a:hlinkClick r:id="rId44" action="ppaction://hlinkfile"/>
              </a:rPr>
              <a:t> Survey-Adolescent Supplement</a:t>
            </a:r>
            <a:r>
              <a:rPr lang="en-US" dirty="0" smtClean="0"/>
              <a:t>. </a:t>
            </a:r>
            <a:r>
              <a:rPr lang="en-US" i="1" dirty="0" smtClean="0"/>
              <a:t>Journal of the American Academy of Child and Adolescent Psychiatry</a:t>
            </a:r>
            <a:r>
              <a:rPr lang="en-US" dirty="0" smtClean="0"/>
              <a:t>. 52, (4), 378-388. </a:t>
            </a:r>
          </a:p>
          <a:p>
            <a:r>
              <a:rPr lang="en-US" dirty="0" smtClean="0"/>
              <a:t>2013</a:t>
            </a:r>
          </a:p>
          <a:p>
            <a:r>
              <a:rPr lang="en-US" dirty="0" smtClean="0"/>
              <a:t>Rudolph, K.E., Stuart, E.A., Glass, T.A., </a:t>
            </a:r>
            <a:r>
              <a:rPr lang="en-US" dirty="0" err="1" smtClean="0"/>
              <a:t>Merikangas</a:t>
            </a:r>
            <a:r>
              <a:rPr lang="en-US" dirty="0" smtClean="0"/>
              <a:t>, K.R. . </a:t>
            </a:r>
            <a:r>
              <a:rPr lang="en-US" b="1" dirty="0" smtClean="0">
                <a:hlinkClick r:id="rId45" action="ppaction://hlinkfile"/>
              </a:rPr>
              <a:t>Neighborhood disadvantage in context: The influence of </a:t>
            </a:r>
            <a:r>
              <a:rPr lang="en-US" b="1" dirty="0" err="1" smtClean="0">
                <a:hlinkClick r:id="rId45" action="ppaction://hlinkfile"/>
              </a:rPr>
              <a:t>urbanicity</a:t>
            </a:r>
            <a:r>
              <a:rPr lang="en-US" b="1" dirty="0" smtClean="0">
                <a:hlinkClick r:id="rId45" action="ppaction://hlinkfile"/>
              </a:rPr>
              <a:t> on the association between neighborhood disadvantage and adolescent emotional disorders</a:t>
            </a:r>
            <a:r>
              <a:rPr lang="en-US" dirty="0" smtClean="0"/>
              <a:t>. </a:t>
            </a:r>
            <a:r>
              <a:rPr lang="en-US" i="1" dirty="0" smtClean="0"/>
              <a:t>Social Psychiatry and Psychiatric Epidemiology</a:t>
            </a:r>
            <a:r>
              <a:rPr lang="en-US" dirty="0" smtClean="0"/>
              <a:t>. </a:t>
            </a:r>
          </a:p>
          <a:p>
            <a:r>
              <a:rPr lang="en-US" dirty="0" smtClean="0"/>
              <a:t>2012</a:t>
            </a:r>
          </a:p>
          <a:p>
            <a:r>
              <a:rPr lang="en-US" dirty="0" err="1" smtClean="0"/>
              <a:t>Alegria</a:t>
            </a:r>
            <a:r>
              <a:rPr lang="en-US" dirty="0" smtClean="0"/>
              <a:t>, M., Lin, J.Y., Green, J.G., Sampson, N. A., Gruber, M.J., Kessler, R.C. . </a:t>
            </a:r>
            <a:r>
              <a:rPr lang="en-US" b="1" dirty="0" smtClean="0">
                <a:hlinkClick r:id="rId46" action="ppaction://hlinkfile"/>
              </a:rPr>
              <a:t>Role of referrals in mental health service disparities for racial and ethnic minority youth</a:t>
            </a:r>
            <a:r>
              <a:rPr lang="en-US" dirty="0" smtClean="0"/>
              <a:t>. </a:t>
            </a:r>
            <a:r>
              <a:rPr lang="en-US" i="1" dirty="0" smtClean="0"/>
              <a:t>Journal of the American Academy of Child and Adolescent Psychiatry</a:t>
            </a:r>
            <a:r>
              <a:rPr lang="en-US" dirty="0" smtClean="0"/>
              <a:t>. 51, (7), 703-711. </a:t>
            </a:r>
          </a:p>
          <a:p>
            <a:r>
              <a:rPr lang="en-US" dirty="0" smtClean="0"/>
              <a:t>2012</a:t>
            </a:r>
          </a:p>
          <a:p>
            <a:r>
              <a:rPr lang="en-US" dirty="0" err="1" smtClean="0"/>
              <a:t>Arehart-Treichel</a:t>
            </a:r>
            <a:r>
              <a:rPr lang="en-US" dirty="0" smtClean="0"/>
              <a:t>, J. </a:t>
            </a:r>
            <a:r>
              <a:rPr lang="en-US" b="1" dirty="0" smtClean="0">
                <a:hlinkClick r:id="rId47" action="ppaction://hlinkfile"/>
              </a:rPr>
              <a:t>Crucial to assess mania in teens since bipolarity sometimes 'hidden'</a:t>
            </a:r>
            <a:r>
              <a:rPr lang="en-US" dirty="0" smtClean="0"/>
              <a:t>. </a:t>
            </a:r>
            <a:r>
              <a:rPr lang="en-US" i="1" dirty="0" smtClean="0"/>
              <a:t>Psychiatric News</a:t>
            </a:r>
            <a:r>
              <a:rPr lang="en-US" dirty="0" smtClean="0"/>
              <a:t>. 47, (14), 19b-20. </a:t>
            </a:r>
          </a:p>
          <a:p>
            <a:r>
              <a:rPr lang="en-US" dirty="0" smtClean="0"/>
              <a:t>2012</a:t>
            </a:r>
          </a:p>
          <a:p>
            <a:r>
              <a:rPr lang="en-US" dirty="0" err="1" smtClean="0"/>
              <a:t>Arehart-Treichel</a:t>
            </a:r>
            <a:r>
              <a:rPr lang="en-US" dirty="0" smtClean="0"/>
              <a:t>, Joan . </a:t>
            </a:r>
            <a:r>
              <a:rPr lang="en-US" b="1" dirty="0" smtClean="0">
                <a:hlinkClick r:id="rId48" action="ppaction://hlinkfile"/>
              </a:rPr>
              <a:t>IED quite common, but treatments elusive</a:t>
            </a:r>
            <a:r>
              <a:rPr lang="en-US" dirty="0" smtClean="0"/>
              <a:t>. </a:t>
            </a:r>
            <a:r>
              <a:rPr lang="en-US" i="1" dirty="0" smtClean="0"/>
              <a:t>Psychiatric News</a:t>
            </a:r>
            <a:r>
              <a:rPr lang="en-US" dirty="0" smtClean="0"/>
              <a:t>. 47, (16), 12a-12a. </a:t>
            </a:r>
          </a:p>
          <a:p>
            <a:r>
              <a:rPr lang="en-US" dirty="0" smtClean="0"/>
              <a:t>2012</a:t>
            </a:r>
          </a:p>
          <a:p>
            <a:r>
              <a:rPr lang="en-US" dirty="0" smtClean="0"/>
              <a:t>Burstein, M., </a:t>
            </a:r>
            <a:r>
              <a:rPr lang="en-US" dirty="0" err="1" smtClean="0"/>
              <a:t>Georgiades</a:t>
            </a:r>
            <a:r>
              <a:rPr lang="en-US" dirty="0" smtClean="0"/>
              <a:t>, K., </a:t>
            </a:r>
            <a:r>
              <a:rPr lang="en-US" dirty="0" err="1" smtClean="0"/>
              <a:t>Lamers</a:t>
            </a:r>
            <a:r>
              <a:rPr lang="en-US" dirty="0" smtClean="0"/>
              <a:t>, F., Swanson, S.A., Cui, L., He, J.P., </a:t>
            </a:r>
            <a:r>
              <a:rPr lang="en-US" dirty="0" err="1" smtClean="0"/>
              <a:t>Avenevoli</a:t>
            </a:r>
            <a:r>
              <a:rPr lang="en-US" dirty="0" smtClean="0"/>
              <a:t>, S., </a:t>
            </a:r>
            <a:r>
              <a:rPr lang="en-US" dirty="0" err="1" smtClean="0"/>
              <a:t>Merikangas</a:t>
            </a:r>
            <a:r>
              <a:rPr lang="en-US" dirty="0" smtClean="0"/>
              <a:t>, K.R. . </a:t>
            </a:r>
            <a:r>
              <a:rPr lang="en-US" b="1" dirty="0" smtClean="0">
                <a:hlinkClick r:id="rId49" action="ppaction://hlinkfile"/>
              </a:rPr>
              <a:t>Empirically derived subtypes of lifetime anxiety disorders: Developmental and clinical correlates in US Adolescents</a:t>
            </a:r>
            <a:r>
              <a:rPr lang="en-US" dirty="0" smtClean="0"/>
              <a:t>. </a:t>
            </a:r>
            <a:r>
              <a:rPr lang="en-US" i="1" dirty="0" smtClean="0"/>
              <a:t>Journal of Consulting and Clinical Psychology</a:t>
            </a:r>
            <a:r>
              <a:rPr lang="en-US" dirty="0" smtClean="0"/>
              <a:t>. 80, (1), 102-115. </a:t>
            </a:r>
          </a:p>
          <a:p>
            <a:r>
              <a:rPr lang="en-US" b="1" dirty="0" smtClean="0"/>
              <a:t>Variables</a:t>
            </a:r>
          </a:p>
          <a:p>
            <a:r>
              <a:rPr lang="en-US" dirty="0" smtClean="0">
                <a:hlinkClick r:id="rId50" action="ppaction://hlinkfile"/>
              </a:rPr>
              <a:t>List all 4528 variables in this study</a:t>
            </a:r>
            <a:endParaRPr lang="en-US" dirty="0" smtClean="0"/>
          </a:p>
          <a:p>
            <a:r>
              <a:rPr lang="en-US" dirty="0" smtClean="0"/>
              <a:t>Search the variables in this study</a:t>
            </a:r>
          </a:p>
          <a:p>
            <a:r>
              <a:rPr lang="en-US" b="1" dirty="0" smtClean="0"/>
              <a:t>Utilities</a:t>
            </a:r>
          </a:p>
          <a:p>
            <a:r>
              <a:rPr lang="en-US" b="1" dirty="0" smtClean="0"/>
              <a:t>Metadata Exports</a:t>
            </a:r>
          </a:p>
          <a:p>
            <a:r>
              <a:rPr lang="en-US" dirty="0" smtClean="0">
                <a:hlinkClick r:id="" action="ppaction://hlinkfile"/>
              </a:rPr>
              <a:t>Citations exports</a:t>
            </a:r>
            <a:r>
              <a:rPr lang="en-US" dirty="0" smtClean="0"/>
              <a:t> are provided above.</a:t>
            </a:r>
          </a:p>
          <a:p>
            <a:r>
              <a:rPr lang="en-US" dirty="0" smtClean="0"/>
              <a:t>Export Study-level metadata (does not include variable-level metadata)</a:t>
            </a:r>
          </a:p>
          <a:p>
            <a:pPr lvl="1"/>
            <a:r>
              <a:rPr lang="en-US" dirty="0" smtClean="0">
                <a:hlinkClick r:id="rId51" action="ppaction://hlinkfile"/>
              </a:rPr>
              <a:t>DDI Codebook</a:t>
            </a:r>
            <a:r>
              <a:rPr lang="en-US" dirty="0" smtClean="0"/>
              <a:t> or </a:t>
            </a:r>
            <a:r>
              <a:rPr lang="en-US" dirty="0" smtClean="0">
                <a:hlinkClick r:id="rId52" action="ppaction://hlinkfile"/>
              </a:rPr>
              <a:t>DDI Lifecycle</a:t>
            </a:r>
            <a:endParaRPr lang="en-US" dirty="0" smtClean="0"/>
          </a:p>
          <a:p>
            <a:pPr lvl="1"/>
            <a:r>
              <a:rPr lang="en-US" dirty="0" smtClean="0">
                <a:hlinkClick r:id="rId53" action="ppaction://hlinkfile"/>
              </a:rPr>
              <a:t>Dublin Core</a:t>
            </a:r>
            <a:endParaRPr lang="en-US" dirty="0" smtClean="0"/>
          </a:p>
          <a:p>
            <a:pPr lvl="1"/>
            <a:r>
              <a:rPr lang="en-US" dirty="0" smtClean="0">
                <a:hlinkClick r:id="rId54" action="ppaction://hlinkfile"/>
              </a:rPr>
              <a:t>MARC21 XML</a:t>
            </a:r>
            <a:endParaRPr lang="en-US" dirty="0" smtClean="0"/>
          </a:p>
          <a:p>
            <a:pPr lvl="1"/>
            <a:r>
              <a:rPr lang="en-US" dirty="0" err="1" smtClean="0">
                <a:hlinkClick r:id="rId55" action="ppaction://hlinkfile"/>
              </a:rPr>
              <a:t>DataCite</a:t>
            </a:r>
            <a:r>
              <a:rPr lang="en-US" dirty="0" smtClean="0">
                <a:hlinkClick r:id="rId55" action="ppaction://hlinkfile"/>
              </a:rPr>
              <a:t> XML</a:t>
            </a:r>
            <a:endParaRPr lang="en-US" dirty="0" smtClean="0"/>
          </a:p>
          <a:p>
            <a:r>
              <a:rPr lang="en-US" dirty="0" smtClean="0"/>
              <a:t>If you're looking for collection-level metadata rather than an individual metadata record, please visit our </a:t>
            </a:r>
            <a:r>
              <a:rPr lang="en-US" dirty="0" smtClean="0">
                <a:hlinkClick r:id="rId56" action="ppaction://hlinkfile"/>
              </a:rPr>
              <a:t>Metadata Records page</a:t>
            </a:r>
            <a:r>
              <a:rPr lang="en-US" dirty="0" smtClean="0"/>
              <a:t>.</a:t>
            </a:r>
          </a:p>
          <a:p>
            <a:r>
              <a:rPr lang="en-US" b="1" dirty="0" smtClean="0"/>
              <a:t>Download Statistics</a:t>
            </a:r>
          </a:p>
          <a:p>
            <a:r>
              <a:rPr lang="en-US" dirty="0" smtClean="0">
                <a:hlinkClick r:id="rId57" action="ppaction://hlinkfile"/>
              </a:rPr>
              <a:t>View Usage of this Study</a:t>
            </a:r>
            <a:endParaRPr lang="en-US" dirty="0" smtClean="0"/>
          </a:p>
          <a:p>
            <a:endParaRPr lang="en-US" dirty="0"/>
          </a:p>
        </p:txBody>
      </p:sp>
      <p:sp>
        <p:nvSpPr>
          <p:cNvPr id="4" name="Header Placeholder 3"/>
          <p:cNvSpPr>
            <a:spLocks noGrp="1"/>
          </p:cNvSpPr>
          <p:nvPr>
            <p:ph type="hdr" sz="quarter" idx="10"/>
          </p:nvPr>
        </p:nvSpPr>
        <p:spPr/>
        <p:txBody>
          <a:bodyPr/>
          <a:lstStyle/>
          <a:p>
            <a:pPr>
              <a:defRPr/>
            </a:pPr>
            <a:r>
              <a:rPr lang="en-US" smtClean="0"/>
              <a:t>Millett - 2013 NCIN Program Liaisons Summit</a:t>
            </a:r>
            <a:endParaRPr lang="en-US" dirty="0"/>
          </a:p>
        </p:txBody>
      </p:sp>
      <p:sp>
        <p:nvSpPr>
          <p:cNvPr id="5" name="Date Placeholder 4"/>
          <p:cNvSpPr>
            <a:spLocks noGrp="1"/>
          </p:cNvSpPr>
          <p:nvPr>
            <p:ph type="dt" idx="11"/>
          </p:nvPr>
        </p:nvSpPr>
        <p:spPr/>
        <p:txBody>
          <a:bodyPr/>
          <a:lstStyle/>
          <a:p>
            <a:pPr>
              <a:defRPr/>
            </a:pPr>
            <a:fld id="{8C6DD778-253C-483C-A678-0008EFAABD27}" type="datetime8">
              <a:rPr lang="en-US" smtClean="0"/>
              <a:pPr>
                <a:defRPr/>
              </a:pPr>
              <a:t>9/20/2013 3:14 PM</a:t>
            </a:fld>
            <a:endParaRPr lang="en-US" dirty="0"/>
          </a:p>
        </p:txBody>
      </p:sp>
      <p:sp>
        <p:nvSpPr>
          <p:cNvPr id="6" name="Footer Placeholder 5"/>
          <p:cNvSpPr>
            <a:spLocks noGrp="1"/>
          </p:cNvSpPr>
          <p:nvPr>
            <p:ph type="ftr" sz="quarter" idx="12"/>
          </p:nvPr>
        </p:nvSpPr>
        <p:spPr/>
        <p:txBody>
          <a:bodyPr/>
          <a:lstStyle/>
          <a:p>
            <a:pPr>
              <a:defRPr/>
            </a:pPr>
            <a:r>
              <a:rPr lang="en-US" smtClean="0"/>
              <a:t>Nursing File - Program Liaisons</a:t>
            </a:r>
            <a:endParaRPr lang="en-US" dirty="0"/>
          </a:p>
        </p:txBody>
      </p:sp>
      <p:sp>
        <p:nvSpPr>
          <p:cNvPr id="7" name="Slide Number Placeholder 6"/>
          <p:cNvSpPr>
            <a:spLocks noGrp="1"/>
          </p:cNvSpPr>
          <p:nvPr>
            <p:ph type="sldNum" sz="quarter" idx="13"/>
          </p:nvPr>
        </p:nvSpPr>
        <p:spPr/>
        <p:txBody>
          <a:bodyPr/>
          <a:lstStyle/>
          <a:p>
            <a:pPr>
              <a:defRPr/>
            </a:pPr>
            <a:fld id="{CE281425-852E-46E8-8542-ED402F064C76}" type="slidenum">
              <a:rPr lang="en-US" smtClean="0"/>
              <a:pPr>
                <a:defRPr/>
              </a:pPr>
              <a:t>14</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Response rate includes the alumni we were not able to contact. While</a:t>
            </a:r>
            <a:r>
              <a:rPr lang="en-US" baseline="0" dirty="0" smtClean="0"/>
              <a:t> 1,510 email addresses were deliverable, we have no way of knowing how many of the email addresses were actually monitored (i.e., seen) or whether our messages were diverted to spam or junk mail folders. </a:t>
            </a:r>
          </a:p>
          <a:p>
            <a:endParaRPr lang="en-US" baseline="0" dirty="0" smtClean="0"/>
          </a:p>
          <a:p>
            <a:r>
              <a:rPr lang="en-US" dirty="0" smtClean="0"/>
              <a:t>Comparable response rates:</a:t>
            </a:r>
            <a:endParaRPr lang="en-US" baseline="0" dirty="0" smtClean="0"/>
          </a:p>
          <a:p>
            <a:pPr lvl="0"/>
            <a:r>
              <a:rPr lang="en-US" sz="1200" kern="1200" dirty="0" smtClean="0">
                <a:solidFill>
                  <a:schemeClr val="tx1"/>
                </a:solidFill>
                <a:latin typeface="+mn-lt"/>
                <a:ea typeface="+mn-ea"/>
                <a:cs typeface="+mn-cs"/>
              </a:rPr>
              <a:t>AVERAGE: 6 – 15% for web surveys overall based on meta-analysis of 45 surveys (</a:t>
            </a:r>
            <a:r>
              <a:rPr lang="en-US" sz="1200" kern="1200" dirty="0" err="1" smtClean="0">
                <a:solidFill>
                  <a:schemeClr val="tx1"/>
                </a:solidFill>
                <a:latin typeface="+mn-lt"/>
                <a:ea typeface="+mn-ea"/>
                <a:cs typeface="+mn-cs"/>
              </a:rPr>
              <a:t>Manfreda</a:t>
            </a:r>
            <a:r>
              <a:rPr lang="en-US" sz="1200" kern="1200" dirty="0" smtClean="0">
                <a:solidFill>
                  <a:schemeClr val="tx1"/>
                </a:solidFill>
                <a:latin typeface="+mn-lt"/>
                <a:ea typeface="+mn-ea"/>
                <a:cs typeface="+mn-cs"/>
              </a:rPr>
              <a:t> et al, 2008)</a:t>
            </a:r>
          </a:p>
          <a:p>
            <a:pPr lvl="0"/>
            <a:r>
              <a:rPr lang="en-US" sz="1200" kern="1200" dirty="0" smtClean="0">
                <a:solidFill>
                  <a:schemeClr val="tx1"/>
                </a:solidFill>
                <a:latin typeface="+mn-lt"/>
                <a:ea typeface="+mn-ea"/>
                <a:cs typeface="+mn-cs"/>
              </a:rPr>
              <a:t>*web</a:t>
            </a:r>
            <a:r>
              <a:rPr lang="en-US" sz="1200" kern="1200" baseline="0" dirty="0" smtClean="0">
                <a:solidFill>
                  <a:schemeClr val="tx1"/>
                </a:solidFill>
                <a:latin typeface="+mn-lt"/>
                <a:ea typeface="+mn-ea"/>
                <a:cs typeface="+mn-cs"/>
              </a:rPr>
              <a:t> surveys have the lowest overall response rates of any medium of survey administration</a:t>
            </a:r>
            <a:endParaRPr lang="en-US"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AVERAGE: 10 – 20% for alumni surveys (Saunders &amp; </a:t>
            </a:r>
            <a:r>
              <a:rPr lang="en-US" sz="1200" kern="1200" dirty="0" err="1" smtClean="0">
                <a:solidFill>
                  <a:schemeClr val="tx1"/>
                </a:solidFill>
                <a:latin typeface="+mn-lt"/>
                <a:ea typeface="+mn-ea"/>
                <a:cs typeface="+mn-cs"/>
              </a:rPr>
              <a:t>Stivason</a:t>
            </a:r>
            <a:r>
              <a:rPr lang="en-US" sz="1200" kern="1200" dirty="0" smtClean="0">
                <a:solidFill>
                  <a:schemeClr val="tx1"/>
                </a:solidFill>
                <a:latin typeface="+mn-lt"/>
                <a:ea typeface="+mn-ea"/>
                <a:cs typeface="+mn-cs"/>
              </a:rPr>
              <a:t>, 2010)</a:t>
            </a:r>
          </a:p>
          <a:p>
            <a:pPr lvl="0"/>
            <a:r>
              <a:rPr lang="en-US" sz="1200" kern="1200" dirty="0" smtClean="0">
                <a:solidFill>
                  <a:schemeClr val="tx1"/>
                </a:solidFill>
                <a:latin typeface="+mn-lt"/>
                <a:ea typeface="+mn-ea"/>
                <a:cs typeface="+mn-cs"/>
              </a:rPr>
              <a:t>*alumni surveys tend to have lower response rates,</a:t>
            </a:r>
            <a:r>
              <a:rPr lang="en-US" sz="1200" kern="1200" baseline="0" dirty="0" smtClean="0">
                <a:solidFill>
                  <a:schemeClr val="tx1"/>
                </a:solidFill>
                <a:latin typeface="+mn-lt"/>
                <a:ea typeface="+mn-ea"/>
                <a:cs typeface="+mn-cs"/>
              </a:rPr>
              <a:t> especially those conducted with alumni who did not graduate recently</a:t>
            </a:r>
          </a:p>
          <a:p>
            <a:pPr lvl="0"/>
            <a:r>
              <a:rPr lang="en-US" sz="1200" kern="1200" baseline="0" dirty="0" smtClean="0">
                <a:solidFill>
                  <a:schemeClr val="tx1"/>
                </a:solidFill>
                <a:latin typeface="+mn-lt"/>
                <a:ea typeface="+mn-ea"/>
                <a:cs typeface="+mn-cs"/>
              </a:rPr>
              <a:t>INCENTIVES: “promised” incentives, or those which respondents are told they will receive some time in the future, have not been found to promote response rates.</a:t>
            </a:r>
          </a:p>
          <a:p>
            <a:pPr lvl="0"/>
            <a:r>
              <a:rPr lang="en-US" sz="1200" kern="1200" baseline="0" dirty="0" smtClean="0">
                <a:solidFill>
                  <a:schemeClr val="tx1"/>
                </a:solidFill>
                <a:latin typeface="+mn-lt"/>
                <a:ea typeface="+mn-ea"/>
                <a:cs typeface="+mn-cs"/>
              </a:rPr>
              <a:t>LOTTERIES: a few studies have used lotteries successfully with current undergraduate students, but lotteries have not boosted response rates for other populations. Lotteries are considered unethical by many survey research scholars (e.g., Mick </a:t>
            </a:r>
            <a:r>
              <a:rPr lang="en-US" sz="1200" kern="1200" baseline="0" dirty="0" err="1" smtClean="0">
                <a:solidFill>
                  <a:schemeClr val="tx1"/>
                </a:solidFill>
                <a:latin typeface="+mn-lt"/>
                <a:ea typeface="+mn-ea"/>
                <a:cs typeface="+mn-cs"/>
              </a:rPr>
              <a:t>Couper</a:t>
            </a:r>
            <a:r>
              <a:rPr lang="en-US" sz="1200" kern="1200" baseline="0" dirty="0" smtClean="0">
                <a:solidFill>
                  <a:schemeClr val="tx1"/>
                </a:solidFill>
                <a:latin typeface="+mn-lt"/>
                <a:ea typeface="+mn-ea"/>
                <a:cs typeface="+mn-cs"/>
              </a:rPr>
              <a:t> @ U. </a:t>
            </a:r>
            <a:r>
              <a:rPr lang="en-US" sz="1200" kern="1200" baseline="0" dirty="0" err="1" smtClean="0">
                <a:solidFill>
                  <a:schemeClr val="tx1"/>
                </a:solidFill>
                <a:latin typeface="+mn-lt"/>
                <a:ea typeface="+mn-ea"/>
                <a:cs typeface="+mn-cs"/>
              </a:rPr>
              <a:t>Mich’s</a:t>
            </a:r>
            <a:r>
              <a:rPr lang="en-US" sz="1200" kern="1200" baseline="0" dirty="0" smtClean="0">
                <a:solidFill>
                  <a:schemeClr val="tx1"/>
                </a:solidFill>
                <a:latin typeface="+mn-lt"/>
                <a:ea typeface="+mn-ea"/>
                <a:cs typeface="+mn-cs"/>
              </a:rPr>
              <a:t> Survey Research Center) for several reasons:</a:t>
            </a:r>
          </a:p>
          <a:p>
            <a:pPr marL="228600" lvl="0" indent="-228600">
              <a:buAutoNum type="arabicPeriod"/>
            </a:pPr>
            <a:r>
              <a:rPr lang="en-US" sz="1200" kern="1200" baseline="0" dirty="0" smtClean="0">
                <a:solidFill>
                  <a:schemeClr val="tx1"/>
                </a:solidFill>
                <a:latin typeface="+mn-lt"/>
                <a:ea typeface="+mn-ea"/>
                <a:cs typeface="+mn-cs"/>
              </a:rPr>
              <a:t>The benefits of participation are not equally shared. Everyone has a “chance” to win, but only some respondents do so. This violates the principle of equality.</a:t>
            </a:r>
          </a:p>
          <a:p>
            <a:pPr marL="228600" lvl="0" indent="-228600">
              <a:buAutoNum type="arabicPeriod"/>
            </a:pPr>
            <a:r>
              <a:rPr lang="en-US" sz="1200" kern="1200" baseline="0" dirty="0" smtClean="0">
                <a:solidFill>
                  <a:schemeClr val="tx1"/>
                </a:solidFill>
                <a:latin typeface="+mn-lt"/>
                <a:ea typeface="+mn-ea"/>
                <a:cs typeface="+mn-cs"/>
              </a:rPr>
              <a:t>People may overestimate the likelihood of winning, in which case the lottery is misleading and undermines informed consent.</a:t>
            </a:r>
          </a:p>
          <a:p>
            <a:pPr marL="228600" lvl="0" indent="-228600">
              <a:buAutoNum type="arabicPeriod"/>
            </a:pPr>
            <a:r>
              <a:rPr lang="en-US" sz="1200" kern="1200" baseline="0" dirty="0" smtClean="0">
                <a:solidFill>
                  <a:schemeClr val="tx1"/>
                </a:solidFill>
                <a:latin typeface="+mn-lt"/>
                <a:ea typeface="+mn-ea"/>
                <a:cs typeface="+mn-cs"/>
              </a:rPr>
              <a:t>If the lottery prize is substantial, many consider it an “undue inducement” to participate. In general, the incentive for participation should be commensurate with the risks and responsibilities involved.</a:t>
            </a:r>
            <a:endParaRPr lang="en-US" sz="1200" kern="1200" dirty="0" smtClean="0">
              <a:solidFill>
                <a:schemeClr val="tx1"/>
              </a:solidFill>
              <a:latin typeface="+mn-lt"/>
              <a:ea typeface="+mn-ea"/>
              <a:cs typeface="+mn-cs"/>
            </a:endParaRPr>
          </a:p>
          <a:p>
            <a:endParaRPr lang="en-US" dirty="0"/>
          </a:p>
        </p:txBody>
      </p:sp>
      <p:sp>
        <p:nvSpPr>
          <p:cNvPr id="4" name="Header Placeholder 3"/>
          <p:cNvSpPr>
            <a:spLocks noGrp="1"/>
          </p:cNvSpPr>
          <p:nvPr>
            <p:ph type="hdr" sz="quarter" idx="10"/>
          </p:nvPr>
        </p:nvSpPr>
        <p:spPr/>
        <p:txBody>
          <a:bodyPr/>
          <a:lstStyle/>
          <a:p>
            <a:pPr>
              <a:defRPr/>
            </a:pPr>
            <a:r>
              <a:rPr lang="en-US" smtClean="0"/>
              <a:t>Millett - 2013 NCIN Program Liaisons Summit</a:t>
            </a:r>
            <a:endParaRPr lang="en-US" dirty="0"/>
          </a:p>
        </p:txBody>
      </p:sp>
      <p:sp>
        <p:nvSpPr>
          <p:cNvPr id="5" name="Date Placeholder 4"/>
          <p:cNvSpPr>
            <a:spLocks noGrp="1"/>
          </p:cNvSpPr>
          <p:nvPr>
            <p:ph type="dt" idx="11"/>
          </p:nvPr>
        </p:nvSpPr>
        <p:spPr/>
        <p:txBody>
          <a:bodyPr/>
          <a:lstStyle/>
          <a:p>
            <a:pPr>
              <a:defRPr/>
            </a:pPr>
            <a:fld id="{8C6DD778-253C-483C-A678-0008EFAABD27}" type="datetime8">
              <a:rPr lang="en-US" smtClean="0"/>
              <a:pPr>
                <a:defRPr/>
              </a:pPr>
              <a:t>9/20/2013 3:14 PM</a:t>
            </a:fld>
            <a:endParaRPr lang="en-US" dirty="0"/>
          </a:p>
        </p:txBody>
      </p:sp>
      <p:sp>
        <p:nvSpPr>
          <p:cNvPr id="6" name="Footer Placeholder 5"/>
          <p:cNvSpPr>
            <a:spLocks noGrp="1"/>
          </p:cNvSpPr>
          <p:nvPr>
            <p:ph type="ftr" sz="quarter" idx="12"/>
          </p:nvPr>
        </p:nvSpPr>
        <p:spPr/>
        <p:txBody>
          <a:bodyPr/>
          <a:lstStyle/>
          <a:p>
            <a:pPr>
              <a:defRPr/>
            </a:pPr>
            <a:r>
              <a:rPr lang="en-US" smtClean="0"/>
              <a:t>Nursing File - Program Liaisons</a:t>
            </a:r>
            <a:endParaRPr lang="en-US" dirty="0"/>
          </a:p>
        </p:txBody>
      </p:sp>
      <p:sp>
        <p:nvSpPr>
          <p:cNvPr id="7" name="Slide Number Placeholder 6"/>
          <p:cNvSpPr>
            <a:spLocks noGrp="1"/>
          </p:cNvSpPr>
          <p:nvPr>
            <p:ph type="sldNum" sz="quarter" idx="13"/>
          </p:nvPr>
        </p:nvSpPr>
        <p:spPr/>
        <p:txBody>
          <a:bodyPr/>
          <a:lstStyle/>
          <a:p>
            <a:pPr>
              <a:defRPr/>
            </a:pPr>
            <a:fld id="{CE281425-852E-46E8-8542-ED402F064C76}" type="slidenum">
              <a:rPr lang="en-US" smtClean="0"/>
              <a:pPr>
                <a:defRPr/>
              </a:pPr>
              <a:t>15</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ln/>
        </p:spPr>
        <p:txBody>
          <a:bodyPr/>
          <a:lstStyle/>
          <a:p>
            <a:pPr eaLnBrk="1" hangingPunct="1"/>
            <a:endParaRPr lang="en-US" dirty="0" smtClean="0"/>
          </a:p>
        </p:txBody>
      </p:sp>
      <p:sp>
        <p:nvSpPr>
          <p:cNvPr id="13316" name="Footer Placeholder 3"/>
          <p:cNvSpPr>
            <a:spLocks noGrp="1"/>
          </p:cNvSpPr>
          <p:nvPr>
            <p:ph type="ftr" sz="quarter" idx="4"/>
          </p:nvPr>
        </p:nvSpPr>
        <p:spPr>
          <a:noFill/>
        </p:spPr>
        <p:txBody>
          <a:bodyPr/>
          <a:lstStyle/>
          <a:p>
            <a:pPr defTabSz="931863"/>
            <a:r>
              <a:rPr lang="en-US" smtClean="0"/>
              <a:t>Y:\PERC\Cmillett\Nursing\AlumniSurvey</a:t>
            </a:r>
            <a:endParaRPr lang="en-US" dirty="0" smtClean="0"/>
          </a:p>
        </p:txBody>
      </p:sp>
      <p:sp>
        <p:nvSpPr>
          <p:cNvPr id="13317" name="Slide Number Placeholder 4"/>
          <p:cNvSpPr>
            <a:spLocks noGrp="1"/>
          </p:cNvSpPr>
          <p:nvPr>
            <p:ph type="sldNum" sz="quarter" idx="5"/>
          </p:nvPr>
        </p:nvSpPr>
        <p:spPr>
          <a:noFill/>
        </p:spPr>
        <p:txBody>
          <a:bodyPr/>
          <a:lstStyle/>
          <a:p>
            <a:pPr defTabSz="931863"/>
            <a:fld id="{DC6E28C6-9337-42A0-9253-036E4750A84A}" type="slidenum">
              <a:rPr lang="en-US" smtClean="0"/>
              <a:pPr defTabSz="931863"/>
              <a:t>16</a:t>
            </a:fld>
            <a:endParaRPr lang="en-US" dirty="0" smtClean="0"/>
          </a:p>
        </p:txBody>
      </p:sp>
      <p:sp>
        <p:nvSpPr>
          <p:cNvPr id="13318" name="Date Placeholder 5"/>
          <p:cNvSpPr>
            <a:spLocks noGrp="1"/>
          </p:cNvSpPr>
          <p:nvPr>
            <p:ph type="dt" sz="quarter" idx="1"/>
          </p:nvPr>
        </p:nvSpPr>
        <p:spPr>
          <a:noFill/>
        </p:spPr>
        <p:txBody>
          <a:bodyPr/>
          <a:lstStyle/>
          <a:p>
            <a:pPr defTabSz="931863"/>
            <a:fld id="{136157BF-7C82-4BA5-81FD-B5D6A2E75E70}" type="datetime8">
              <a:rPr lang="en-US" smtClean="0"/>
              <a:pPr defTabSz="931863"/>
              <a:t>9/20/2013 3:14 PM</a:t>
            </a:fld>
            <a:endParaRPr lang="en-US" dirty="0" smtClean="0"/>
          </a:p>
        </p:txBody>
      </p:sp>
      <p:sp>
        <p:nvSpPr>
          <p:cNvPr id="13319" name="Header Placeholder 6"/>
          <p:cNvSpPr>
            <a:spLocks noGrp="1"/>
          </p:cNvSpPr>
          <p:nvPr>
            <p:ph type="hdr" sz="quarter"/>
          </p:nvPr>
        </p:nvSpPr>
        <p:spPr>
          <a:noFill/>
        </p:spPr>
        <p:txBody>
          <a:bodyPr/>
          <a:lstStyle/>
          <a:p>
            <a:pPr defTabSz="931863"/>
            <a:r>
              <a:rPr lang="en-US" smtClean="0"/>
              <a:t>NCIN_Alumni Concept Map - July 2012</a:t>
            </a:r>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Large national datasets you may be interested in accessing for secondary analysis:</a:t>
            </a:r>
          </a:p>
          <a:p>
            <a:endParaRPr lang="en-US" sz="1200" dirty="0" smtClean="0"/>
          </a:p>
          <a:p>
            <a:r>
              <a:rPr lang="en-US" sz="1200" dirty="0" smtClean="0"/>
              <a:t>National Longitudinal Study of Adolescent Health</a:t>
            </a:r>
          </a:p>
          <a:p>
            <a:r>
              <a:rPr lang="en-US" sz="1200" dirty="0" smtClean="0"/>
              <a:t>National Survey of Children's Health</a:t>
            </a:r>
          </a:p>
          <a:p>
            <a:r>
              <a:rPr lang="en-US" sz="1200" dirty="0" smtClean="0"/>
              <a:t>NICHD Study of Early Child Care and Youth Development</a:t>
            </a:r>
          </a:p>
          <a:p>
            <a:r>
              <a:rPr lang="en-US" sz="1200" dirty="0" smtClean="0"/>
              <a:t>National Health and Nutrition Examination Survey</a:t>
            </a:r>
          </a:p>
          <a:p>
            <a:r>
              <a:rPr lang="en-US" sz="1200" dirty="0" smtClean="0"/>
              <a:t>National Health Interview Survey</a:t>
            </a:r>
            <a:endParaRPr lang="en-US" sz="1100" dirty="0" smtClean="0"/>
          </a:p>
          <a:p>
            <a:r>
              <a:rPr lang="en-US" sz="1200" dirty="0" smtClean="0"/>
              <a:t>National Immunization Survey</a:t>
            </a:r>
          </a:p>
          <a:p>
            <a:r>
              <a:rPr lang="en-US" sz="1200" dirty="0" smtClean="0"/>
              <a:t>National Hospital Discharge Survey </a:t>
            </a:r>
          </a:p>
          <a:p>
            <a:endParaRPr lang="en-US" dirty="0"/>
          </a:p>
        </p:txBody>
      </p:sp>
      <p:sp>
        <p:nvSpPr>
          <p:cNvPr id="4" name="Header Placeholder 3"/>
          <p:cNvSpPr>
            <a:spLocks noGrp="1"/>
          </p:cNvSpPr>
          <p:nvPr>
            <p:ph type="hdr" sz="quarter" idx="10"/>
          </p:nvPr>
        </p:nvSpPr>
        <p:spPr/>
        <p:txBody>
          <a:bodyPr/>
          <a:lstStyle/>
          <a:p>
            <a:pPr>
              <a:defRPr/>
            </a:pPr>
            <a:r>
              <a:rPr lang="en-US" smtClean="0"/>
              <a:t>Millett - 2013 NCIN Program Liaisons Summit</a:t>
            </a:r>
            <a:endParaRPr lang="en-US" dirty="0"/>
          </a:p>
        </p:txBody>
      </p:sp>
      <p:sp>
        <p:nvSpPr>
          <p:cNvPr id="5" name="Date Placeholder 4"/>
          <p:cNvSpPr>
            <a:spLocks noGrp="1"/>
          </p:cNvSpPr>
          <p:nvPr>
            <p:ph type="dt" idx="11"/>
          </p:nvPr>
        </p:nvSpPr>
        <p:spPr/>
        <p:txBody>
          <a:bodyPr/>
          <a:lstStyle/>
          <a:p>
            <a:pPr>
              <a:defRPr/>
            </a:pPr>
            <a:fld id="{8C6DD778-253C-483C-A678-0008EFAABD27}" type="datetime8">
              <a:rPr lang="en-US" smtClean="0"/>
              <a:pPr>
                <a:defRPr/>
              </a:pPr>
              <a:t>9/20/2013 3:14 PM</a:t>
            </a:fld>
            <a:endParaRPr lang="en-US" dirty="0"/>
          </a:p>
        </p:txBody>
      </p:sp>
      <p:sp>
        <p:nvSpPr>
          <p:cNvPr id="6" name="Footer Placeholder 5"/>
          <p:cNvSpPr>
            <a:spLocks noGrp="1"/>
          </p:cNvSpPr>
          <p:nvPr>
            <p:ph type="ftr" sz="quarter" idx="12"/>
          </p:nvPr>
        </p:nvSpPr>
        <p:spPr/>
        <p:txBody>
          <a:bodyPr/>
          <a:lstStyle/>
          <a:p>
            <a:pPr>
              <a:defRPr/>
            </a:pPr>
            <a:r>
              <a:rPr lang="en-US" smtClean="0"/>
              <a:t>Nursing File - Program Liaisons</a:t>
            </a:r>
            <a:endParaRPr lang="en-US" dirty="0"/>
          </a:p>
        </p:txBody>
      </p:sp>
      <p:sp>
        <p:nvSpPr>
          <p:cNvPr id="7" name="Slide Number Placeholder 6"/>
          <p:cNvSpPr>
            <a:spLocks noGrp="1"/>
          </p:cNvSpPr>
          <p:nvPr>
            <p:ph type="sldNum" sz="quarter" idx="13"/>
          </p:nvPr>
        </p:nvSpPr>
        <p:spPr/>
        <p:txBody>
          <a:bodyPr/>
          <a:lstStyle/>
          <a:p>
            <a:pPr>
              <a:defRPr/>
            </a:pPr>
            <a:fld id="{CE281425-852E-46E8-8542-ED402F064C76}" type="slidenum">
              <a:rPr lang="en-US" smtClean="0"/>
              <a:pPr>
                <a:defRPr/>
              </a:pPr>
              <a:t>17</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Contact HMCA Staff</a:t>
            </a:r>
          </a:p>
          <a:p>
            <a:r>
              <a:rPr lang="en-US" dirty="0" smtClean="0"/>
              <a:t>If you have any questions or comments regarding HMCA, please contact Peter </a:t>
            </a:r>
            <a:r>
              <a:rPr lang="en-US" dirty="0" err="1" smtClean="0"/>
              <a:t>Granda</a:t>
            </a:r>
            <a:r>
              <a:rPr lang="en-US" dirty="0" smtClean="0"/>
              <a:t> or </a:t>
            </a:r>
            <a:r>
              <a:rPr lang="en-US" dirty="0" err="1" smtClean="0"/>
              <a:t>Alon</a:t>
            </a:r>
            <a:r>
              <a:rPr lang="en-US" dirty="0" smtClean="0"/>
              <a:t> Axelrod.</a:t>
            </a:r>
          </a:p>
          <a:p>
            <a:r>
              <a:rPr lang="en-US" b="1" dirty="0" smtClean="0"/>
              <a:t>Voice:</a:t>
            </a:r>
            <a:r>
              <a:rPr lang="en-US" dirty="0" smtClean="0"/>
              <a:t> (734) 615-7654</a:t>
            </a:r>
            <a:br>
              <a:rPr lang="en-US" dirty="0" smtClean="0"/>
            </a:br>
            <a:r>
              <a:rPr lang="en-US" b="1" dirty="0" smtClean="0"/>
              <a:t>Fax:</a:t>
            </a:r>
            <a:r>
              <a:rPr lang="en-US" dirty="0" smtClean="0"/>
              <a:t> (734) 647-8700 </a:t>
            </a:r>
            <a:br>
              <a:rPr lang="en-US" dirty="0" smtClean="0"/>
            </a:br>
            <a:r>
              <a:rPr lang="en-US" b="1" dirty="0" smtClean="0"/>
              <a:t>U.S. Postal Service:</a:t>
            </a:r>
            <a:r>
              <a:rPr lang="en-US" dirty="0" smtClean="0"/>
              <a:t> HMCA/ICPSR</a:t>
            </a:r>
            <a:br>
              <a:rPr lang="en-US" dirty="0" smtClean="0"/>
            </a:br>
            <a:r>
              <a:rPr lang="en-US" dirty="0" smtClean="0"/>
              <a:t>University of Michigan</a:t>
            </a:r>
            <a:br>
              <a:rPr lang="en-US" dirty="0" smtClean="0"/>
            </a:br>
            <a:r>
              <a:rPr lang="en-US" dirty="0" smtClean="0"/>
              <a:t>P.O. Box 1248</a:t>
            </a:r>
            <a:br>
              <a:rPr lang="en-US" dirty="0" smtClean="0"/>
            </a:br>
            <a:r>
              <a:rPr lang="en-US" dirty="0" smtClean="0"/>
              <a:t>Ann Arbor, MI 48106-1248 </a:t>
            </a:r>
            <a:br>
              <a:rPr lang="en-US" dirty="0" smtClean="0"/>
            </a:br>
            <a:r>
              <a:rPr lang="en-US" b="1" dirty="0" smtClean="0"/>
              <a:t>Other postal carriers (e.g. UPS):</a:t>
            </a:r>
            <a:r>
              <a:rPr lang="en-US" dirty="0" smtClean="0"/>
              <a:t> HMCA/ICPSR</a:t>
            </a:r>
            <a:br>
              <a:rPr lang="en-US" dirty="0" smtClean="0"/>
            </a:br>
            <a:r>
              <a:rPr lang="en-US" dirty="0" smtClean="0"/>
              <a:t>University of Michigan</a:t>
            </a:r>
            <a:br>
              <a:rPr lang="en-US" dirty="0" smtClean="0"/>
            </a:br>
            <a:r>
              <a:rPr lang="en-US" dirty="0" smtClean="0"/>
              <a:t>330 Packard</a:t>
            </a:r>
            <a:br>
              <a:rPr lang="en-US" dirty="0" smtClean="0"/>
            </a:br>
            <a:r>
              <a:rPr lang="en-US" dirty="0" smtClean="0"/>
              <a:t>Ann Arbor, MI 48104 </a:t>
            </a:r>
            <a:br>
              <a:rPr lang="en-US" dirty="0" smtClean="0"/>
            </a:br>
            <a:r>
              <a:rPr lang="en-US" b="1" dirty="0" err="1" smtClean="0"/>
              <a:t>Email:</a:t>
            </a:r>
            <a:r>
              <a:rPr lang="en-US" dirty="0" err="1" smtClean="0">
                <a:hlinkClick r:id="rId3"/>
              </a:rPr>
              <a:t>hmca@icpsr.umich.edu</a:t>
            </a:r>
            <a:r>
              <a:rPr lang="en-US" dirty="0" smtClean="0"/>
              <a:t/>
            </a:r>
            <a:br>
              <a:rPr lang="en-US" dirty="0" smtClean="0"/>
            </a:br>
            <a:r>
              <a:rPr lang="en-US" dirty="0" smtClean="0">
                <a:hlinkClick r:id="rId4"/>
              </a:rPr>
              <a:t>peterg@icpsr.umich.edu</a:t>
            </a:r>
            <a:r>
              <a:rPr lang="en-US" dirty="0" smtClean="0"/>
              <a:t> (Peter </a:t>
            </a:r>
            <a:r>
              <a:rPr lang="en-US" dirty="0" err="1" smtClean="0"/>
              <a:t>Granda</a:t>
            </a:r>
            <a:r>
              <a:rPr lang="en-US" dirty="0" smtClean="0"/>
              <a:t>)</a:t>
            </a:r>
            <a:br>
              <a:rPr lang="en-US" dirty="0" smtClean="0"/>
            </a:br>
            <a:r>
              <a:rPr lang="en-US" dirty="0" smtClean="0">
                <a:hlinkClick r:id="rId5"/>
              </a:rPr>
              <a:t>alon@icpsr.umich.edu</a:t>
            </a:r>
            <a:r>
              <a:rPr lang="en-US" dirty="0" smtClean="0"/>
              <a:t> (</a:t>
            </a:r>
            <a:r>
              <a:rPr lang="en-US" dirty="0" err="1" smtClean="0"/>
              <a:t>Alon</a:t>
            </a:r>
            <a:r>
              <a:rPr lang="en-US" dirty="0" smtClean="0"/>
              <a:t> Axelrod) </a:t>
            </a:r>
            <a:endParaRPr lang="en-US" dirty="0"/>
          </a:p>
        </p:txBody>
      </p:sp>
      <p:sp>
        <p:nvSpPr>
          <p:cNvPr id="4" name="Header Placeholder 3"/>
          <p:cNvSpPr>
            <a:spLocks noGrp="1"/>
          </p:cNvSpPr>
          <p:nvPr>
            <p:ph type="hdr" sz="quarter" idx="10"/>
          </p:nvPr>
        </p:nvSpPr>
        <p:spPr/>
        <p:txBody>
          <a:bodyPr/>
          <a:lstStyle/>
          <a:p>
            <a:pPr>
              <a:defRPr/>
            </a:pPr>
            <a:r>
              <a:rPr lang="en-US" smtClean="0"/>
              <a:t>Millett - 2013 NCIN Program Liaisons Summit</a:t>
            </a:r>
            <a:endParaRPr lang="en-US" dirty="0"/>
          </a:p>
        </p:txBody>
      </p:sp>
      <p:sp>
        <p:nvSpPr>
          <p:cNvPr id="5" name="Date Placeholder 4"/>
          <p:cNvSpPr>
            <a:spLocks noGrp="1"/>
          </p:cNvSpPr>
          <p:nvPr>
            <p:ph type="dt" idx="11"/>
          </p:nvPr>
        </p:nvSpPr>
        <p:spPr/>
        <p:txBody>
          <a:bodyPr/>
          <a:lstStyle/>
          <a:p>
            <a:pPr>
              <a:defRPr/>
            </a:pPr>
            <a:fld id="{8C6DD778-253C-483C-A678-0008EFAABD27}" type="datetime8">
              <a:rPr lang="en-US" smtClean="0"/>
              <a:pPr>
                <a:defRPr/>
              </a:pPr>
              <a:t>9/20/2013 3:14 PM</a:t>
            </a:fld>
            <a:endParaRPr lang="en-US" dirty="0"/>
          </a:p>
        </p:txBody>
      </p:sp>
      <p:sp>
        <p:nvSpPr>
          <p:cNvPr id="6" name="Footer Placeholder 5"/>
          <p:cNvSpPr>
            <a:spLocks noGrp="1"/>
          </p:cNvSpPr>
          <p:nvPr>
            <p:ph type="ftr" sz="quarter" idx="12"/>
          </p:nvPr>
        </p:nvSpPr>
        <p:spPr/>
        <p:txBody>
          <a:bodyPr/>
          <a:lstStyle/>
          <a:p>
            <a:pPr>
              <a:defRPr/>
            </a:pPr>
            <a:r>
              <a:rPr lang="en-US" smtClean="0"/>
              <a:t>Nursing File - Program Liaisons</a:t>
            </a:r>
            <a:endParaRPr lang="en-US" dirty="0"/>
          </a:p>
        </p:txBody>
      </p:sp>
      <p:sp>
        <p:nvSpPr>
          <p:cNvPr id="7" name="Slide Number Placeholder 6"/>
          <p:cNvSpPr>
            <a:spLocks noGrp="1"/>
          </p:cNvSpPr>
          <p:nvPr>
            <p:ph type="sldNum" sz="quarter" idx="13"/>
          </p:nvPr>
        </p:nvSpPr>
        <p:spPr/>
        <p:txBody>
          <a:bodyPr/>
          <a:lstStyle/>
          <a:p>
            <a:pPr>
              <a:defRPr/>
            </a:pPr>
            <a:fld id="{CE281425-852E-46E8-8542-ED402F064C76}" type="slidenum">
              <a:rPr lang="en-US" smtClean="0"/>
              <a:pPr>
                <a:defRPr/>
              </a:pPr>
              <a:t>18</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Links take you to specific grant announcements</a:t>
            </a:r>
            <a:r>
              <a:rPr lang="en-US" baseline="0" dirty="0" smtClean="0"/>
              <a:t> of interest as illustrative examples</a:t>
            </a:r>
            <a:endParaRPr lang="en-US" dirty="0"/>
          </a:p>
        </p:txBody>
      </p:sp>
      <p:sp>
        <p:nvSpPr>
          <p:cNvPr id="4" name="Header Placeholder 3"/>
          <p:cNvSpPr>
            <a:spLocks noGrp="1"/>
          </p:cNvSpPr>
          <p:nvPr>
            <p:ph type="hdr" sz="quarter" idx="10"/>
          </p:nvPr>
        </p:nvSpPr>
        <p:spPr/>
        <p:txBody>
          <a:bodyPr/>
          <a:lstStyle/>
          <a:p>
            <a:pPr>
              <a:defRPr/>
            </a:pPr>
            <a:r>
              <a:rPr lang="en-US" smtClean="0"/>
              <a:t>Millett - 2013 NCIN Program Liaisons Summit</a:t>
            </a:r>
            <a:endParaRPr lang="en-US" dirty="0"/>
          </a:p>
        </p:txBody>
      </p:sp>
      <p:sp>
        <p:nvSpPr>
          <p:cNvPr id="5" name="Date Placeholder 4"/>
          <p:cNvSpPr>
            <a:spLocks noGrp="1"/>
          </p:cNvSpPr>
          <p:nvPr>
            <p:ph type="dt" idx="11"/>
          </p:nvPr>
        </p:nvSpPr>
        <p:spPr/>
        <p:txBody>
          <a:bodyPr/>
          <a:lstStyle/>
          <a:p>
            <a:pPr>
              <a:defRPr/>
            </a:pPr>
            <a:fld id="{8C6DD778-253C-483C-A678-0008EFAABD27}" type="datetime8">
              <a:rPr lang="en-US" smtClean="0"/>
              <a:pPr>
                <a:defRPr/>
              </a:pPr>
              <a:t>9/20/2013 3:14 PM</a:t>
            </a:fld>
            <a:endParaRPr lang="en-US" dirty="0"/>
          </a:p>
        </p:txBody>
      </p:sp>
      <p:sp>
        <p:nvSpPr>
          <p:cNvPr id="6" name="Footer Placeholder 5"/>
          <p:cNvSpPr>
            <a:spLocks noGrp="1"/>
          </p:cNvSpPr>
          <p:nvPr>
            <p:ph type="ftr" sz="quarter" idx="12"/>
          </p:nvPr>
        </p:nvSpPr>
        <p:spPr/>
        <p:txBody>
          <a:bodyPr/>
          <a:lstStyle/>
          <a:p>
            <a:pPr>
              <a:defRPr/>
            </a:pPr>
            <a:r>
              <a:rPr lang="en-US" smtClean="0"/>
              <a:t>Nursing File - Program Liaisons</a:t>
            </a:r>
            <a:endParaRPr lang="en-US" dirty="0"/>
          </a:p>
        </p:txBody>
      </p:sp>
      <p:sp>
        <p:nvSpPr>
          <p:cNvPr id="7" name="Slide Number Placeholder 6"/>
          <p:cNvSpPr>
            <a:spLocks noGrp="1"/>
          </p:cNvSpPr>
          <p:nvPr>
            <p:ph type="sldNum" sz="quarter" idx="13"/>
          </p:nvPr>
        </p:nvSpPr>
        <p:spPr/>
        <p:txBody>
          <a:bodyPr/>
          <a:lstStyle/>
          <a:p>
            <a:pPr>
              <a:defRPr/>
            </a:pPr>
            <a:fld id="{CE281425-852E-46E8-8542-ED402F064C76}" type="slidenum">
              <a:rPr lang="en-US" smtClean="0"/>
              <a:pPr>
                <a:defRPr/>
              </a:pPr>
              <a:t>19</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a:defRPr/>
            </a:pPr>
            <a:r>
              <a:rPr lang="en-US" smtClean="0"/>
              <a:t>Millett - 2013 NCIN Program Liaisons Summit</a:t>
            </a:r>
            <a:endParaRPr lang="en-US" dirty="0"/>
          </a:p>
        </p:txBody>
      </p:sp>
      <p:sp>
        <p:nvSpPr>
          <p:cNvPr id="5" name="Date Placeholder 4"/>
          <p:cNvSpPr>
            <a:spLocks noGrp="1"/>
          </p:cNvSpPr>
          <p:nvPr>
            <p:ph type="dt" idx="11"/>
          </p:nvPr>
        </p:nvSpPr>
        <p:spPr/>
        <p:txBody>
          <a:bodyPr/>
          <a:lstStyle/>
          <a:p>
            <a:pPr>
              <a:defRPr/>
            </a:pPr>
            <a:fld id="{8C6DD778-253C-483C-A678-0008EFAABD27}" type="datetime8">
              <a:rPr lang="en-US" smtClean="0"/>
              <a:pPr>
                <a:defRPr/>
              </a:pPr>
              <a:t>9/20/2013 3:14 PM</a:t>
            </a:fld>
            <a:endParaRPr lang="en-US" dirty="0"/>
          </a:p>
        </p:txBody>
      </p:sp>
      <p:sp>
        <p:nvSpPr>
          <p:cNvPr id="6" name="Footer Placeholder 5"/>
          <p:cNvSpPr>
            <a:spLocks noGrp="1"/>
          </p:cNvSpPr>
          <p:nvPr>
            <p:ph type="ftr" sz="quarter" idx="12"/>
          </p:nvPr>
        </p:nvSpPr>
        <p:spPr/>
        <p:txBody>
          <a:bodyPr/>
          <a:lstStyle/>
          <a:p>
            <a:pPr>
              <a:defRPr/>
            </a:pPr>
            <a:r>
              <a:rPr lang="en-US" smtClean="0"/>
              <a:t>Nursing File - Program Liaisons</a:t>
            </a:r>
            <a:endParaRPr lang="en-US" dirty="0"/>
          </a:p>
        </p:txBody>
      </p:sp>
      <p:sp>
        <p:nvSpPr>
          <p:cNvPr id="7" name="Slide Number Placeholder 6"/>
          <p:cNvSpPr>
            <a:spLocks noGrp="1"/>
          </p:cNvSpPr>
          <p:nvPr>
            <p:ph type="sldNum" sz="quarter" idx="13"/>
          </p:nvPr>
        </p:nvSpPr>
        <p:spPr/>
        <p:txBody>
          <a:bodyPr/>
          <a:lstStyle/>
          <a:p>
            <a:pPr>
              <a:defRPr/>
            </a:pPr>
            <a:fld id="{CE281425-852E-46E8-8542-ED402F064C76}" type="slidenum">
              <a:rPr lang="en-US" smtClean="0"/>
              <a:pPr>
                <a:defRPr/>
              </a:pPr>
              <a:t>20</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a:defRPr/>
            </a:pPr>
            <a:r>
              <a:rPr lang="en-US" smtClean="0"/>
              <a:t>Millett - 2013 NCIN Program Liaisons Summit</a:t>
            </a:r>
            <a:endParaRPr lang="en-US" dirty="0"/>
          </a:p>
        </p:txBody>
      </p:sp>
      <p:sp>
        <p:nvSpPr>
          <p:cNvPr id="5" name="Date Placeholder 4"/>
          <p:cNvSpPr>
            <a:spLocks noGrp="1"/>
          </p:cNvSpPr>
          <p:nvPr>
            <p:ph type="dt" idx="11"/>
          </p:nvPr>
        </p:nvSpPr>
        <p:spPr/>
        <p:txBody>
          <a:bodyPr/>
          <a:lstStyle/>
          <a:p>
            <a:pPr>
              <a:defRPr/>
            </a:pPr>
            <a:fld id="{8C6DD778-253C-483C-A678-0008EFAABD27}" type="datetime8">
              <a:rPr lang="en-US" smtClean="0"/>
              <a:pPr>
                <a:defRPr/>
              </a:pPr>
              <a:t>9/20/2013 3:14 PM</a:t>
            </a:fld>
            <a:endParaRPr lang="en-US" dirty="0"/>
          </a:p>
        </p:txBody>
      </p:sp>
      <p:sp>
        <p:nvSpPr>
          <p:cNvPr id="6" name="Footer Placeholder 5"/>
          <p:cNvSpPr>
            <a:spLocks noGrp="1"/>
          </p:cNvSpPr>
          <p:nvPr>
            <p:ph type="ftr" sz="quarter" idx="12"/>
          </p:nvPr>
        </p:nvSpPr>
        <p:spPr/>
        <p:txBody>
          <a:bodyPr/>
          <a:lstStyle/>
          <a:p>
            <a:pPr>
              <a:defRPr/>
            </a:pPr>
            <a:r>
              <a:rPr lang="en-US" smtClean="0"/>
              <a:t>Nursing File - Program Liaisons</a:t>
            </a:r>
            <a:endParaRPr lang="en-US" dirty="0"/>
          </a:p>
        </p:txBody>
      </p:sp>
      <p:sp>
        <p:nvSpPr>
          <p:cNvPr id="7" name="Slide Number Placeholder 6"/>
          <p:cNvSpPr>
            <a:spLocks noGrp="1"/>
          </p:cNvSpPr>
          <p:nvPr>
            <p:ph type="sldNum" sz="quarter" idx="13"/>
          </p:nvPr>
        </p:nvSpPr>
        <p:spPr/>
        <p:txBody>
          <a:bodyPr/>
          <a:lstStyle/>
          <a:p>
            <a:pPr>
              <a:defRPr/>
            </a:pPr>
            <a:fld id="{CE281425-852E-46E8-8542-ED402F064C76}" type="slidenum">
              <a:rPr lang="en-US" smtClean="0"/>
              <a:pPr>
                <a:defRPr/>
              </a:pPr>
              <a:t>3</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Search for adolescents...</a:t>
            </a:r>
            <a:endParaRPr lang="en-US" dirty="0"/>
          </a:p>
        </p:txBody>
      </p:sp>
      <p:sp>
        <p:nvSpPr>
          <p:cNvPr id="4" name="Header Placeholder 3"/>
          <p:cNvSpPr>
            <a:spLocks noGrp="1"/>
          </p:cNvSpPr>
          <p:nvPr>
            <p:ph type="hdr" sz="quarter" idx="10"/>
          </p:nvPr>
        </p:nvSpPr>
        <p:spPr/>
        <p:txBody>
          <a:bodyPr/>
          <a:lstStyle/>
          <a:p>
            <a:pPr>
              <a:defRPr/>
            </a:pPr>
            <a:r>
              <a:rPr lang="en-US" smtClean="0"/>
              <a:t>Millett - 2013 NCIN Program Liaisons Summit</a:t>
            </a:r>
            <a:endParaRPr lang="en-US" dirty="0"/>
          </a:p>
        </p:txBody>
      </p:sp>
      <p:sp>
        <p:nvSpPr>
          <p:cNvPr id="5" name="Date Placeholder 4"/>
          <p:cNvSpPr>
            <a:spLocks noGrp="1"/>
          </p:cNvSpPr>
          <p:nvPr>
            <p:ph type="dt" idx="11"/>
          </p:nvPr>
        </p:nvSpPr>
        <p:spPr/>
        <p:txBody>
          <a:bodyPr/>
          <a:lstStyle/>
          <a:p>
            <a:pPr>
              <a:defRPr/>
            </a:pPr>
            <a:fld id="{8C6DD778-253C-483C-A678-0008EFAABD27}" type="datetime8">
              <a:rPr lang="en-US" smtClean="0"/>
              <a:pPr>
                <a:defRPr/>
              </a:pPr>
              <a:t>9/20/2013 3:14 PM</a:t>
            </a:fld>
            <a:endParaRPr lang="en-US" dirty="0"/>
          </a:p>
        </p:txBody>
      </p:sp>
      <p:sp>
        <p:nvSpPr>
          <p:cNvPr id="6" name="Footer Placeholder 5"/>
          <p:cNvSpPr>
            <a:spLocks noGrp="1"/>
          </p:cNvSpPr>
          <p:nvPr>
            <p:ph type="ftr" sz="quarter" idx="12"/>
          </p:nvPr>
        </p:nvSpPr>
        <p:spPr/>
        <p:txBody>
          <a:bodyPr/>
          <a:lstStyle/>
          <a:p>
            <a:pPr>
              <a:defRPr/>
            </a:pPr>
            <a:r>
              <a:rPr lang="en-US" smtClean="0"/>
              <a:t>Nursing File - Program Liaisons</a:t>
            </a:r>
            <a:endParaRPr lang="en-US" dirty="0"/>
          </a:p>
        </p:txBody>
      </p:sp>
      <p:sp>
        <p:nvSpPr>
          <p:cNvPr id="7" name="Slide Number Placeholder 6"/>
          <p:cNvSpPr>
            <a:spLocks noGrp="1"/>
          </p:cNvSpPr>
          <p:nvPr>
            <p:ph type="sldNum" sz="quarter" idx="13"/>
          </p:nvPr>
        </p:nvSpPr>
        <p:spPr/>
        <p:txBody>
          <a:bodyPr/>
          <a:lstStyle/>
          <a:p>
            <a:pPr>
              <a:defRPr/>
            </a:pPr>
            <a:fld id="{CE281425-852E-46E8-8542-ED402F064C76}" type="slidenum">
              <a:rPr lang="en-US" smtClean="0"/>
              <a:pPr>
                <a:defRPr/>
              </a:pPr>
              <a:t>6</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Yields</a:t>
            </a:r>
            <a:r>
              <a:rPr lang="en-US" baseline="0" dirty="0" smtClean="0"/>
              <a:t> 40 results in HMCA database</a:t>
            </a:r>
            <a:endParaRPr lang="en-US" dirty="0"/>
          </a:p>
        </p:txBody>
      </p:sp>
      <p:sp>
        <p:nvSpPr>
          <p:cNvPr id="4" name="Header Placeholder 3"/>
          <p:cNvSpPr>
            <a:spLocks noGrp="1"/>
          </p:cNvSpPr>
          <p:nvPr>
            <p:ph type="hdr" sz="quarter" idx="10"/>
          </p:nvPr>
        </p:nvSpPr>
        <p:spPr/>
        <p:txBody>
          <a:bodyPr/>
          <a:lstStyle/>
          <a:p>
            <a:pPr>
              <a:defRPr/>
            </a:pPr>
            <a:r>
              <a:rPr lang="en-US" smtClean="0"/>
              <a:t>Millett - 2013 NCIN Program Liaisons Summit</a:t>
            </a:r>
            <a:endParaRPr lang="en-US" dirty="0"/>
          </a:p>
        </p:txBody>
      </p:sp>
      <p:sp>
        <p:nvSpPr>
          <p:cNvPr id="5" name="Date Placeholder 4"/>
          <p:cNvSpPr>
            <a:spLocks noGrp="1"/>
          </p:cNvSpPr>
          <p:nvPr>
            <p:ph type="dt" idx="11"/>
          </p:nvPr>
        </p:nvSpPr>
        <p:spPr/>
        <p:txBody>
          <a:bodyPr/>
          <a:lstStyle/>
          <a:p>
            <a:pPr>
              <a:defRPr/>
            </a:pPr>
            <a:fld id="{8C6DD778-253C-483C-A678-0008EFAABD27}" type="datetime8">
              <a:rPr lang="en-US" smtClean="0"/>
              <a:pPr>
                <a:defRPr/>
              </a:pPr>
              <a:t>9/20/2013 3:14 PM</a:t>
            </a:fld>
            <a:endParaRPr lang="en-US" dirty="0"/>
          </a:p>
        </p:txBody>
      </p:sp>
      <p:sp>
        <p:nvSpPr>
          <p:cNvPr id="6" name="Footer Placeholder 5"/>
          <p:cNvSpPr>
            <a:spLocks noGrp="1"/>
          </p:cNvSpPr>
          <p:nvPr>
            <p:ph type="ftr" sz="quarter" idx="12"/>
          </p:nvPr>
        </p:nvSpPr>
        <p:spPr/>
        <p:txBody>
          <a:bodyPr/>
          <a:lstStyle/>
          <a:p>
            <a:pPr>
              <a:defRPr/>
            </a:pPr>
            <a:r>
              <a:rPr lang="en-US" smtClean="0"/>
              <a:t>Nursing File - Program Liaisons</a:t>
            </a:r>
            <a:endParaRPr lang="en-US" dirty="0"/>
          </a:p>
        </p:txBody>
      </p:sp>
      <p:sp>
        <p:nvSpPr>
          <p:cNvPr id="7" name="Slide Number Placeholder 6"/>
          <p:cNvSpPr>
            <a:spLocks noGrp="1"/>
          </p:cNvSpPr>
          <p:nvPr>
            <p:ph type="sldNum" sz="quarter" idx="13"/>
          </p:nvPr>
        </p:nvSpPr>
        <p:spPr/>
        <p:txBody>
          <a:bodyPr/>
          <a:lstStyle/>
          <a:p>
            <a:pPr>
              <a:defRPr/>
            </a:pPr>
            <a:fld id="{CE281425-852E-46E8-8542-ED402F064C76}" type="slidenum">
              <a:rPr lang="en-US" smtClean="0"/>
              <a:pPr>
                <a:defRPr/>
              </a:pPr>
              <a:t>7</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Select first result to view study details:</a:t>
            </a:r>
          </a:p>
          <a:p>
            <a:endParaRPr lang="en-US" b="1" dirty="0" smtClean="0"/>
          </a:p>
          <a:p>
            <a:r>
              <a:rPr lang="en-US" b="1" dirty="0" smtClean="0"/>
              <a:t>Study Description</a:t>
            </a:r>
          </a:p>
          <a:p>
            <a:r>
              <a:rPr lang="en-US" b="1" dirty="0" smtClean="0"/>
              <a:t>Citation</a:t>
            </a:r>
          </a:p>
          <a:p>
            <a:r>
              <a:rPr lang="en-US" dirty="0" smtClean="0"/>
              <a:t>Kessler, Ronald C. National </a:t>
            </a:r>
            <a:r>
              <a:rPr lang="en-US" dirty="0" err="1" smtClean="0"/>
              <a:t>Comorbidity</a:t>
            </a:r>
            <a:r>
              <a:rPr lang="en-US" dirty="0" smtClean="0"/>
              <a:t> Survey: Adolescent Supplement (NCS-A), 2001-2004. ICPSR28581-v5. Ann Arbor, MI: Inter-university Consortium for Political and Social Research [distributor], 2013-08-28. doi:10.3886/ICPSR28581.v5</a:t>
            </a:r>
          </a:p>
          <a:p>
            <a:r>
              <a:rPr lang="en-US" b="1" dirty="0" smtClean="0"/>
              <a:t>Persistent URL:</a:t>
            </a:r>
            <a:r>
              <a:rPr lang="en-US" dirty="0" smtClean="0"/>
              <a:t> http://doi.org/10.3886/ICPSR28581.v5</a:t>
            </a:r>
          </a:p>
          <a:p>
            <a:r>
              <a:rPr lang="en-US" b="1" dirty="0" smtClean="0"/>
              <a:t>Export Citation:</a:t>
            </a:r>
            <a:endParaRPr lang="en-US" dirty="0" smtClean="0"/>
          </a:p>
          <a:p>
            <a:r>
              <a:rPr lang="en-US" dirty="0" smtClean="0">
                <a:hlinkClick r:id="rId3" action="ppaction://hlinkfile"/>
              </a:rPr>
              <a:t>RIS</a:t>
            </a:r>
            <a:r>
              <a:rPr lang="en-US" dirty="0" smtClean="0"/>
              <a:t> (generic format for </a:t>
            </a:r>
            <a:r>
              <a:rPr lang="en-US" dirty="0" err="1" smtClean="0"/>
              <a:t>RefWorks</a:t>
            </a:r>
            <a:r>
              <a:rPr lang="en-US" dirty="0" smtClean="0"/>
              <a:t>, </a:t>
            </a:r>
            <a:r>
              <a:rPr lang="en-US" dirty="0" err="1" smtClean="0"/>
              <a:t>EndNote</a:t>
            </a:r>
            <a:r>
              <a:rPr lang="en-US" dirty="0" smtClean="0"/>
              <a:t>, etc.)</a:t>
            </a:r>
          </a:p>
          <a:p>
            <a:r>
              <a:rPr lang="en-US" dirty="0" err="1" smtClean="0">
                <a:hlinkClick r:id="rId4" action="ppaction://hlinkfile"/>
              </a:rPr>
              <a:t>EndNote</a:t>
            </a:r>
            <a:r>
              <a:rPr lang="en-US" dirty="0" smtClean="0">
                <a:hlinkClick r:id="rId4" action="ppaction://hlinkfile"/>
              </a:rPr>
              <a:t> XML</a:t>
            </a:r>
            <a:r>
              <a:rPr lang="en-US" dirty="0" smtClean="0"/>
              <a:t> (</a:t>
            </a:r>
            <a:r>
              <a:rPr lang="en-US" dirty="0" err="1" smtClean="0"/>
              <a:t>EndNote</a:t>
            </a:r>
            <a:r>
              <a:rPr lang="en-US" dirty="0" smtClean="0"/>
              <a:t> X4.0.1 or higher)</a:t>
            </a:r>
          </a:p>
          <a:p>
            <a:r>
              <a:rPr lang="en-US" b="1" dirty="0" smtClean="0"/>
              <a:t>Funding</a:t>
            </a:r>
          </a:p>
          <a:p>
            <a:r>
              <a:rPr lang="en-US" dirty="0" smtClean="0"/>
              <a:t>This survey was funded by:</a:t>
            </a:r>
          </a:p>
          <a:p>
            <a:r>
              <a:rPr lang="en-US" dirty="0" smtClean="0"/>
              <a:t>United States Department of Health and Human Services. National Institutes of Health. National Institute of Mental Health (U01-MH60220)</a:t>
            </a:r>
          </a:p>
          <a:p>
            <a:r>
              <a:rPr lang="en-US" dirty="0" smtClean="0"/>
              <a:t>United States Department of Health and Human Services. National Institutes of Health. National Institute of Drug Abuse (R01-DA12058-05)</a:t>
            </a:r>
          </a:p>
          <a:p>
            <a:r>
              <a:rPr lang="en-US" dirty="0" smtClean="0"/>
              <a:t>United States Department of Health and Human Services. Substance Abuse and Mental Health Services Administration</a:t>
            </a:r>
          </a:p>
          <a:p>
            <a:r>
              <a:rPr lang="en-US" dirty="0" smtClean="0"/>
              <a:t>Robert Wood Johnson Foundation (Grant 044780)</a:t>
            </a:r>
          </a:p>
          <a:p>
            <a:r>
              <a:rPr lang="en-US" dirty="0" smtClean="0"/>
              <a:t>John W. Alden Trust</a:t>
            </a:r>
          </a:p>
          <a:p>
            <a:r>
              <a:rPr lang="en-US" b="1" dirty="0" smtClean="0"/>
              <a:t>Scope of Study</a:t>
            </a:r>
          </a:p>
          <a:p>
            <a:r>
              <a:rPr lang="en-US" b="1" dirty="0" smtClean="0"/>
              <a:t>Subject Terms:</a:t>
            </a:r>
            <a:r>
              <a:rPr lang="en-US" dirty="0" smtClean="0"/>
              <a:t> </a:t>
            </a:r>
            <a:r>
              <a:rPr lang="en-US" dirty="0" smtClean="0">
                <a:hlinkClick r:id="rId5" action="ppaction://hlinkfile"/>
              </a:rPr>
              <a:t>adolescents</a:t>
            </a:r>
            <a:r>
              <a:rPr lang="en-US" dirty="0" smtClean="0"/>
              <a:t>, </a:t>
            </a:r>
            <a:r>
              <a:rPr lang="en-US" dirty="0" smtClean="0">
                <a:hlinkClick r:id="rId6" action="ppaction://hlinkfile"/>
              </a:rPr>
              <a:t>health services utilization</a:t>
            </a:r>
            <a:r>
              <a:rPr lang="en-US" dirty="0" smtClean="0"/>
              <a:t>, </a:t>
            </a:r>
            <a:r>
              <a:rPr lang="en-US" dirty="0" smtClean="0">
                <a:hlinkClick r:id="rId7" action="ppaction://hlinkfile"/>
              </a:rPr>
              <a:t>mental disorders</a:t>
            </a:r>
            <a:r>
              <a:rPr lang="en-US" dirty="0" smtClean="0"/>
              <a:t>, </a:t>
            </a:r>
            <a:r>
              <a:rPr lang="en-US" dirty="0" smtClean="0">
                <a:hlinkClick r:id="rId8" action="ppaction://hlinkfile"/>
              </a:rPr>
              <a:t>mental health</a:t>
            </a:r>
            <a:r>
              <a:rPr lang="en-US" dirty="0" smtClean="0"/>
              <a:t>, </a:t>
            </a:r>
            <a:r>
              <a:rPr lang="en-US" dirty="0" smtClean="0">
                <a:hlinkClick r:id="rId9" action="ppaction://hlinkfile"/>
              </a:rPr>
              <a:t>mental health services</a:t>
            </a:r>
            <a:r>
              <a:rPr lang="en-US" dirty="0" smtClean="0"/>
              <a:t>, </a:t>
            </a:r>
            <a:r>
              <a:rPr lang="en-US" dirty="0" smtClean="0">
                <a:hlinkClick r:id="rId10" action="ppaction://hlinkfile"/>
              </a:rPr>
              <a:t>parents</a:t>
            </a:r>
            <a:r>
              <a:rPr lang="en-US" dirty="0" smtClean="0"/>
              <a:t>, </a:t>
            </a:r>
            <a:r>
              <a:rPr lang="en-US" dirty="0" smtClean="0">
                <a:hlinkClick r:id="rId11" action="ppaction://hlinkfile"/>
              </a:rPr>
              <a:t>psychiatric services</a:t>
            </a:r>
            <a:r>
              <a:rPr lang="en-US" dirty="0" smtClean="0"/>
              <a:t>, </a:t>
            </a:r>
            <a:r>
              <a:rPr lang="en-US" dirty="0" smtClean="0">
                <a:hlinkClick r:id="rId12" action="ppaction://hlinkfile"/>
              </a:rPr>
              <a:t>young adults</a:t>
            </a:r>
            <a:endParaRPr lang="en-US" dirty="0" smtClean="0"/>
          </a:p>
          <a:p>
            <a:r>
              <a:rPr lang="en-US" b="1" dirty="0" smtClean="0"/>
              <a:t>Geographic Coverage:</a:t>
            </a:r>
            <a:r>
              <a:rPr lang="en-US" dirty="0" smtClean="0"/>
              <a:t> </a:t>
            </a:r>
            <a:r>
              <a:rPr lang="en-US" dirty="0" smtClean="0">
                <a:hlinkClick r:id="rId13" action="ppaction://hlinkfile"/>
              </a:rPr>
              <a:t>United States</a:t>
            </a:r>
            <a:endParaRPr lang="en-US" dirty="0" smtClean="0"/>
          </a:p>
          <a:p>
            <a:r>
              <a:rPr lang="en-US" b="1" dirty="0" smtClean="0"/>
              <a:t>Time Period:</a:t>
            </a:r>
            <a:r>
              <a:rPr lang="en-US" dirty="0" smtClean="0"/>
              <a:t> </a:t>
            </a:r>
          </a:p>
          <a:p>
            <a:r>
              <a:rPr lang="en-US" dirty="0" smtClean="0"/>
              <a:t>2001-02--2004-01</a:t>
            </a:r>
          </a:p>
          <a:p>
            <a:r>
              <a:rPr lang="en-US" b="1" dirty="0" smtClean="0"/>
              <a:t>Date of Collection:</a:t>
            </a:r>
            <a:r>
              <a:rPr lang="en-US" dirty="0" smtClean="0"/>
              <a:t> </a:t>
            </a:r>
          </a:p>
          <a:p>
            <a:r>
              <a:rPr lang="en-US" dirty="0" smtClean="0"/>
              <a:t>2001-02--2004-01</a:t>
            </a:r>
          </a:p>
          <a:p>
            <a:r>
              <a:rPr lang="en-US" b="1" dirty="0" smtClean="0"/>
              <a:t>Unit of Observation:</a:t>
            </a:r>
            <a:r>
              <a:rPr lang="en-US" dirty="0" smtClean="0"/>
              <a:t> individual </a:t>
            </a:r>
          </a:p>
          <a:p>
            <a:r>
              <a:rPr lang="en-US" b="1" dirty="0" smtClean="0"/>
              <a:t>Data Types:</a:t>
            </a:r>
            <a:r>
              <a:rPr lang="en-US" dirty="0" smtClean="0"/>
              <a:t> survey data </a:t>
            </a:r>
          </a:p>
          <a:p>
            <a:r>
              <a:rPr lang="en-US" b="1" dirty="0" smtClean="0"/>
              <a:t>Data Collection Notes:</a:t>
            </a:r>
            <a:endParaRPr lang="en-US" dirty="0" smtClean="0"/>
          </a:p>
          <a:p>
            <a:r>
              <a:rPr lang="en-US" dirty="0" smtClean="0"/>
              <a:t>ICPSR processing notes have been added to the User Guide.</a:t>
            </a:r>
          </a:p>
          <a:p>
            <a:r>
              <a:rPr lang="en-US" dirty="0" smtClean="0"/>
              <a:t>The Codebook for Dataset 1 (Adolescent Household and School Respondents) is provided in two formats: PDF and HTML. The latter is supplied as a series of HTML files in a ZIP archive. In the ZIP archive, the file named Contents.html is the "homepage" with links to the other HTML files.</a:t>
            </a:r>
          </a:p>
          <a:p>
            <a:r>
              <a:rPr lang="en-US" dirty="0" smtClean="0"/>
              <a:t>ICPSR generated the SAS, SPSS, and </a:t>
            </a:r>
            <a:r>
              <a:rPr lang="en-US" dirty="0" err="1" smtClean="0"/>
              <a:t>Stata</a:t>
            </a:r>
            <a:r>
              <a:rPr lang="en-US" dirty="0" smtClean="0"/>
              <a:t> setups and the ASCII, SPSS, and </a:t>
            </a:r>
            <a:r>
              <a:rPr lang="en-US" dirty="0" err="1" smtClean="0"/>
              <a:t>Stata</a:t>
            </a:r>
            <a:r>
              <a:rPr lang="en-US" dirty="0" smtClean="0"/>
              <a:t> versions of the data from the original SAS files provided by the principal investigator. The SAS special missing value codes D and R in the SAS files were recoded in the ASCII and SPSS data files: D was recoded to 8, 98, 998, or 9998 depending on the size of the variable, and R was recoded to 9, 99, 999, or 9999. In addition, the SAS missing value code denoted by a single period (.) was recoded to blank field in the ASCII data files and to the SPSS system missing value in the SPSS data files.</a:t>
            </a:r>
          </a:p>
          <a:p>
            <a:r>
              <a:rPr lang="en-US" dirty="0" smtClean="0"/>
              <a:t>Only the SAS data files include value labels for the top and bottom codes (e.g., "20 or more" and "5 and under"). These labels are not included in the SPSS and </a:t>
            </a:r>
            <a:r>
              <a:rPr lang="en-US" dirty="0" err="1" smtClean="0"/>
              <a:t>Stata</a:t>
            </a:r>
            <a:r>
              <a:rPr lang="en-US" dirty="0" smtClean="0"/>
              <a:t> data files or the SAS, SPSS, and </a:t>
            </a:r>
            <a:r>
              <a:rPr lang="en-US" dirty="0" err="1" smtClean="0"/>
              <a:t>Stata</a:t>
            </a:r>
            <a:r>
              <a:rPr lang="en-US" dirty="0" smtClean="0"/>
              <a:t> setups.</a:t>
            </a:r>
          </a:p>
          <a:p>
            <a:r>
              <a:rPr lang="en-US" b="1" dirty="0" smtClean="0"/>
              <a:t>Methodology</a:t>
            </a:r>
          </a:p>
          <a:p>
            <a:r>
              <a:rPr lang="en-US" b="1" dirty="0" smtClean="0"/>
              <a:t>Sample:</a:t>
            </a:r>
            <a:r>
              <a:rPr lang="en-US" dirty="0" smtClean="0"/>
              <a:t> NCS-A was originally designed to obtain the sample of adolescents from those residing in National </a:t>
            </a:r>
            <a:r>
              <a:rPr lang="en-US" dirty="0" err="1" smtClean="0"/>
              <a:t>Comorbidity</a:t>
            </a:r>
            <a:r>
              <a:rPr lang="en-US" dirty="0" smtClean="0"/>
              <a:t> Survey- Replication (NCS-R) households. However, the number of such youths was too small to generate the target sample of 10,000 respondents. Consequently, the households sample was supplemented by adding a school-based sample, leading to a dual frame design. One sample was recruited from the NCS-R households and the other from a representative sample of schools in the same communities as the NCS-R households. All schools (public and private, schools for gifted children, therapeutic schools, etc.) were included in their true population proportions. A stratified probability sample of students was selected from each school to participate in the survey. </a:t>
            </a:r>
          </a:p>
          <a:p>
            <a:r>
              <a:rPr lang="en-US" dirty="0" smtClean="0"/>
              <a:t>You can find more information via the sample characteristics utility:</a:t>
            </a:r>
          </a:p>
          <a:p>
            <a:r>
              <a:rPr lang="en-US" b="1" dirty="0" smtClean="0"/>
              <a:t>Weight:</a:t>
            </a:r>
            <a:r>
              <a:rPr lang="en-US" dirty="0" smtClean="0"/>
              <a:t> The data were weighted for within household probability of selection (only in the household sample) and for residual discrepancies between the sample and population on a wide range of census </a:t>
            </a:r>
            <a:r>
              <a:rPr lang="en-US" dirty="0" err="1" smtClean="0"/>
              <a:t>sociodemographic</a:t>
            </a:r>
            <a:r>
              <a:rPr lang="en-US" dirty="0" smtClean="0"/>
              <a:t> and geographic variables. Please refer to the user guide to obtain weighting information for each part. </a:t>
            </a:r>
          </a:p>
          <a:p>
            <a:r>
              <a:rPr lang="en-US" b="1" dirty="0" smtClean="0"/>
              <a:t>Mode of Data Collection:</a:t>
            </a:r>
            <a:r>
              <a:rPr lang="en-US" dirty="0" smtClean="0"/>
              <a:t> computer-assisted personal interview (CAPI), computer-assisted telephone interview (CATI), telephone interview </a:t>
            </a:r>
          </a:p>
          <a:p>
            <a:r>
              <a:rPr lang="en-US" b="1" dirty="0" smtClean="0"/>
              <a:t>Response Rates:</a:t>
            </a:r>
            <a:r>
              <a:rPr lang="en-US" dirty="0" smtClean="0"/>
              <a:t> </a:t>
            </a:r>
          </a:p>
          <a:p>
            <a:r>
              <a:rPr lang="en-US" dirty="0" smtClean="0"/>
              <a:t>The response rate of adolescents in the household sample was 85.9 percent, yielding 904 interviews, conditional (on adult participation in the NCS-R).</a:t>
            </a:r>
          </a:p>
          <a:p>
            <a:r>
              <a:rPr lang="en-US" dirty="0" smtClean="0"/>
              <a:t>The response rate of adolescents in the school sample was 74.7 percent, yielding 9,244 interviews.</a:t>
            </a:r>
          </a:p>
          <a:p>
            <a:r>
              <a:rPr lang="en-US" b="1" dirty="0" smtClean="0"/>
              <a:t>Extent of Processing:</a:t>
            </a:r>
            <a:r>
              <a:rPr lang="en-US" dirty="0" smtClean="0"/>
              <a:t> ICPSR data undergo a confidentiality review and are altered when necessary to limit the risk of disclosure. ICPSR also routinely creates ready-to-go data files along with setups in the major statistical software formats as well as standard codebooks to accompany the data. In addition to these procedures, ICPSR performed the following processing steps for this data collection:</a:t>
            </a:r>
          </a:p>
          <a:p>
            <a:r>
              <a:rPr lang="en-US" dirty="0" smtClean="0"/>
              <a:t>Performed consistency checks. </a:t>
            </a:r>
          </a:p>
          <a:p>
            <a:r>
              <a:rPr lang="en-US" b="1" dirty="0" smtClean="0"/>
              <a:t>Version(s)</a:t>
            </a:r>
          </a:p>
          <a:p>
            <a:r>
              <a:rPr lang="en-US" b="1" dirty="0" smtClean="0"/>
              <a:t>Original ICPSR Release:</a:t>
            </a:r>
            <a:r>
              <a:rPr lang="en-US" dirty="0" smtClean="0"/>
              <a:t> 2011-07-27</a:t>
            </a:r>
          </a:p>
          <a:p>
            <a:r>
              <a:rPr lang="en-US" b="1" dirty="0" smtClean="0"/>
              <a:t>Version History:</a:t>
            </a:r>
            <a:endParaRPr lang="en-US" dirty="0" smtClean="0"/>
          </a:p>
          <a:p>
            <a:r>
              <a:rPr lang="en-US" dirty="0" smtClean="0"/>
              <a:t>2013-08-28 Variable RESPGENDER (Respondent's Gender) in Dataset 1 (Adolescent Household and School Respondents) has been corrected. The previous version of this variable had incorrect values for 1,034 cases.</a:t>
            </a:r>
          </a:p>
          <a:p>
            <a:r>
              <a:rPr lang="en-US" dirty="0" smtClean="0"/>
              <a:t>2011-10-24 The setup files and documentation were added to the restricted release. Those files were already available through the public release.</a:t>
            </a:r>
          </a:p>
          <a:p>
            <a:r>
              <a:rPr lang="en-US" dirty="0" smtClean="0"/>
              <a:t>2011-10-20 The </a:t>
            </a:r>
            <a:r>
              <a:rPr lang="en-US" dirty="0" err="1" smtClean="0"/>
              <a:t>Stata</a:t>
            </a:r>
            <a:r>
              <a:rPr lang="en-US" dirty="0" smtClean="0"/>
              <a:t> setup and ready-to-go files and the tab-delimited files were released.</a:t>
            </a:r>
          </a:p>
          <a:p>
            <a:r>
              <a:rPr lang="en-US" dirty="0" smtClean="0"/>
              <a:t>2011-10-12 The HTML codebook was changed to be available for public use. Also, the statistical files were replaced because the previous version of the data contained incorrect decimal corrections across statistical packages. The SAS and </a:t>
            </a:r>
            <a:r>
              <a:rPr lang="en-US" dirty="0" err="1" smtClean="0"/>
              <a:t>Stata</a:t>
            </a:r>
            <a:r>
              <a:rPr lang="en-US" dirty="0" smtClean="0"/>
              <a:t> files were changed so that the original special missing value coding was not lost.</a:t>
            </a:r>
          </a:p>
          <a:p>
            <a:r>
              <a:rPr lang="en-US" b="1" dirty="0" smtClean="0"/>
              <a:t>Related Publications (</a:t>
            </a:r>
            <a:r>
              <a:rPr lang="en-US" b="1" dirty="0" smtClean="0">
                <a:hlinkClick r:id="" action="ppaction://hlinkfile" tooltip="Please note the Bibliography may not contain all publications associated with this study."/>
              </a:rPr>
              <a:t>?</a:t>
            </a:r>
            <a:r>
              <a:rPr lang="en-US" b="1" dirty="0" smtClean="0"/>
              <a:t>)</a:t>
            </a:r>
          </a:p>
          <a:p>
            <a:r>
              <a:rPr lang="en-US" dirty="0" smtClean="0">
                <a:hlinkClick r:id="rId14" action="ppaction://hlinkfile"/>
              </a:rPr>
              <a:t>List all ~55 citations associated with this study</a:t>
            </a:r>
            <a:endParaRPr lang="en-US" dirty="0" smtClean="0"/>
          </a:p>
          <a:p>
            <a:r>
              <a:rPr lang="en-US" dirty="0" smtClean="0">
                <a:hlinkClick r:id="rId15" action="ppaction://hlinkfile"/>
              </a:rPr>
              <a:t>List ~39 citations that match your query</a:t>
            </a:r>
            <a:endParaRPr lang="en-US" dirty="0" smtClean="0"/>
          </a:p>
          <a:p>
            <a:r>
              <a:rPr lang="en-US" dirty="0" smtClean="0"/>
              <a:t>Search the citations in this study</a:t>
            </a:r>
          </a:p>
          <a:p>
            <a:r>
              <a:rPr lang="en-US" b="1" dirty="0" smtClean="0"/>
              <a:t>Top Publications that Match your Query</a:t>
            </a:r>
          </a:p>
          <a:p>
            <a:r>
              <a:rPr lang="en-US" dirty="0" smtClean="0"/>
              <a:t>2010</a:t>
            </a:r>
          </a:p>
          <a:p>
            <a:r>
              <a:rPr lang="en-US" dirty="0" smtClean="0"/>
              <a:t>Hunt, Justin, Eisenberg, Daniel . </a:t>
            </a:r>
            <a:r>
              <a:rPr lang="en-US" b="1" dirty="0" smtClean="0">
                <a:hlinkClick r:id="rId16" action="ppaction://hlinkfile"/>
              </a:rPr>
              <a:t>Mental health problems and help-seeking behavior among college students</a:t>
            </a:r>
            <a:r>
              <a:rPr lang="en-US" dirty="0" smtClean="0"/>
              <a:t>. </a:t>
            </a:r>
            <a:r>
              <a:rPr lang="en-US" i="1" dirty="0" smtClean="0"/>
              <a:t>Journal of Adolescent Health</a:t>
            </a:r>
            <a:r>
              <a:rPr lang="en-US" dirty="0" smtClean="0"/>
              <a:t>. 46, (1), 3-10. </a:t>
            </a:r>
          </a:p>
          <a:p>
            <a:r>
              <a:rPr lang="en-US" dirty="0" smtClean="0"/>
              <a:t>2011</a:t>
            </a:r>
          </a:p>
          <a:p>
            <a:r>
              <a:rPr lang="en-US" dirty="0" err="1" smtClean="0"/>
              <a:t>Merikangas</a:t>
            </a:r>
            <a:r>
              <a:rPr lang="en-US" dirty="0" smtClean="0"/>
              <a:t>, Kathleen </a:t>
            </a:r>
            <a:r>
              <a:rPr lang="en-US" dirty="0" err="1" smtClean="0"/>
              <a:t>Ries</a:t>
            </a:r>
            <a:r>
              <a:rPr lang="en-US" dirty="0" smtClean="0"/>
              <a:t>, He, </a:t>
            </a:r>
            <a:r>
              <a:rPr lang="en-US" dirty="0" err="1" smtClean="0"/>
              <a:t>Jian</a:t>
            </a:r>
            <a:r>
              <a:rPr lang="en-US" dirty="0" smtClean="0"/>
              <a:t>-ping, Burstein, Marcy, </a:t>
            </a:r>
            <a:r>
              <a:rPr lang="en-US" dirty="0" err="1" smtClean="0"/>
              <a:t>Swendsen</a:t>
            </a:r>
            <a:r>
              <a:rPr lang="en-US" dirty="0" smtClean="0"/>
              <a:t>, Joel, </a:t>
            </a:r>
            <a:r>
              <a:rPr lang="en-US" dirty="0" err="1" smtClean="0"/>
              <a:t>Avenevoli</a:t>
            </a:r>
            <a:r>
              <a:rPr lang="en-US" dirty="0" smtClean="0"/>
              <a:t>, Shelli, Case, Brady, </a:t>
            </a:r>
            <a:r>
              <a:rPr lang="en-US" dirty="0" err="1" smtClean="0"/>
              <a:t>Georgiades</a:t>
            </a:r>
            <a:r>
              <a:rPr lang="en-US" dirty="0" smtClean="0"/>
              <a:t>, </a:t>
            </a:r>
            <a:r>
              <a:rPr lang="en-US" dirty="0" err="1" smtClean="0"/>
              <a:t>Katholiki</a:t>
            </a:r>
            <a:r>
              <a:rPr lang="en-US" dirty="0" smtClean="0"/>
              <a:t>, Heaton, Leanne, Swanson, Sonja, </a:t>
            </a:r>
            <a:r>
              <a:rPr lang="en-US" dirty="0" err="1" smtClean="0"/>
              <a:t>Olfson</a:t>
            </a:r>
            <a:r>
              <a:rPr lang="en-US" dirty="0" smtClean="0"/>
              <a:t>, Mark . </a:t>
            </a:r>
            <a:r>
              <a:rPr lang="en-US" b="1" dirty="0" smtClean="0">
                <a:hlinkClick r:id="rId17" action="ppaction://hlinkfile"/>
              </a:rPr>
              <a:t>Service utilization for lifetime mental disorders in U.S. adolescents: Results of the National </a:t>
            </a:r>
            <a:r>
              <a:rPr lang="en-US" b="1" dirty="0" err="1" smtClean="0">
                <a:hlinkClick r:id="rId17" action="ppaction://hlinkfile"/>
              </a:rPr>
              <a:t>Comorbidity</a:t>
            </a:r>
            <a:r>
              <a:rPr lang="en-US" b="1" dirty="0" smtClean="0">
                <a:hlinkClick r:id="rId17" action="ppaction://hlinkfile"/>
              </a:rPr>
              <a:t> </a:t>
            </a:r>
            <a:r>
              <a:rPr lang="en-US" b="1" dirty="0" err="1" smtClean="0">
                <a:hlinkClick r:id="rId17" action="ppaction://hlinkfile"/>
              </a:rPr>
              <a:t>Survey?Adolescent</a:t>
            </a:r>
            <a:r>
              <a:rPr lang="en-US" b="1" dirty="0" smtClean="0">
                <a:hlinkClick r:id="rId17" action="ppaction://hlinkfile"/>
              </a:rPr>
              <a:t> supplement (NCS-A)</a:t>
            </a:r>
            <a:r>
              <a:rPr lang="en-US" dirty="0" smtClean="0"/>
              <a:t>. </a:t>
            </a:r>
            <a:r>
              <a:rPr lang="en-US" i="1" dirty="0" smtClean="0"/>
              <a:t>Journal of the American Academy of Child and Adolescent Psychiatry</a:t>
            </a:r>
            <a:r>
              <a:rPr lang="en-US" dirty="0" smtClean="0"/>
              <a:t>. 50, (1), 32-45. </a:t>
            </a:r>
          </a:p>
          <a:p>
            <a:r>
              <a:rPr lang="en-US" dirty="0" smtClean="0"/>
              <a:t>2013</a:t>
            </a:r>
          </a:p>
          <a:p>
            <a:r>
              <a:rPr lang="en-US" dirty="0" err="1" smtClean="0"/>
              <a:t>Olfson</a:t>
            </a:r>
            <a:r>
              <a:rPr lang="en-US" dirty="0" smtClean="0"/>
              <a:t>, Mark, He, </a:t>
            </a:r>
            <a:r>
              <a:rPr lang="en-US" dirty="0" err="1" smtClean="0"/>
              <a:t>Jian</a:t>
            </a:r>
            <a:r>
              <a:rPr lang="en-US" dirty="0" smtClean="0"/>
              <a:t>-ping, </a:t>
            </a:r>
            <a:r>
              <a:rPr lang="en-US" dirty="0" err="1" smtClean="0"/>
              <a:t>Merikangas</a:t>
            </a:r>
            <a:r>
              <a:rPr lang="en-US" dirty="0" smtClean="0"/>
              <a:t>, Kathleen </a:t>
            </a:r>
            <a:r>
              <a:rPr lang="en-US" dirty="0" err="1" smtClean="0"/>
              <a:t>Ries</a:t>
            </a:r>
            <a:r>
              <a:rPr lang="en-US" dirty="0" smtClean="0"/>
              <a:t> . </a:t>
            </a:r>
            <a:r>
              <a:rPr lang="en-US" b="1" dirty="0" smtClean="0">
                <a:hlinkClick r:id="rId18" action="ppaction://hlinkfile"/>
              </a:rPr>
              <a:t>Psychotropic medication treatment of adolescents: Results from the National </a:t>
            </a:r>
            <a:r>
              <a:rPr lang="en-US" b="1" dirty="0" err="1" smtClean="0">
                <a:hlinkClick r:id="rId18" action="ppaction://hlinkfile"/>
              </a:rPr>
              <a:t>Comorbidity</a:t>
            </a:r>
            <a:r>
              <a:rPr lang="en-US" b="1" dirty="0" smtClean="0">
                <a:hlinkClick r:id="rId18" action="ppaction://hlinkfile"/>
              </a:rPr>
              <a:t> Survey-Adolescent Supplement</a:t>
            </a:r>
            <a:r>
              <a:rPr lang="en-US" dirty="0" smtClean="0"/>
              <a:t>. </a:t>
            </a:r>
            <a:r>
              <a:rPr lang="en-US" i="1" dirty="0" smtClean="0"/>
              <a:t>Journal of the American Academy of Child and Adolescent Psychiatry</a:t>
            </a:r>
            <a:r>
              <a:rPr lang="en-US" dirty="0" smtClean="0"/>
              <a:t>. 52, (4), 378-388. </a:t>
            </a:r>
          </a:p>
          <a:p>
            <a:r>
              <a:rPr lang="en-US" dirty="0" smtClean="0"/>
              <a:t>2012</a:t>
            </a:r>
          </a:p>
          <a:p>
            <a:r>
              <a:rPr lang="en-US" dirty="0" smtClean="0"/>
              <a:t>McLaughlin, K.A., Greif Green, J., </a:t>
            </a:r>
            <a:r>
              <a:rPr lang="en-US" dirty="0" err="1" smtClean="0"/>
              <a:t>AlegrÃ­a</a:t>
            </a:r>
            <a:r>
              <a:rPr lang="en-US" dirty="0" smtClean="0"/>
              <a:t>, M., Jane Costello, E., Gruber, M.J., Sampson, N.A., Kessler, R.C. . </a:t>
            </a:r>
            <a:r>
              <a:rPr lang="en-US" b="1" dirty="0" smtClean="0">
                <a:hlinkClick r:id="rId19" action="ppaction://hlinkfile"/>
              </a:rPr>
              <a:t>Food insecurity and mental disorders in a National Sample of US Adolescents</a:t>
            </a:r>
            <a:r>
              <a:rPr lang="en-US" dirty="0" smtClean="0"/>
              <a:t>. </a:t>
            </a:r>
            <a:r>
              <a:rPr lang="en-US" i="1" dirty="0" smtClean="0"/>
              <a:t>Journal of the American Academy of Child and Adolescent Psychiatry</a:t>
            </a:r>
            <a:r>
              <a:rPr lang="en-US" dirty="0" smtClean="0"/>
              <a:t>. 51, (12), 1293-1303. </a:t>
            </a:r>
          </a:p>
          <a:p>
            <a:r>
              <a:rPr lang="en-US" dirty="0" smtClean="0"/>
              <a:t>2013</a:t>
            </a:r>
          </a:p>
          <a:p>
            <a:r>
              <a:rPr lang="en-US" dirty="0" smtClean="0"/>
              <a:t>Green, Jennifer Greif, McLaughlin, Katie A., </a:t>
            </a:r>
            <a:r>
              <a:rPr lang="en-US" dirty="0" err="1" smtClean="0"/>
              <a:t>Alegria</a:t>
            </a:r>
            <a:r>
              <a:rPr lang="en-US" dirty="0" smtClean="0"/>
              <a:t>, Margarita, Costello, E. Jane, Gruber, Michael J., </a:t>
            </a:r>
            <a:r>
              <a:rPr lang="en-US" dirty="0" err="1" smtClean="0"/>
              <a:t>Hoagwood</a:t>
            </a:r>
            <a:r>
              <a:rPr lang="en-US" dirty="0" smtClean="0"/>
              <a:t>, Kimberly, Leaf, Philip J., Olin, Serene, Sampson, Nancy A., Kessler, Ronald C. </a:t>
            </a:r>
            <a:r>
              <a:rPr lang="en-US" b="1" dirty="0" smtClean="0">
                <a:hlinkClick r:id="rId20" action="ppaction://hlinkfile"/>
              </a:rPr>
              <a:t>School mental health resources and adolescent mental health service use</a:t>
            </a:r>
            <a:r>
              <a:rPr lang="en-US" dirty="0" smtClean="0"/>
              <a:t>. </a:t>
            </a:r>
            <a:r>
              <a:rPr lang="en-US" i="1" dirty="0" smtClean="0"/>
              <a:t>Journal of the American Academy of Child and Adolescent Psychiatry</a:t>
            </a:r>
            <a:r>
              <a:rPr lang="en-US" dirty="0" smtClean="0"/>
              <a:t>. 52, (5), 501-510. </a:t>
            </a:r>
          </a:p>
          <a:p>
            <a:r>
              <a:rPr lang="en-US" dirty="0" smtClean="0"/>
              <a:t>2010</a:t>
            </a:r>
          </a:p>
          <a:p>
            <a:r>
              <a:rPr lang="en-US" dirty="0" err="1" smtClean="0"/>
              <a:t>Merikangas</a:t>
            </a:r>
            <a:r>
              <a:rPr lang="en-US" dirty="0" smtClean="0"/>
              <a:t>, Kathleen </a:t>
            </a:r>
            <a:r>
              <a:rPr lang="en-US" dirty="0" err="1" smtClean="0"/>
              <a:t>Ries</a:t>
            </a:r>
            <a:r>
              <a:rPr lang="en-US" dirty="0" smtClean="0"/>
              <a:t>, He, </a:t>
            </a:r>
            <a:r>
              <a:rPr lang="en-US" dirty="0" err="1" smtClean="0"/>
              <a:t>Jian</a:t>
            </a:r>
            <a:r>
              <a:rPr lang="en-US" dirty="0" smtClean="0"/>
              <a:t>-ping, Burstein, Marcy, Swanson, Sonja A., </a:t>
            </a:r>
            <a:r>
              <a:rPr lang="en-US" dirty="0" err="1" smtClean="0"/>
              <a:t>Avenevoli</a:t>
            </a:r>
            <a:r>
              <a:rPr lang="en-US" dirty="0" smtClean="0"/>
              <a:t>, Shelli, Cui, </a:t>
            </a:r>
            <a:r>
              <a:rPr lang="en-US" dirty="0" err="1" smtClean="0"/>
              <a:t>Lihong</a:t>
            </a:r>
            <a:r>
              <a:rPr lang="en-US" dirty="0" smtClean="0"/>
              <a:t>, </a:t>
            </a:r>
            <a:r>
              <a:rPr lang="en-US" dirty="0" err="1" smtClean="0"/>
              <a:t>Benjet</a:t>
            </a:r>
            <a:r>
              <a:rPr lang="en-US" dirty="0" smtClean="0"/>
              <a:t>, </a:t>
            </a:r>
            <a:r>
              <a:rPr lang="en-US" dirty="0" err="1" smtClean="0"/>
              <a:t>Corina</a:t>
            </a:r>
            <a:r>
              <a:rPr lang="en-US" dirty="0" smtClean="0"/>
              <a:t>, </a:t>
            </a:r>
            <a:r>
              <a:rPr lang="en-US" dirty="0" err="1" smtClean="0"/>
              <a:t>Georgiades</a:t>
            </a:r>
            <a:r>
              <a:rPr lang="en-US" dirty="0" smtClean="0"/>
              <a:t>, </a:t>
            </a:r>
            <a:r>
              <a:rPr lang="en-US" dirty="0" err="1" smtClean="0"/>
              <a:t>Katholiki</a:t>
            </a:r>
            <a:r>
              <a:rPr lang="en-US" dirty="0" smtClean="0"/>
              <a:t>, </a:t>
            </a:r>
            <a:r>
              <a:rPr lang="en-US" dirty="0" err="1" smtClean="0"/>
              <a:t>Swendsen</a:t>
            </a:r>
            <a:r>
              <a:rPr lang="en-US" dirty="0" smtClean="0"/>
              <a:t>, Joel . </a:t>
            </a:r>
            <a:r>
              <a:rPr lang="en-US" b="1" dirty="0" smtClean="0">
                <a:hlinkClick r:id="rId21" action="ppaction://hlinkfile"/>
              </a:rPr>
              <a:t>Lifetime prevalence of mental disorders in U.S. adolescents: Results from the National </a:t>
            </a:r>
            <a:r>
              <a:rPr lang="en-US" b="1" dirty="0" err="1" smtClean="0">
                <a:hlinkClick r:id="rId21" action="ppaction://hlinkfile"/>
              </a:rPr>
              <a:t>Comorbidity</a:t>
            </a:r>
            <a:r>
              <a:rPr lang="en-US" b="1" dirty="0" smtClean="0">
                <a:hlinkClick r:id="rId21" action="ppaction://hlinkfile"/>
              </a:rPr>
              <a:t> Survey </a:t>
            </a:r>
            <a:r>
              <a:rPr lang="en-US" b="1" dirty="0" err="1" smtClean="0">
                <a:hlinkClick r:id="rId21" action="ppaction://hlinkfile"/>
              </a:rPr>
              <a:t>Replication?Adolescent</a:t>
            </a:r>
            <a:r>
              <a:rPr lang="en-US" b="1" dirty="0" smtClean="0">
                <a:hlinkClick r:id="rId21" action="ppaction://hlinkfile"/>
              </a:rPr>
              <a:t> Supplement (NCS-A)</a:t>
            </a:r>
            <a:r>
              <a:rPr lang="en-US" dirty="0" smtClean="0"/>
              <a:t>. </a:t>
            </a:r>
            <a:r>
              <a:rPr lang="en-US" i="1" dirty="0" smtClean="0"/>
              <a:t>Journal of the American Academy of Child and Adolescent Psychiatry</a:t>
            </a:r>
            <a:r>
              <a:rPr lang="en-US" dirty="0" smtClean="0"/>
              <a:t>. 49, (10), 980-990. </a:t>
            </a:r>
          </a:p>
          <a:p>
            <a:r>
              <a:rPr lang="en-US" dirty="0" smtClean="0"/>
              <a:t>2009</a:t>
            </a:r>
          </a:p>
          <a:p>
            <a:r>
              <a:rPr lang="en-US" dirty="0" smtClean="0"/>
              <a:t>Kessler, Ronald C., </a:t>
            </a:r>
            <a:r>
              <a:rPr lang="en-US" dirty="0" err="1" smtClean="0"/>
              <a:t>Avenevoli</a:t>
            </a:r>
            <a:r>
              <a:rPr lang="en-US" dirty="0" smtClean="0"/>
              <a:t>, Shelli, Costello, E. Jane, Green, Jennifer Greif, Gruber, Michael J., </a:t>
            </a:r>
            <a:r>
              <a:rPr lang="en-US" dirty="0" err="1" smtClean="0"/>
              <a:t>Heeringa</a:t>
            </a:r>
            <a:r>
              <a:rPr lang="en-US" dirty="0" smtClean="0"/>
              <a:t>, Steven, </a:t>
            </a:r>
            <a:r>
              <a:rPr lang="en-US" dirty="0" err="1" smtClean="0"/>
              <a:t>Merikangas</a:t>
            </a:r>
            <a:r>
              <a:rPr lang="en-US" dirty="0" smtClean="0"/>
              <a:t>, Kathleen R., Pennell, Beth-Ellen, Sampson, Nancy A., </a:t>
            </a:r>
            <a:r>
              <a:rPr lang="en-US" dirty="0" err="1" smtClean="0"/>
              <a:t>Zaslavsky</a:t>
            </a:r>
            <a:r>
              <a:rPr lang="en-US" dirty="0" smtClean="0"/>
              <a:t>, Alan M. </a:t>
            </a:r>
            <a:r>
              <a:rPr lang="en-US" b="1" dirty="0" smtClean="0">
                <a:hlinkClick r:id="rId22" action="ppaction://hlinkfile"/>
              </a:rPr>
              <a:t>National </a:t>
            </a:r>
            <a:r>
              <a:rPr lang="en-US" b="1" dirty="0" err="1" smtClean="0">
                <a:hlinkClick r:id="rId22" action="ppaction://hlinkfile"/>
              </a:rPr>
              <a:t>Comorbidity</a:t>
            </a:r>
            <a:r>
              <a:rPr lang="en-US" b="1" dirty="0" smtClean="0">
                <a:hlinkClick r:id="rId22" action="ppaction://hlinkfile"/>
              </a:rPr>
              <a:t> Survey Replication Adolescent Supplement (NCS-A): II. Overview and design</a:t>
            </a:r>
            <a:r>
              <a:rPr lang="en-US" dirty="0" smtClean="0"/>
              <a:t>. </a:t>
            </a:r>
            <a:r>
              <a:rPr lang="en-US" i="1" dirty="0" smtClean="0"/>
              <a:t>Journal of the American Academy of Child and Adolescent Psychiatry</a:t>
            </a:r>
            <a:r>
              <a:rPr lang="en-US" dirty="0" smtClean="0"/>
              <a:t>. 48, (4), 380-385. </a:t>
            </a:r>
          </a:p>
          <a:p>
            <a:r>
              <a:rPr lang="en-US" dirty="0" smtClean="0"/>
              <a:t>2009</a:t>
            </a:r>
          </a:p>
          <a:p>
            <a:r>
              <a:rPr lang="en-US" dirty="0" err="1" smtClean="0"/>
              <a:t>Merikangas</a:t>
            </a:r>
            <a:r>
              <a:rPr lang="en-US" dirty="0" smtClean="0"/>
              <a:t>, Kathleen R., </a:t>
            </a:r>
            <a:r>
              <a:rPr lang="en-US" dirty="0" err="1" smtClean="0"/>
              <a:t>Avenevoli</a:t>
            </a:r>
            <a:r>
              <a:rPr lang="en-US" dirty="0" smtClean="0"/>
              <a:t>, Shelli, Costello, E. Jane, </a:t>
            </a:r>
            <a:r>
              <a:rPr lang="en-US" dirty="0" err="1" smtClean="0"/>
              <a:t>Koretz</a:t>
            </a:r>
            <a:r>
              <a:rPr lang="en-US" dirty="0" smtClean="0"/>
              <a:t>, Doreen, Kessler, Ronald C. </a:t>
            </a:r>
            <a:r>
              <a:rPr lang="en-US" b="1" dirty="0" smtClean="0">
                <a:hlinkClick r:id="rId23" action="ppaction://hlinkfile"/>
              </a:rPr>
              <a:t>National </a:t>
            </a:r>
            <a:r>
              <a:rPr lang="en-US" b="1" dirty="0" err="1" smtClean="0">
                <a:hlinkClick r:id="rId23" action="ppaction://hlinkfile"/>
              </a:rPr>
              <a:t>Comorbidity</a:t>
            </a:r>
            <a:r>
              <a:rPr lang="en-US" b="1" dirty="0" smtClean="0">
                <a:hlinkClick r:id="rId23" action="ppaction://hlinkfile"/>
              </a:rPr>
              <a:t> Survey Replication Adolescent Supplement (NCS-A): I. Background and measures</a:t>
            </a:r>
            <a:r>
              <a:rPr lang="en-US" dirty="0" smtClean="0"/>
              <a:t>. </a:t>
            </a:r>
            <a:r>
              <a:rPr lang="en-US" i="1" dirty="0" smtClean="0"/>
              <a:t>Journal of the American Academy of Child and Adolescent Psychiatry</a:t>
            </a:r>
            <a:r>
              <a:rPr lang="en-US" dirty="0" smtClean="0"/>
              <a:t>. 48, (4), 367-369. </a:t>
            </a:r>
          </a:p>
          <a:p>
            <a:r>
              <a:rPr lang="en-US" dirty="0" smtClean="0"/>
              <a:t>2009</a:t>
            </a:r>
          </a:p>
          <a:p>
            <a:r>
              <a:rPr lang="en-US" dirty="0" smtClean="0"/>
              <a:t>Kessler, Ronald C., </a:t>
            </a:r>
            <a:r>
              <a:rPr lang="en-US" dirty="0" err="1" smtClean="0"/>
              <a:t>Avenevoli</a:t>
            </a:r>
            <a:r>
              <a:rPr lang="en-US" dirty="0" smtClean="0"/>
              <a:t>, Shelli, Green, Jennifer, Gruber, Michael J., </a:t>
            </a:r>
            <a:r>
              <a:rPr lang="en-US" dirty="0" err="1" smtClean="0"/>
              <a:t>Guyer</a:t>
            </a:r>
            <a:r>
              <a:rPr lang="en-US" dirty="0" smtClean="0"/>
              <a:t>, Margaret, He, </a:t>
            </a:r>
            <a:r>
              <a:rPr lang="en-US" dirty="0" err="1" smtClean="0"/>
              <a:t>Yulei</a:t>
            </a:r>
            <a:r>
              <a:rPr lang="en-US" dirty="0" smtClean="0"/>
              <a:t>, Jin, Robert, Kaufman, Joan, Sampson, Nancy A., </a:t>
            </a:r>
            <a:r>
              <a:rPr lang="en-US" dirty="0" err="1" smtClean="0"/>
              <a:t>Zaslavsky</a:t>
            </a:r>
            <a:r>
              <a:rPr lang="en-US" dirty="0" smtClean="0"/>
              <a:t>, Alan M., </a:t>
            </a:r>
            <a:r>
              <a:rPr lang="en-US" dirty="0" err="1" smtClean="0"/>
              <a:t>Merikangas</a:t>
            </a:r>
            <a:r>
              <a:rPr lang="en-US" dirty="0" smtClean="0"/>
              <a:t>, Kathleen R. </a:t>
            </a:r>
            <a:r>
              <a:rPr lang="en-US" b="1" dirty="0" smtClean="0">
                <a:hlinkClick r:id="rId24" action="ppaction://hlinkfile"/>
              </a:rPr>
              <a:t>National </a:t>
            </a:r>
            <a:r>
              <a:rPr lang="en-US" b="1" dirty="0" err="1" smtClean="0">
                <a:hlinkClick r:id="rId24" action="ppaction://hlinkfile"/>
              </a:rPr>
              <a:t>Comorbidity</a:t>
            </a:r>
            <a:r>
              <a:rPr lang="en-US" b="1" dirty="0" smtClean="0">
                <a:hlinkClick r:id="rId24" action="ppaction://hlinkfile"/>
              </a:rPr>
              <a:t> Survey Replication Adolescent Supplement (NCS-A): III. Concordance of DSM-IV/CIDI diagnoses with clinical reassessments</a:t>
            </a:r>
            <a:r>
              <a:rPr lang="en-US" dirty="0" smtClean="0"/>
              <a:t>. </a:t>
            </a:r>
            <a:r>
              <a:rPr lang="en-US" i="1" dirty="0" smtClean="0"/>
              <a:t>Journal of the American Academy of Child and Adolescent Psychiatry</a:t>
            </a:r>
            <a:r>
              <a:rPr lang="en-US" dirty="0" smtClean="0"/>
              <a:t>. 48, (4), 386-399. </a:t>
            </a:r>
          </a:p>
          <a:p>
            <a:r>
              <a:rPr lang="en-US" dirty="0" smtClean="0"/>
              <a:t>2011</a:t>
            </a:r>
          </a:p>
          <a:p>
            <a:r>
              <a:rPr lang="en-US" dirty="0" smtClean="0"/>
              <a:t>Burstein, Marcy, He, </a:t>
            </a:r>
            <a:r>
              <a:rPr lang="en-US" dirty="0" err="1" smtClean="0"/>
              <a:t>Jian</a:t>
            </a:r>
            <a:r>
              <a:rPr lang="en-US" dirty="0" smtClean="0"/>
              <a:t>-Ping, </a:t>
            </a:r>
            <a:r>
              <a:rPr lang="en-US" dirty="0" err="1" smtClean="0"/>
              <a:t>Kattan</a:t>
            </a:r>
            <a:r>
              <a:rPr lang="en-US" dirty="0" smtClean="0"/>
              <a:t>, Gabriella, Albano, Anne M., </a:t>
            </a:r>
            <a:r>
              <a:rPr lang="en-US" dirty="0" err="1" smtClean="0"/>
              <a:t>Avenevoli</a:t>
            </a:r>
            <a:r>
              <a:rPr lang="en-US" dirty="0" smtClean="0"/>
              <a:t>, Shelli, </a:t>
            </a:r>
            <a:r>
              <a:rPr lang="en-US" dirty="0" err="1" smtClean="0"/>
              <a:t>Merikangas</a:t>
            </a:r>
            <a:r>
              <a:rPr lang="en-US" dirty="0" smtClean="0"/>
              <a:t>, Kathleen R. </a:t>
            </a:r>
            <a:r>
              <a:rPr lang="en-US" b="1" dirty="0" smtClean="0">
                <a:hlinkClick r:id="rId25" action="ppaction://hlinkfile"/>
              </a:rPr>
              <a:t>Social phobia and subtypes in the National </a:t>
            </a:r>
            <a:r>
              <a:rPr lang="en-US" b="1" dirty="0" err="1" smtClean="0">
                <a:hlinkClick r:id="rId25" action="ppaction://hlinkfile"/>
              </a:rPr>
              <a:t>Comorbidity</a:t>
            </a:r>
            <a:r>
              <a:rPr lang="en-US" b="1" dirty="0" smtClean="0">
                <a:hlinkClick r:id="rId25" action="ppaction://hlinkfile"/>
              </a:rPr>
              <a:t> </a:t>
            </a:r>
            <a:r>
              <a:rPr lang="en-US" b="1" dirty="0" err="1" smtClean="0">
                <a:hlinkClick r:id="rId25" action="ppaction://hlinkfile"/>
              </a:rPr>
              <a:t>Survey?Adolescent</a:t>
            </a:r>
            <a:r>
              <a:rPr lang="en-US" b="1" dirty="0" smtClean="0">
                <a:hlinkClick r:id="rId25" action="ppaction://hlinkfile"/>
              </a:rPr>
              <a:t> Supplement: Prevalence, correlates, and </a:t>
            </a:r>
            <a:r>
              <a:rPr lang="en-US" b="1" dirty="0" err="1" smtClean="0">
                <a:hlinkClick r:id="rId25" action="ppaction://hlinkfile"/>
              </a:rPr>
              <a:t>comorbidity</a:t>
            </a:r>
            <a:r>
              <a:rPr lang="en-US" dirty="0" smtClean="0"/>
              <a:t>. </a:t>
            </a:r>
            <a:r>
              <a:rPr lang="en-US" i="1" dirty="0" smtClean="0"/>
              <a:t>Journal of the American Academy of Child and Adolescent Psychiatry</a:t>
            </a:r>
            <a:r>
              <a:rPr lang="en-US" dirty="0" smtClean="0"/>
              <a:t>. 50, (9), 870-880. </a:t>
            </a:r>
          </a:p>
          <a:p>
            <a:r>
              <a:rPr lang="en-US" b="1" dirty="0" smtClean="0"/>
              <a:t>Variables</a:t>
            </a:r>
          </a:p>
          <a:p>
            <a:r>
              <a:rPr lang="en-US" dirty="0" smtClean="0">
                <a:hlinkClick r:id="rId26" action="ppaction://hlinkfile"/>
              </a:rPr>
              <a:t>List all 4528 variables in this study</a:t>
            </a:r>
            <a:endParaRPr lang="en-US" dirty="0" smtClean="0"/>
          </a:p>
          <a:p>
            <a:r>
              <a:rPr lang="en-US" dirty="0" smtClean="0"/>
              <a:t>Search the variables in this study</a:t>
            </a:r>
          </a:p>
        </p:txBody>
      </p:sp>
      <p:sp>
        <p:nvSpPr>
          <p:cNvPr id="4" name="Header Placeholder 3"/>
          <p:cNvSpPr>
            <a:spLocks noGrp="1"/>
          </p:cNvSpPr>
          <p:nvPr>
            <p:ph type="hdr" sz="quarter" idx="10"/>
          </p:nvPr>
        </p:nvSpPr>
        <p:spPr/>
        <p:txBody>
          <a:bodyPr/>
          <a:lstStyle/>
          <a:p>
            <a:pPr>
              <a:defRPr/>
            </a:pPr>
            <a:r>
              <a:rPr lang="en-US" smtClean="0"/>
              <a:t>Millett - 2013 NCIN Program Liaisons Summit</a:t>
            </a:r>
            <a:endParaRPr lang="en-US" dirty="0"/>
          </a:p>
        </p:txBody>
      </p:sp>
      <p:sp>
        <p:nvSpPr>
          <p:cNvPr id="5" name="Date Placeholder 4"/>
          <p:cNvSpPr>
            <a:spLocks noGrp="1"/>
          </p:cNvSpPr>
          <p:nvPr>
            <p:ph type="dt" idx="11"/>
          </p:nvPr>
        </p:nvSpPr>
        <p:spPr/>
        <p:txBody>
          <a:bodyPr/>
          <a:lstStyle/>
          <a:p>
            <a:pPr>
              <a:defRPr/>
            </a:pPr>
            <a:fld id="{8C6DD778-253C-483C-A678-0008EFAABD27}" type="datetime8">
              <a:rPr lang="en-US" smtClean="0"/>
              <a:pPr>
                <a:defRPr/>
              </a:pPr>
              <a:t>9/20/2013 3:14 PM</a:t>
            </a:fld>
            <a:endParaRPr lang="en-US" dirty="0"/>
          </a:p>
        </p:txBody>
      </p:sp>
      <p:sp>
        <p:nvSpPr>
          <p:cNvPr id="6" name="Footer Placeholder 5"/>
          <p:cNvSpPr>
            <a:spLocks noGrp="1"/>
          </p:cNvSpPr>
          <p:nvPr>
            <p:ph type="ftr" sz="quarter" idx="12"/>
          </p:nvPr>
        </p:nvSpPr>
        <p:spPr/>
        <p:txBody>
          <a:bodyPr/>
          <a:lstStyle/>
          <a:p>
            <a:pPr>
              <a:defRPr/>
            </a:pPr>
            <a:r>
              <a:rPr lang="en-US" smtClean="0"/>
              <a:t>Nursing File - Program Liaisons</a:t>
            </a:r>
            <a:endParaRPr lang="en-US" dirty="0"/>
          </a:p>
        </p:txBody>
      </p:sp>
      <p:sp>
        <p:nvSpPr>
          <p:cNvPr id="7" name="Slide Number Placeholder 6"/>
          <p:cNvSpPr>
            <a:spLocks noGrp="1"/>
          </p:cNvSpPr>
          <p:nvPr>
            <p:ph type="sldNum" sz="quarter" idx="13"/>
          </p:nvPr>
        </p:nvSpPr>
        <p:spPr/>
        <p:txBody>
          <a:bodyPr/>
          <a:lstStyle/>
          <a:p>
            <a:pPr>
              <a:defRPr/>
            </a:pPr>
            <a:fld id="{CE281425-852E-46E8-8542-ED402F064C76}" type="slidenum">
              <a:rPr lang="en-US" smtClean="0"/>
              <a:pPr>
                <a:defRPr/>
              </a:pPr>
              <a:t>8</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a:defRPr/>
            </a:pPr>
            <a:r>
              <a:rPr lang="en-US" smtClean="0"/>
              <a:t>Millett - 2013 NCIN Program Liaisons Summit</a:t>
            </a:r>
            <a:endParaRPr lang="en-US" dirty="0"/>
          </a:p>
        </p:txBody>
      </p:sp>
      <p:sp>
        <p:nvSpPr>
          <p:cNvPr id="5" name="Date Placeholder 4"/>
          <p:cNvSpPr>
            <a:spLocks noGrp="1"/>
          </p:cNvSpPr>
          <p:nvPr>
            <p:ph type="dt" idx="11"/>
          </p:nvPr>
        </p:nvSpPr>
        <p:spPr/>
        <p:txBody>
          <a:bodyPr/>
          <a:lstStyle/>
          <a:p>
            <a:pPr>
              <a:defRPr/>
            </a:pPr>
            <a:fld id="{8C6DD778-253C-483C-A678-0008EFAABD27}" type="datetime8">
              <a:rPr lang="en-US" smtClean="0"/>
              <a:pPr>
                <a:defRPr/>
              </a:pPr>
              <a:t>9/20/2013 3:14 PM</a:t>
            </a:fld>
            <a:endParaRPr lang="en-US" dirty="0"/>
          </a:p>
        </p:txBody>
      </p:sp>
      <p:sp>
        <p:nvSpPr>
          <p:cNvPr id="6" name="Footer Placeholder 5"/>
          <p:cNvSpPr>
            <a:spLocks noGrp="1"/>
          </p:cNvSpPr>
          <p:nvPr>
            <p:ph type="ftr" sz="quarter" idx="12"/>
          </p:nvPr>
        </p:nvSpPr>
        <p:spPr/>
        <p:txBody>
          <a:bodyPr/>
          <a:lstStyle/>
          <a:p>
            <a:pPr>
              <a:defRPr/>
            </a:pPr>
            <a:r>
              <a:rPr lang="en-US" smtClean="0"/>
              <a:t>Nursing File - Program Liaisons</a:t>
            </a:r>
            <a:endParaRPr lang="en-US" dirty="0"/>
          </a:p>
        </p:txBody>
      </p:sp>
      <p:sp>
        <p:nvSpPr>
          <p:cNvPr id="7" name="Slide Number Placeholder 6"/>
          <p:cNvSpPr>
            <a:spLocks noGrp="1"/>
          </p:cNvSpPr>
          <p:nvPr>
            <p:ph type="sldNum" sz="quarter" idx="13"/>
          </p:nvPr>
        </p:nvSpPr>
        <p:spPr/>
        <p:txBody>
          <a:bodyPr/>
          <a:lstStyle/>
          <a:p>
            <a:pPr>
              <a:defRPr/>
            </a:pPr>
            <a:fld id="{CE281425-852E-46E8-8542-ED402F064C76}" type="slidenum">
              <a:rPr lang="en-US" smtClean="0"/>
              <a:pPr>
                <a:defRPr/>
              </a:pPr>
              <a:t>9</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My password is aub3rg1n3 (in case you don’t get a chance to sign up prior to the presentation).</a:t>
            </a:r>
            <a:endParaRPr lang="en-US" dirty="0"/>
          </a:p>
        </p:txBody>
      </p:sp>
      <p:sp>
        <p:nvSpPr>
          <p:cNvPr id="4" name="Header Placeholder 3"/>
          <p:cNvSpPr>
            <a:spLocks noGrp="1"/>
          </p:cNvSpPr>
          <p:nvPr>
            <p:ph type="hdr" sz="quarter" idx="10"/>
          </p:nvPr>
        </p:nvSpPr>
        <p:spPr/>
        <p:txBody>
          <a:bodyPr/>
          <a:lstStyle/>
          <a:p>
            <a:pPr>
              <a:defRPr/>
            </a:pPr>
            <a:r>
              <a:rPr lang="en-US" smtClean="0"/>
              <a:t>Millett - 2013 NCIN Program Liaisons Summit</a:t>
            </a:r>
            <a:endParaRPr lang="en-US" dirty="0"/>
          </a:p>
        </p:txBody>
      </p:sp>
      <p:sp>
        <p:nvSpPr>
          <p:cNvPr id="5" name="Date Placeholder 4"/>
          <p:cNvSpPr>
            <a:spLocks noGrp="1"/>
          </p:cNvSpPr>
          <p:nvPr>
            <p:ph type="dt" idx="11"/>
          </p:nvPr>
        </p:nvSpPr>
        <p:spPr/>
        <p:txBody>
          <a:bodyPr/>
          <a:lstStyle/>
          <a:p>
            <a:pPr>
              <a:defRPr/>
            </a:pPr>
            <a:fld id="{8C6DD778-253C-483C-A678-0008EFAABD27}" type="datetime8">
              <a:rPr lang="en-US" smtClean="0"/>
              <a:pPr>
                <a:defRPr/>
              </a:pPr>
              <a:t>9/20/2013 3:14 PM</a:t>
            </a:fld>
            <a:endParaRPr lang="en-US" dirty="0"/>
          </a:p>
        </p:txBody>
      </p:sp>
      <p:sp>
        <p:nvSpPr>
          <p:cNvPr id="6" name="Footer Placeholder 5"/>
          <p:cNvSpPr>
            <a:spLocks noGrp="1"/>
          </p:cNvSpPr>
          <p:nvPr>
            <p:ph type="ftr" sz="quarter" idx="12"/>
          </p:nvPr>
        </p:nvSpPr>
        <p:spPr/>
        <p:txBody>
          <a:bodyPr/>
          <a:lstStyle/>
          <a:p>
            <a:pPr>
              <a:defRPr/>
            </a:pPr>
            <a:r>
              <a:rPr lang="en-US" smtClean="0"/>
              <a:t>Nursing File - Program Liaisons</a:t>
            </a:r>
            <a:endParaRPr lang="en-US" dirty="0"/>
          </a:p>
        </p:txBody>
      </p:sp>
      <p:sp>
        <p:nvSpPr>
          <p:cNvPr id="7" name="Slide Number Placeholder 6"/>
          <p:cNvSpPr>
            <a:spLocks noGrp="1"/>
          </p:cNvSpPr>
          <p:nvPr>
            <p:ph type="sldNum" sz="quarter" idx="13"/>
          </p:nvPr>
        </p:nvSpPr>
        <p:spPr/>
        <p:txBody>
          <a:bodyPr/>
          <a:lstStyle/>
          <a:p>
            <a:pPr>
              <a:defRPr/>
            </a:pPr>
            <a:fld id="{CE281425-852E-46E8-8542-ED402F064C76}" type="slidenum">
              <a:rPr lang="en-US" smtClean="0"/>
              <a:pPr>
                <a:defRPr/>
              </a:pPr>
              <a:t>10</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a:defRPr/>
            </a:pPr>
            <a:r>
              <a:rPr lang="en-US" smtClean="0"/>
              <a:t>Millett - 2013 NCIN Program Liaisons Summit</a:t>
            </a:r>
            <a:endParaRPr lang="en-US" dirty="0"/>
          </a:p>
        </p:txBody>
      </p:sp>
      <p:sp>
        <p:nvSpPr>
          <p:cNvPr id="5" name="Date Placeholder 4"/>
          <p:cNvSpPr>
            <a:spLocks noGrp="1"/>
          </p:cNvSpPr>
          <p:nvPr>
            <p:ph type="dt" idx="11"/>
          </p:nvPr>
        </p:nvSpPr>
        <p:spPr/>
        <p:txBody>
          <a:bodyPr/>
          <a:lstStyle/>
          <a:p>
            <a:pPr>
              <a:defRPr/>
            </a:pPr>
            <a:fld id="{8C6DD778-253C-483C-A678-0008EFAABD27}" type="datetime8">
              <a:rPr lang="en-US" smtClean="0"/>
              <a:pPr>
                <a:defRPr/>
              </a:pPr>
              <a:t>9/20/2013 3:14 PM</a:t>
            </a:fld>
            <a:endParaRPr lang="en-US" dirty="0"/>
          </a:p>
        </p:txBody>
      </p:sp>
      <p:sp>
        <p:nvSpPr>
          <p:cNvPr id="6" name="Footer Placeholder 5"/>
          <p:cNvSpPr>
            <a:spLocks noGrp="1"/>
          </p:cNvSpPr>
          <p:nvPr>
            <p:ph type="ftr" sz="quarter" idx="12"/>
          </p:nvPr>
        </p:nvSpPr>
        <p:spPr/>
        <p:txBody>
          <a:bodyPr/>
          <a:lstStyle/>
          <a:p>
            <a:pPr>
              <a:defRPr/>
            </a:pPr>
            <a:r>
              <a:rPr lang="en-US" smtClean="0"/>
              <a:t>Nursing File - Program Liaisons</a:t>
            </a:r>
            <a:endParaRPr lang="en-US" dirty="0"/>
          </a:p>
        </p:txBody>
      </p:sp>
      <p:sp>
        <p:nvSpPr>
          <p:cNvPr id="7" name="Slide Number Placeholder 6"/>
          <p:cNvSpPr>
            <a:spLocks noGrp="1"/>
          </p:cNvSpPr>
          <p:nvPr>
            <p:ph type="sldNum" sz="quarter" idx="13"/>
          </p:nvPr>
        </p:nvSpPr>
        <p:spPr/>
        <p:txBody>
          <a:bodyPr/>
          <a:lstStyle/>
          <a:p>
            <a:pPr>
              <a:defRPr/>
            </a:pPr>
            <a:fld id="{CE281425-852E-46E8-8542-ED402F064C76}" type="slidenum">
              <a:rPr lang="en-US" smtClean="0"/>
              <a:pPr>
                <a:defRPr/>
              </a:pPr>
              <a:t>11</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Datasets were</a:t>
            </a:r>
            <a:r>
              <a:rPr lang="en-US" baseline="0" dirty="0" smtClean="0"/>
              <a:t> chosen from five categories of HMCA data, 2005 – present. Right click and selecting open will lead to the page of individual dataset. </a:t>
            </a:r>
            <a:endParaRPr lang="en-US" dirty="0"/>
          </a:p>
        </p:txBody>
      </p:sp>
      <p:sp>
        <p:nvSpPr>
          <p:cNvPr id="4" name="Header Placeholder 3"/>
          <p:cNvSpPr>
            <a:spLocks noGrp="1"/>
          </p:cNvSpPr>
          <p:nvPr>
            <p:ph type="hdr" sz="quarter" idx="10"/>
          </p:nvPr>
        </p:nvSpPr>
        <p:spPr/>
        <p:txBody>
          <a:bodyPr/>
          <a:lstStyle/>
          <a:p>
            <a:pPr>
              <a:defRPr/>
            </a:pPr>
            <a:r>
              <a:rPr lang="en-US" smtClean="0"/>
              <a:t>Millett - 2013 NCIN Program Liaisons Summit</a:t>
            </a:r>
            <a:endParaRPr lang="en-US" dirty="0"/>
          </a:p>
        </p:txBody>
      </p:sp>
      <p:sp>
        <p:nvSpPr>
          <p:cNvPr id="5" name="Date Placeholder 4"/>
          <p:cNvSpPr>
            <a:spLocks noGrp="1"/>
          </p:cNvSpPr>
          <p:nvPr>
            <p:ph type="dt" idx="11"/>
          </p:nvPr>
        </p:nvSpPr>
        <p:spPr/>
        <p:txBody>
          <a:bodyPr/>
          <a:lstStyle/>
          <a:p>
            <a:pPr>
              <a:defRPr/>
            </a:pPr>
            <a:fld id="{8C6DD778-253C-483C-A678-0008EFAABD27}" type="datetime8">
              <a:rPr lang="en-US" smtClean="0"/>
              <a:pPr>
                <a:defRPr/>
              </a:pPr>
              <a:t>9/20/2013 3:14 PM</a:t>
            </a:fld>
            <a:endParaRPr lang="en-US" dirty="0"/>
          </a:p>
        </p:txBody>
      </p:sp>
      <p:sp>
        <p:nvSpPr>
          <p:cNvPr id="6" name="Footer Placeholder 5"/>
          <p:cNvSpPr>
            <a:spLocks noGrp="1"/>
          </p:cNvSpPr>
          <p:nvPr>
            <p:ph type="ftr" sz="quarter" idx="12"/>
          </p:nvPr>
        </p:nvSpPr>
        <p:spPr/>
        <p:txBody>
          <a:bodyPr/>
          <a:lstStyle/>
          <a:p>
            <a:pPr>
              <a:defRPr/>
            </a:pPr>
            <a:r>
              <a:rPr lang="en-US" smtClean="0"/>
              <a:t>Nursing File - Program Liaisons</a:t>
            </a:r>
            <a:endParaRPr lang="en-US" dirty="0"/>
          </a:p>
        </p:txBody>
      </p:sp>
      <p:sp>
        <p:nvSpPr>
          <p:cNvPr id="7" name="Slide Number Placeholder 6"/>
          <p:cNvSpPr>
            <a:spLocks noGrp="1"/>
          </p:cNvSpPr>
          <p:nvPr>
            <p:ph type="sldNum" sz="quarter" idx="13"/>
          </p:nvPr>
        </p:nvSpPr>
        <p:spPr/>
        <p:txBody>
          <a:bodyPr/>
          <a:lstStyle/>
          <a:p>
            <a:pPr>
              <a:defRPr/>
            </a:pPr>
            <a:fld id="{CE281425-852E-46E8-8542-ED402F064C76}" type="slidenum">
              <a:rPr lang="en-US" smtClean="0"/>
              <a:pPr>
                <a:defRPr/>
              </a:pPr>
              <a:t>12</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and content">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990600"/>
          </a:xfrm>
        </p:spPr>
        <p:txBody>
          <a:bodyPr/>
          <a:lstStyle>
            <a:lvl1pPr>
              <a:defRPr sz="3600">
                <a:solidFill>
                  <a:srgbClr val="003067"/>
                </a:solidFill>
                <a:latin typeface="Verdana" pitchFamily="34" charset="0"/>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algn="ctr">
              <a:defRPr/>
            </a:lvl1pPr>
          </a:lstStyle>
          <a:p>
            <a:pPr>
              <a:defRPr/>
            </a:pPr>
            <a:fld id="{B327646D-58BD-4742-A410-3A755CDC936D}" type="datetime1">
              <a:rPr lang="en-US" smtClean="0"/>
              <a:pPr>
                <a:defRPr/>
              </a:pPr>
              <a:t>9/20/2013</a:t>
            </a:fld>
            <a:endParaRPr lang="en-US" dirty="0"/>
          </a:p>
        </p:txBody>
      </p:sp>
      <p:sp>
        <p:nvSpPr>
          <p:cNvPr id="8" name="Text Placeholder 7"/>
          <p:cNvSpPr>
            <a:spLocks noGrp="1"/>
          </p:cNvSpPr>
          <p:nvPr>
            <p:ph type="body" sz="quarter" idx="11"/>
          </p:nvPr>
        </p:nvSpPr>
        <p:spPr>
          <a:xfrm>
            <a:off x="457200" y="2209800"/>
            <a:ext cx="8229600" cy="3124200"/>
          </a:xfrm>
          <a:prstGeom prst="rect">
            <a:avLst/>
          </a:prstGeom>
        </p:spPr>
        <p:txBody>
          <a:bodyPr/>
          <a:lstStyle>
            <a:lvl1pPr>
              <a:defRPr>
                <a:latin typeface="Verdana" pitchFamily="34" charset="0"/>
              </a:defRPr>
            </a:lvl1pPr>
            <a:lvl2pPr>
              <a:defRPr>
                <a:latin typeface="Verdana" pitchFamily="34" charset="0"/>
              </a:defRPr>
            </a:lvl2pPr>
            <a:lvl3pPr>
              <a:defRPr>
                <a:latin typeface="Verdana" pitchFamily="34" charset="0"/>
              </a:defRPr>
            </a:lvl3pPr>
            <a:lvl4pPr>
              <a:defRPr>
                <a:latin typeface="Verdana" pitchFamily="34" charset="0"/>
              </a:defRPr>
            </a:lvl4pPr>
            <a:lvl5pPr>
              <a:defRPr>
                <a:latin typeface="Verdan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12"/>
          </p:nvPr>
        </p:nvSpPr>
        <p:spPr>
          <a:xfrm>
            <a:off x="152400" y="6492875"/>
            <a:ext cx="457200" cy="288925"/>
          </a:xfrm>
          <a:prstGeom prst="rect">
            <a:avLst/>
          </a:prstGeom>
        </p:spPr>
        <p:txBody>
          <a:bodyPr/>
          <a:lstStyle>
            <a:lvl1pPr fontAlgn="auto">
              <a:spcBef>
                <a:spcPts val="0"/>
              </a:spcBef>
              <a:spcAft>
                <a:spcPts val="0"/>
              </a:spcAft>
              <a:defRPr sz="1200">
                <a:solidFill>
                  <a:srgbClr val="003067"/>
                </a:solidFill>
                <a:latin typeface="+mn-lt"/>
              </a:defRPr>
            </a:lvl1pPr>
          </a:lstStyle>
          <a:p>
            <a:pPr>
              <a:defRPr/>
            </a:pPr>
            <a:fld id="{20169860-7434-4443-9030-A467C3E92756}" type="slidenum">
              <a:rPr lang="en-US" smtClean="0"/>
              <a:pPr>
                <a:defRPr/>
              </a:pPr>
              <a:t>‹#›</a:t>
            </a:fld>
            <a:endParaRPr lang="en-US" dirty="0"/>
          </a:p>
        </p:txBody>
      </p:sp>
      <p:cxnSp>
        <p:nvCxnSpPr>
          <p:cNvPr id="10" name="Straight Connector 9"/>
          <p:cNvCxnSpPr/>
          <p:nvPr userDrawn="1"/>
        </p:nvCxnSpPr>
        <p:spPr>
          <a:xfrm rot="5400000">
            <a:off x="495300" y="6637337"/>
            <a:ext cx="228600" cy="0"/>
          </a:xfrm>
          <a:prstGeom prst="line">
            <a:avLst/>
          </a:prstGeom>
          <a:ln>
            <a:solidFill>
              <a:srgbClr val="003067"/>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C32C5A1-B7CE-466D-80FE-C2482FD5A403}" type="datetime1">
              <a:rPr lang="en-US" smtClean="0"/>
              <a:pPr>
                <a:defRPr/>
              </a:pPr>
              <a:t>9/20/2013</a:t>
            </a:fld>
            <a:endParaRPr lang="en-US" dirty="0"/>
          </a:p>
        </p:txBody>
      </p:sp>
      <p:sp>
        <p:nvSpPr>
          <p:cNvPr id="14" name="Title 1"/>
          <p:cNvSpPr>
            <a:spLocks noGrp="1"/>
          </p:cNvSpPr>
          <p:nvPr>
            <p:ph type="title"/>
          </p:nvPr>
        </p:nvSpPr>
        <p:spPr>
          <a:xfrm>
            <a:off x="457200" y="2286000"/>
            <a:ext cx="8229600" cy="1676400"/>
          </a:xfrm>
        </p:spPr>
        <p:txBody>
          <a:bodyPr/>
          <a:lstStyle>
            <a:lvl1pPr>
              <a:defRPr sz="3600">
                <a:solidFill>
                  <a:schemeClr val="bg1"/>
                </a:solidFill>
                <a:latin typeface="Verdana" pitchFamily="34" charset="0"/>
              </a:defRPr>
            </a:lvl1pPr>
          </a:lstStyle>
          <a:p>
            <a:r>
              <a:rPr lang="en-US" smtClean="0"/>
              <a:t>Click to edit Master title style</a:t>
            </a:r>
            <a:endParaRPr lang="en-US" dirty="0"/>
          </a:p>
        </p:txBody>
      </p:sp>
      <p:sp>
        <p:nvSpPr>
          <p:cNvPr id="5" name="Rectangle 6"/>
          <p:cNvSpPr>
            <a:spLocks noGrp="1" noChangeArrowheads="1"/>
          </p:cNvSpPr>
          <p:nvPr>
            <p:ph type="sldNum" sz="quarter" idx="11"/>
          </p:nvPr>
        </p:nvSpPr>
        <p:spPr>
          <a:xfrm>
            <a:off x="228600" y="6477000"/>
            <a:ext cx="457200" cy="381000"/>
          </a:xfrm>
          <a:prstGeom prst="rect">
            <a:avLst/>
          </a:prstGeom>
          <a:ln/>
        </p:spPr>
        <p:txBody>
          <a:bodyPr/>
          <a:lstStyle>
            <a:lvl1pPr>
              <a:defRPr sz="1200" baseline="0">
                <a:latin typeface="+mn-lt"/>
              </a:defRPr>
            </a:lvl1pPr>
          </a:lstStyle>
          <a:p>
            <a:pPr>
              <a:defRPr/>
            </a:pPr>
            <a:fld id="{60C0ADD1-0B31-41F4-889C-F35FF5087CDB}" type="slidenum">
              <a:rPr lang="en-US" smtClean="0"/>
              <a:pPr>
                <a:defRPr/>
              </a:pPr>
              <a:t>‹#›</a:t>
            </a:fld>
            <a:endParaRPr lang="en-US" dirty="0"/>
          </a:p>
        </p:txBody>
      </p:sp>
    </p:spTree>
  </p:cSld>
  <p:clrMapOvr>
    <a:masterClrMapping/>
  </p:clrMapOvr>
  <p:hf hdr="0" ftr="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12E80B6A-2496-40F7-84DF-89094A3F097E}" type="datetime1">
              <a:rPr lang="en-US" smtClean="0"/>
              <a:pPr>
                <a:defRPr/>
              </a:pPr>
              <a:t>9/20/2013</a:t>
            </a:fld>
            <a:endParaRPr lang="en-US" dirty="0"/>
          </a:p>
        </p:txBody>
      </p:sp>
      <p:sp>
        <p:nvSpPr>
          <p:cNvPr id="4" name="Slide Number Placeholder 5"/>
          <p:cNvSpPr>
            <a:spLocks noGrp="1"/>
          </p:cNvSpPr>
          <p:nvPr>
            <p:ph type="sldNum" sz="quarter" idx="12"/>
          </p:nvPr>
        </p:nvSpPr>
        <p:spPr>
          <a:xfrm>
            <a:off x="152400" y="6492875"/>
            <a:ext cx="457200" cy="288925"/>
          </a:xfrm>
          <a:prstGeom prst="rect">
            <a:avLst/>
          </a:prstGeom>
        </p:spPr>
        <p:txBody>
          <a:bodyPr/>
          <a:lstStyle>
            <a:lvl1pPr fontAlgn="auto">
              <a:spcBef>
                <a:spcPts val="0"/>
              </a:spcBef>
              <a:spcAft>
                <a:spcPts val="0"/>
              </a:spcAft>
              <a:defRPr sz="1200">
                <a:solidFill>
                  <a:srgbClr val="003067"/>
                </a:solidFill>
                <a:latin typeface="+mn-lt"/>
              </a:defRPr>
            </a:lvl1pPr>
          </a:lstStyle>
          <a:p>
            <a:pPr>
              <a:defRPr/>
            </a:pPr>
            <a:fld id="{20169860-7434-4443-9030-A467C3E92756}" type="slidenum">
              <a:rPr lang="en-US" smtClean="0"/>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1700" b="1">
                <a:solidFill>
                  <a:srgbClr val="003067"/>
                </a:solidFill>
                <a:latin typeface="Verdan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atin typeface="Verdana" pitchFamily="34" charset="0"/>
              </a:defRPr>
            </a:lvl1pPr>
            <a:lvl2pPr>
              <a:defRPr sz="2000">
                <a:latin typeface="Verdana" pitchFamily="34" charset="0"/>
              </a:defRPr>
            </a:lvl2pPr>
            <a:lvl3pPr>
              <a:defRPr sz="1800">
                <a:latin typeface="Verdana" pitchFamily="34" charset="0"/>
              </a:defRPr>
            </a:lvl3pPr>
            <a:lvl4pPr>
              <a:defRPr sz="1600">
                <a:latin typeface="Verdana" pitchFamily="34" charset="0"/>
              </a:defRPr>
            </a:lvl4pPr>
            <a:lvl5pPr>
              <a:defRPr sz="1600">
                <a:latin typeface="Verdana"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1700" b="1">
                <a:solidFill>
                  <a:srgbClr val="003067"/>
                </a:solidFill>
                <a:latin typeface="Verdan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atin typeface="Verdana" pitchFamily="34" charset="0"/>
              </a:defRPr>
            </a:lvl1pPr>
            <a:lvl2pPr>
              <a:defRPr sz="2000">
                <a:latin typeface="Verdana" pitchFamily="34" charset="0"/>
              </a:defRPr>
            </a:lvl2pPr>
            <a:lvl3pPr>
              <a:defRPr sz="1800">
                <a:latin typeface="Verdana" pitchFamily="34" charset="0"/>
              </a:defRPr>
            </a:lvl3pPr>
            <a:lvl4pPr>
              <a:defRPr sz="1600">
                <a:latin typeface="Verdana" pitchFamily="34" charset="0"/>
              </a:defRPr>
            </a:lvl4pPr>
            <a:lvl5pPr>
              <a:defRPr sz="1600">
                <a:latin typeface="Verdana"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lvl1pPr algn="ctr">
              <a:defRPr/>
            </a:lvl1pPr>
          </a:lstStyle>
          <a:p>
            <a:pPr>
              <a:defRPr/>
            </a:pPr>
            <a:fld id="{D9B2A645-87D0-4460-94BB-5A37F3ABBB5E}" type="datetime1">
              <a:rPr lang="en-US" smtClean="0"/>
              <a:pPr>
                <a:defRPr/>
              </a:pPr>
              <a:t>9/20/2013</a:t>
            </a:fld>
            <a:endParaRPr lang="en-US" dirty="0"/>
          </a:p>
        </p:txBody>
      </p:sp>
      <p:sp>
        <p:nvSpPr>
          <p:cNvPr id="8" name="Slide Number Placeholder 5"/>
          <p:cNvSpPr>
            <a:spLocks noGrp="1"/>
          </p:cNvSpPr>
          <p:nvPr>
            <p:ph type="sldNum" sz="quarter" idx="12"/>
          </p:nvPr>
        </p:nvSpPr>
        <p:spPr>
          <a:xfrm>
            <a:off x="152400" y="6492875"/>
            <a:ext cx="457200" cy="288925"/>
          </a:xfrm>
          <a:prstGeom prst="rect">
            <a:avLst/>
          </a:prstGeom>
        </p:spPr>
        <p:txBody>
          <a:bodyPr/>
          <a:lstStyle>
            <a:lvl1pPr fontAlgn="auto">
              <a:spcBef>
                <a:spcPts val="0"/>
              </a:spcBef>
              <a:spcAft>
                <a:spcPts val="0"/>
              </a:spcAft>
              <a:defRPr sz="1200">
                <a:solidFill>
                  <a:srgbClr val="003067"/>
                </a:solidFill>
                <a:latin typeface="+mn-lt"/>
              </a:defRPr>
            </a:lvl1pPr>
          </a:lstStyle>
          <a:p>
            <a:pPr>
              <a:defRPr/>
            </a:pPr>
            <a:fld id="{20169860-7434-4443-9030-A467C3E92756}" type="slidenum">
              <a:rPr lang="en-US" smtClean="0"/>
              <a:pPr>
                <a:defRPr/>
              </a:pPr>
              <a:t>‹#›</a:t>
            </a:fld>
            <a:endParaRPr lang="en-US" dirty="0"/>
          </a:p>
        </p:txBody>
      </p:sp>
      <p:cxnSp>
        <p:nvCxnSpPr>
          <p:cNvPr id="11" name="Straight Connector 10"/>
          <p:cNvCxnSpPr/>
          <p:nvPr userDrawn="1"/>
        </p:nvCxnSpPr>
        <p:spPr>
          <a:xfrm rot="5400000">
            <a:off x="495300" y="6637337"/>
            <a:ext cx="228600" cy="0"/>
          </a:xfrm>
          <a:prstGeom prst="line">
            <a:avLst/>
          </a:prstGeom>
          <a:ln>
            <a:solidFill>
              <a:srgbClr val="003067"/>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Title Slide">
    <p:spTree>
      <p:nvGrpSpPr>
        <p:cNvPr id="1" name=""/>
        <p:cNvGrpSpPr/>
        <p:nvPr/>
      </p:nvGrpSpPr>
      <p:grpSpPr>
        <a:xfrm>
          <a:off x="0" y="0"/>
          <a:ext cx="0" cy="0"/>
          <a:chOff x="0" y="0"/>
          <a:chExt cx="0" cy="0"/>
        </a:xfrm>
      </p:grpSpPr>
      <p:sp>
        <p:nvSpPr>
          <p:cNvPr id="14" name="Title 1"/>
          <p:cNvSpPr>
            <a:spLocks noGrp="1"/>
          </p:cNvSpPr>
          <p:nvPr>
            <p:ph type="title"/>
          </p:nvPr>
        </p:nvSpPr>
        <p:spPr>
          <a:xfrm>
            <a:off x="457200" y="2286000"/>
            <a:ext cx="8229600" cy="1676400"/>
          </a:xfrm>
        </p:spPr>
        <p:txBody>
          <a:bodyPr/>
          <a:lstStyle>
            <a:lvl1pPr>
              <a:defRPr sz="3600">
                <a:solidFill>
                  <a:schemeClr val="bg1"/>
                </a:solidFill>
                <a:latin typeface="Verdana" pitchFamily="34" charset="0"/>
              </a:defRPr>
            </a:lvl1p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lvl1pPr>
              <a:defRPr smtClean="0"/>
            </a:lvl1pPr>
          </a:lstStyle>
          <a:p>
            <a:pPr>
              <a:defRPr/>
            </a:pPr>
            <a:fld id="{F8FCD7E9-62BE-4724-9090-570DE4990D54}" type="datetime1">
              <a:rPr lang="en-US" smtClean="0"/>
              <a:pPr>
                <a:defRPr/>
              </a:pPr>
              <a:t>9/20/2013</a:t>
            </a:fld>
            <a:endParaRPr lang="en-US" dirty="0"/>
          </a:p>
        </p:txBody>
      </p:sp>
      <p:sp>
        <p:nvSpPr>
          <p:cNvPr id="5" name="Rectangle 6"/>
          <p:cNvSpPr>
            <a:spLocks noGrp="1" noChangeArrowheads="1"/>
          </p:cNvSpPr>
          <p:nvPr>
            <p:ph type="sldNum" sz="quarter" idx="11"/>
          </p:nvPr>
        </p:nvSpPr>
        <p:spPr>
          <a:xfrm>
            <a:off x="228600" y="6477000"/>
            <a:ext cx="457200" cy="381000"/>
          </a:xfrm>
        </p:spPr>
        <p:txBody>
          <a:bodyPr/>
          <a:lstStyle>
            <a:lvl1pPr>
              <a:defRPr sz="1200" b="0" smtClean="0">
                <a:solidFill>
                  <a:schemeClr val="bg1"/>
                </a:solidFill>
                <a:latin typeface="+mn-lt"/>
              </a:defRPr>
            </a:lvl1pPr>
          </a:lstStyle>
          <a:p>
            <a:pPr>
              <a:defRPr/>
            </a:pPr>
            <a:fld id="{AB1A071E-BB27-44F8-84B3-99EA3B848F1B}" type="slidenum">
              <a:rPr lang="en-US" smtClean="0"/>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7"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286000"/>
            <a:ext cx="8229600" cy="1676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endParaRPr lang="en-US" smtClean="0"/>
          </a:p>
        </p:txBody>
      </p:sp>
      <p:sp>
        <p:nvSpPr>
          <p:cNvPr id="4" name="Date Placeholder 3"/>
          <p:cNvSpPr>
            <a:spLocks noGrp="1"/>
          </p:cNvSpPr>
          <p:nvPr>
            <p:ph type="dt" sz="half" idx="2"/>
          </p:nvPr>
        </p:nvSpPr>
        <p:spPr>
          <a:xfrm>
            <a:off x="7010400" y="6492875"/>
            <a:ext cx="2133600" cy="365125"/>
          </a:xfrm>
          <a:prstGeom prst="rect">
            <a:avLst/>
          </a:prstGeom>
          <a:solidFill>
            <a:schemeClr val="tx2"/>
          </a:solidFill>
        </p:spPr>
        <p:txBody>
          <a:bodyPr vert="horz" lIns="91440" tIns="45720" rIns="91440" bIns="45720" rtlCol="0" anchor="ctr"/>
          <a:lstStyle>
            <a:lvl1pPr algn="ctr" eaLnBrk="1" fontAlgn="auto" hangingPunct="1">
              <a:spcBef>
                <a:spcPts val="0"/>
              </a:spcBef>
              <a:spcAft>
                <a:spcPts val="0"/>
              </a:spcAft>
              <a:defRPr sz="1200" smtClean="0">
                <a:solidFill>
                  <a:schemeClr val="bg1"/>
                </a:solidFill>
                <a:latin typeface="+mn-lt"/>
              </a:defRPr>
            </a:lvl1pPr>
          </a:lstStyle>
          <a:p>
            <a:pPr>
              <a:defRPr/>
            </a:pPr>
            <a:fld id="{DCE99E1B-C9C4-49EF-9192-25F930AABECE}" type="datetime1">
              <a:rPr lang="en-US" smtClean="0"/>
              <a:pPr>
                <a:defRPr/>
              </a:pPr>
              <a:t>9/20/2013</a:t>
            </a:fld>
            <a:endParaRPr lang="en-US" dirty="0"/>
          </a:p>
        </p:txBody>
      </p:sp>
      <p:sp>
        <p:nvSpPr>
          <p:cNvPr id="5" name="TextBox 4"/>
          <p:cNvSpPr txBox="1"/>
          <p:nvPr/>
        </p:nvSpPr>
        <p:spPr>
          <a:xfrm>
            <a:off x="685800" y="6537325"/>
            <a:ext cx="5715000" cy="307777"/>
          </a:xfrm>
          <a:prstGeom prst="rect">
            <a:avLst/>
          </a:prstGeom>
          <a:noFill/>
        </p:spPr>
        <p:txBody>
          <a:bodyPr>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smtClean="0">
                <a:solidFill>
                  <a:schemeClr val="tx2"/>
                </a:solidFill>
                <a:latin typeface="Verdana" pitchFamily="34" charset="0"/>
              </a:rPr>
              <a:t>Copyright © 2013 by Educational Testing Service. All rights reserved.</a:t>
            </a:r>
          </a:p>
          <a:p>
            <a:pPr eaLnBrk="1" fontAlgn="auto" hangingPunct="1">
              <a:spcBef>
                <a:spcPts val="0"/>
              </a:spcBef>
              <a:spcAft>
                <a:spcPts val="0"/>
              </a:spcAft>
              <a:defRPr/>
            </a:pPr>
            <a:endParaRPr lang="en-US" sz="700" dirty="0">
              <a:solidFill>
                <a:schemeClr val="bg1"/>
              </a:solidFill>
              <a:latin typeface="Verdana" pitchFamily="34" charset="0"/>
            </a:endParaRPr>
          </a:p>
        </p:txBody>
      </p:sp>
      <p:sp>
        <p:nvSpPr>
          <p:cNvPr id="6" name="Rectangle 6"/>
          <p:cNvSpPr>
            <a:spLocks noGrp="1" noChangeArrowheads="1"/>
          </p:cNvSpPr>
          <p:nvPr>
            <p:ph type="sldNum" sz="quarter" idx="4"/>
          </p:nvPr>
        </p:nvSpPr>
        <p:spPr>
          <a:xfrm>
            <a:off x="152400" y="6477000"/>
            <a:ext cx="457200" cy="381000"/>
          </a:xfrm>
          <a:prstGeom prst="rect">
            <a:avLst/>
          </a:prstGeom>
          <a:ln/>
        </p:spPr>
        <p:txBody>
          <a:bodyPr/>
          <a:lstStyle>
            <a:lvl1pPr eaLnBrk="1" fontAlgn="auto" hangingPunct="1">
              <a:spcBef>
                <a:spcPts val="0"/>
              </a:spcBef>
              <a:spcAft>
                <a:spcPts val="0"/>
              </a:spcAft>
              <a:defRPr sz="1200" b="1">
                <a:solidFill>
                  <a:schemeClr val="bg1"/>
                </a:solidFill>
                <a:latin typeface="+mn-lt"/>
              </a:defRPr>
            </a:lvl1pPr>
          </a:lstStyle>
          <a:p>
            <a:pPr>
              <a:defRPr/>
            </a:pPr>
            <a:fld id="{20169860-7434-4443-9030-A467C3E92756}"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728" r:id="rId1"/>
    <p:sldLayoutId id="2147483713" r:id="rId2"/>
    <p:sldLayoutId id="2147483723" r:id="rId3"/>
    <p:sldLayoutId id="2147483717" r:id="rId4"/>
    <p:sldLayoutId id="2147483729" r:id="rId5"/>
  </p:sldLayoutIdLst>
  <p:hf hdr="0" ftr="0"/>
  <p:txStyles>
    <p:titleStyle>
      <a:lvl1pPr algn="ctr" rtl="0" eaLnBrk="1" fontAlgn="base" hangingPunct="1">
        <a:spcBef>
          <a:spcPct val="0"/>
        </a:spcBef>
        <a:spcAft>
          <a:spcPct val="0"/>
        </a:spcAft>
        <a:defRPr sz="4400" b="1" kern="1200">
          <a:solidFill>
            <a:schemeClr val="bg1"/>
          </a:solidFill>
          <a:latin typeface="Corbel" pitchFamily="34" charset="0"/>
          <a:ea typeface="+mj-ea"/>
          <a:cs typeface="+mj-cs"/>
        </a:defRPr>
      </a:lvl1pPr>
      <a:lvl2pPr algn="ctr" rtl="0" eaLnBrk="1" fontAlgn="base" hangingPunct="1">
        <a:spcBef>
          <a:spcPct val="0"/>
        </a:spcBef>
        <a:spcAft>
          <a:spcPct val="0"/>
        </a:spcAft>
        <a:defRPr sz="4400" b="1">
          <a:solidFill>
            <a:schemeClr val="bg1"/>
          </a:solidFill>
          <a:latin typeface="Corbel" pitchFamily="34" charset="0"/>
        </a:defRPr>
      </a:lvl2pPr>
      <a:lvl3pPr algn="ctr" rtl="0" eaLnBrk="1" fontAlgn="base" hangingPunct="1">
        <a:spcBef>
          <a:spcPct val="0"/>
        </a:spcBef>
        <a:spcAft>
          <a:spcPct val="0"/>
        </a:spcAft>
        <a:defRPr sz="4400" b="1">
          <a:solidFill>
            <a:schemeClr val="bg1"/>
          </a:solidFill>
          <a:latin typeface="Corbel" pitchFamily="34" charset="0"/>
        </a:defRPr>
      </a:lvl3pPr>
      <a:lvl4pPr algn="ctr" rtl="0" eaLnBrk="1" fontAlgn="base" hangingPunct="1">
        <a:spcBef>
          <a:spcPct val="0"/>
        </a:spcBef>
        <a:spcAft>
          <a:spcPct val="0"/>
        </a:spcAft>
        <a:defRPr sz="4400" b="1">
          <a:solidFill>
            <a:schemeClr val="bg1"/>
          </a:solidFill>
          <a:latin typeface="Corbel" pitchFamily="34" charset="0"/>
        </a:defRPr>
      </a:lvl4pPr>
      <a:lvl5pPr algn="ctr" rtl="0" eaLnBrk="1" fontAlgn="base" hangingPunct="1">
        <a:spcBef>
          <a:spcPct val="0"/>
        </a:spcBef>
        <a:spcAft>
          <a:spcPct val="0"/>
        </a:spcAft>
        <a:defRPr sz="4400" b="1">
          <a:solidFill>
            <a:schemeClr val="bg1"/>
          </a:solidFill>
          <a:latin typeface="Corbel" pitchFamily="34" charset="0"/>
        </a:defRPr>
      </a:lvl5pPr>
      <a:lvl6pPr marL="457200" algn="ctr" rtl="0" eaLnBrk="1" fontAlgn="base" hangingPunct="1">
        <a:spcBef>
          <a:spcPct val="0"/>
        </a:spcBef>
        <a:spcAft>
          <a:spcPct val="0"/>
        </a:spcAft>
        <a:defRPr sz="4400" b="1">
          <a:solidFill>
            <a:schemeClr val="bg1"/>
          </a:solidFill>
          <a:latin typeface="Corbel" pitchFamily="34" charset="0"/>
        </a:defRPr>
      </a:lvl6pPr>
      <a:lvl7pPr marL="914400" algn="ctr" rtl="0" eaLnBrk="1" fontAlgn="base" hangingPunct="1">
        <a:spcBef>
          <a:spcPct val="0"/>
        </a:spcBef>
        <a:spcAft>
          <a:spcPct val="0"/>
        </a:spcAft>
        <a:defRPr sz="4400" b="1">
          <a:solidFill>
            <a:schemeClr val="bg1"/>
          </a:solidFill>
          <a:latin typeface="Corbel" pitchFamily="34" charset="0"/>
        </a:defRPr>
      </a:lvl7pPr>
      <a:lvl8pPr marL="1371600" algn="ctr" rtl="0" eaLnBrk="1" fontAlgn="base" hangingPunct="1">
        <a:spcBef>
          <a:spcPct val="0"/>
        </a:spcBef>
        <a:spcAft>
          <a:spcPct val="0"/>
        </a:spcAft>
        <a:defRPr sz="4400" b="1">
          <a:solidFill>
            <a:schemeClr val="bg1"/>
          </a:solidFill>
          <a:latin typeface="Corbel" pitchFamily="34" charset="0"/>
        </a:defRPr>
      </a:lvl8pPr>
      <a:lvl9pPr marL="1828800" algn="ctr" rtl="0" eaLnBrk="1" fontAlgn="base" hangingPunct="1">
        <a:spcBef>
          <a:spcPct val="0"/>
        </a:spcBef>
        <a:spcAft>
          <a:spcPct val="0"/>
        </a:spcAft>
        <a:defRPr sz="4400" b="1">
          <a:solidFill>
            <a:schemeClr val="bg1"/>
          </a:solidFill>
          <a:latin typeface="Corbel"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www.icpsr.umich.edu/icpsrweb/HMCA/studies/28581?sortBy=5&amp;q=" TargetMode="External"/><Relationship Id="rId7" Type="http://schemas.openxmlformats.org/officeDocument/2006/relationships/hyperlink" Target="https://www.icpsr.umich.edu/icpsrweb/HMCA/studies/29064?timePeriodTo=2013&amp;classification=HMCA.I.&amp;timePeriodFrom=2005&amp;q=nurse"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hyperlink" Target="https://www.icpsr.umich.edu/icpsrweb/HMCA/studies/33541?timePeriodFrom=2005&amp;timePeriodTo=2013&amp;classification=HMCA.IV." TargetMode="External"/><Relationship Id="rId5" Type="http://schemas.openxmlformats.org/officeDocument/2006/relationships/hyperlink" Target="https://www.icpsr.umich.edu/icpsrweb/HMCA/studies/34275?timePeriodFrom=2005&amp;timePeriodTo=2013&amp;classification=HMCA.III." TargetMode="External"/><Relationship Id="rId4" Type="http://schemas.openxmlformats.org/officeDocument/2006/relationships/hyperlink" Target="https://www.icpsr.umich.edu/icpsrweb/HMCA/studies/27181?timePeriodFrom=2005&amp;timePeriodTo=2013&amp;classification=HMCA.II."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www.healthdata.gov/dataset/search" TargetMode="External"/><Relationship Id="rId7" Type="http://schemas.openxmlformats.org/officeDocument/2006/relationships/hyperlink" Target="http://www.census.gov/"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hyperlink" Target="http://www.icpsr.umich.edu/icpsrweb/SAMHDA/" TargetMode="External"/><Relationship Id="rId5" Type="http://schemas.openxmlformats.org/officeDocument/2006/relationships/hyperlink" Target="http://www.cdc.gov/DataStatistics/" TargetMode="External"/><Relationship Id="rId4" Type="http://schemas.openxmlformats.org/officeDocument/2006/relationships/hyperlink" Target="http://www.nlm.nih.gov/hsrinfo/datasites.html"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mailto:hmca@icpsr.umich.edu"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hyperlink" Target="http://www.hcp.med.harvard.edu/statistics/survey-soft/" TargetMode="External"/><Relationship Id="rId5" Type="http://schemas.openxmlformats.org/officeDocument/2006/relationships/hyperlink" Target="http://www.ats.ucla.edu/stat/" TargetMode="External"/><Relationship Id="rId4" Type="http://schemas.openxmlformats.org/officeDocument/2006/relationships/hyperlink" Target="http://www.icpsr.umich.edu/files/ICPSR/access/dataprep.pdf"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grants.nih.gov/grants/guide/pa-files/PA-12-125.html" TargetMode="External"/><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hyperlink" Target="http://www.mchb.hrsa.gov/research/projects-r40.asp"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www.icpsr.umich.edu/mydata?path=ICPSR"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09600" y="3733800"/>
            <a:ext cx="8229600" cy="2438400"/>
          </a:xfrm>
        </p:spPr>
        <p:txBody>
          <a:bodyPr/>
          <a:lstStyle/>
          <a:p>
            <a:r>
              <a:rPr lang="en-US" sz="2000" dirty="0" smtClean="0"/>
              <a:t>2013 NCIN Program Liaisons Summit</a:t>
            </a:r>
            <a:br>
              <a:rPr lang="en-US" sz="2000" dirty="0" smtClean="0"/>
            </a:br>
            <a:r>
              <a:rPr lang="en-US" sz="2000" dirty="0" smtClean="0"/>
              <a:t>American Association of Colleges of Nursing</a:t>
            </a:r>
            <a:br>
              <a:rPr lang="en-US" sz="2000" dirty="0" smtClean="0"/>
            </a:br>
            <a:r>
              <a:rPr lang="en-US" sz="2000" dirty="0" smtClean="0"/>
              <a:t>Washington, DC</a:t>
            </a:r>
            <a:br>
              <a:rPr lang="en-US" sz="2000" dirty="0" smtClean="0"/>
            </a:br>
            <a:r>
              <a:rPr lang="en-US" sz="2000" dirty="0" smtClean="0"/>
              <a:t>October 11, 2013 </a:t>
            </a:r>
            <a:br>
              <a:rPr lang="en-US" sz="2000" dirty="0" smtClean="0"/>
            </a:br>
            <a:r>
              <a:rPr lang="en-US" sz="2000" dirty="0" smtClean="0"/>
              <a:t/>
            </a:r>
            <a:br>
              <a:rPr lang="en-US" sz="2000" dirty="0" smtClean="0"/>
            </a:br>
            <a:r>
              <a:rPr lang="en-US" sz="2000" dirty="0" smtClean="0"/>
              <a:t>Catherine M. Millett, Ph.D.</a:t>
            </a:r>
            <a:endParaRPr lang="en-US" sz="2000" dirty="0"/>
          </a:p>
        </p:txBody>
      </p:sp>
      <p:sp>
        <p:nvSpPr>
          <p:cNvPr id="4" name="Date Placeholder 3"/>
          <p:cNvSpPr>
            <a:spLocks noGrp="1"/>
          </p:cNvSpPr>
          <p:nvPr>
            <p:ph type="dt" sz="half" idx="10"/>
          </p:nvPr>
        </p:nvSpPr>
        <p:spPr/>
        <p:txBody>
          <a:bodyPr/>
          <a:lstStyle/>
          <a:p>
            <a:pPr>
              <a:defRPr/>
            </a:pPr>
            <a:fld id="{0C202D96-D82F-45DA-8DBD-5628638954F2}" type="datetime1">
              <a:rPr lang="en-US" smtClean="0"/>
              <a:pPr>
                <a:defRPr/>
              </a:pPr>
              <a:t>9/20/2013</a:t>
            </a:fld>
            <a:endParaRPr lang="en-US" dirty="0"/>
          </a:p>
        </p:txBody>
      </p:sp>
      <p:sp>
        <p:nvSpPr>
          <p:cNvPr id="7" name="Rectangle 2"/>
          <p:cNvSpPr txBox="1">
            <a:spLocks noChangeArrowheads="1"/>
          </p:cNvSpPr>
          <p:nvPr/>
        </p:nvSpPr>
        <p:spPr bwMode="auto">
          <a:xfrm>
            <a:off x="533400" y="1828800"/>
            <a:ext cx="8229600" cy="1447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smtClean="0">
                <a:ln>
                  <a:noFill/>
                </a:ln>
                <a:solidFill>
                  <a:schemeClr val="bg1"/>
                </a:solidFill>
                <a:effectLst/>
                <a:uLnTx/>
                <a:uFillTx/>
                <a:latin typeface="Verdana" pitchFamily="34" charset="0"/>
                <a:ea typeface="+mj-ea"/>
                <a:cs typeface="+mj-cs"/>
              </a:rPr>
              <a:t>Health &amp;</a:t>
            </a:r>
            <a:r>
              <a:rPr kumimoji="0" lang="en-US" sz="3600" b="1" i="0" u="none" strike="noStrike" kern="1200" cap="none" spc="0" normalizeH="0" noProof="0" dirty="0" smtClean="0">
                <a:ln>
                  <a:noFill/>
                </a:ln>
                <a:solidFill>
                  <a:schemeClr val="bg1"/>
                </a:solidFill>
                <a:effectLst/>
                <a:uLnTx/>
                <a:uFillTx/>
                <a:latin typeface="Verdana" pitchFamily="34" charset="0"/>
                <a:ea typeface="+mj-ea"/>
                <a:cs typeface="+mj-cs"/>
              </a:rPr>
              <a:t> Medical Care Archive</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sz="2400" b="1" dirty="0" smtClean="0">
                <a:solidFill>
                  <a:schemeClr val="bg1"/>
                </a:solidFill>
                <a:latin typeface="Verdana" pitchFamily="34" charset="0"/>
                <a:ea typeface="+mj-ea"/>
                <a:cs typeface="+mj-cs"/>
              </a:rPr>
              <a:t>Accessing RWJF Data for Secondary Analysis</a:t>
            </a:r>
            <a:endParaRPr kumimoji="0" lang="en-US" sz="2400" b="1" i="0" u="none" strike="noStrike" kern="1200" cap="none" spc="0" normalizeH="0" noProof="0" dirty="0" smtClean="0">
              <a:ln>
                <a:noFill/>
              </a:ln>
              <a:solidFill>
                <a:schemeClr val="bg1"/>
              </a:solidFill>
              <a:effectLst/>
              <a:uLnTx/>
              <a:uFillTx/>
              <a:latin typeface="Verdana" pitchFamily="34" charset="0"/>
              <a:ea typeface="+mj-ea"/>
              <a:cs typeface="+mj-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1" i="1" u="none" strike="noStrike" kern="1200" cap="none" spc="0" normalizeH="0" baseline="0" noProof="0" dirty="0" smtClean="0">
              <a:ln>
                <a:noFill/>
              </a:ln>
              <a:solidFill>
                <a:schemeClr val="bg1"/>
              </a:solidFill>
              <a:effectLst/>
              <a:uLnTx/>
              <a:uFillTx/>
              <a:latin typeface="Verdana" pitchFamily="34" charset="0"/>
              <a:ea typeface="+mj-ea"/>
              <a:cs typeface="+mj-cs"/>
            </a:endParaRPr>
          </a:p>
        </p:txBody>
      </p:sp>
      <p:sp>
        <p:nvSpPr>
          <p:cNvPr id="5" name="Slide Number Placeholder 4"/>
          <p:cNvSpPr>
            <a:spLocks noGrp="1"/>
          </p:cNvSpPr>
          <p:nvPr>
            <p:ph type="sldNum" sz="quarter" idx="11"/>
          </p:nvPr>
        </p:nvSpPr>
        <p:spPr/>
        <p:txBody>
          <a:bodyPr/>
          <a:lstStyle/>
          <a:p>
            <a:pPr>
              <a:defRPr/>
            </a:pPr>
            <a:fld id="{AB1A071E-BB27-44F8-84B3-99EA3B848F1B}" type="slidenum">
              <a:rPr lang="en-US" smtClean="0"/>
              <a:pPr>
                <a:defRPr/>
              </a:pPr>
              <a:t>1</a:t>
            </a:fld>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1C32C5A1-B7CE-466D-80FE-C2482FD5A403}" type="datetime1">
              <a:rPr lang="en-US" smtClean="0"/>
              <a:pPr>
                <a:defRPr/>
              </a:pPr>
              <a:t>9/20/2013</a:t>
            </a:fld>
            <a:endParaRPr lang="en-US" dirty="0"/>
          </a:p>
        </p:txBody>
      </p:sp>
      <p:sp>
        <p:nvSpPr>
          <p:cNvPr id="4" name="Slide Number Placeholder 3"/>
          <p:cNvSpPr>
            <a:spLocks noGrp="1"/>
          </p:cNvSpPr>
          <p:nvPr>
            <p:ph type="sldNum" sz="quarter" idx="12"/>
          </p:nvPr>
        </p:nvSpPr>
        <p:spPr/>
        <p:txBody>
          <a:bodyPr/>
          <a:lstStyle/>
          <a:p>
            <a:pPr>
              <a:defRPr/>
            </a:pPr>
            <a:fld id="{60C0ADD1-0B31-41F4-889C-F35FF5087CDB}" type="slidenum">
              <a:rPr lang="en-US" smtClean="0"/>
              <a:pPr>
                <a:defRPr/>
              </a:pPr>
              <a:t>10</a:t>
            </a:fld>
            <a:endParaRPr lang="en-US" dirty="0"/>
          </a:p>
        </p:txBody>
      </p:sp>
      <p:pic>
        <p:nvPicPr>
          <p:cNvPr id="9" name="Picture 8" descr="HCMA6.JPG"/>
          <p:cNvPicPr>
            <a:picLocks noChangeAspect="1"/>
          </p:cNvPicPr>
          <p:nvPr/>
        </p:nvPicPr>
        <p:blipFill>
          <a:blip r:embed="rId3" cstate="print"/>
          <a:stretch>
            <a:fillRect/>
          </a:stretch>
        </p:blipFill>
        <p:spPr>
          <a:xfrm>
            <a:off x="304800" y="1371600"/>
            <a:ext cx="8534400" cy="5105400"/>
          </a:xfrm>
          <a:prstGeom prst="rect">
            <a:avLst/>
          </a:prstGeom>
        </p:spPr>
      </p:pic>
      <p:sp>
        <p:nvSpPr>
          <p:cNvPr id="10" name="Title 4"/>
          <p:cNvSpPr>
            <a:spLocks noGrp="1"/>
          </p:cNvSpPr>
          <p:nvPr>
            <p:ph type="title"/>
          </p:nvPr>
        </p:nvSpPr>
        <p:spPr>
          <a:xfrm>
            <a:off x="152400" y="609600"/>
            <a:ext cx="8839200" cy="838200"/>
          </a:xfrm>
        </p:spPr>
        <p:txBody>
          <a:bodyPr/>
          <a:lstStyle/>
          <a:p>
            <a:r>
              <a:rPr lang="en-US" dirty="0" smtClean="0"/>
              <a:t>Less Than 2 Minutes to Register</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1C32C5A1-B7CE-466D-80FE-C2482FD5A403}" type="datetime1">
              <a:rPr lang="en-US" smtClean="0"/>
              <a:pPr>
                <a:defRPr/>
              </a:pPr>
              <a:t>9/20/2013</a:t>
            </a:fld>
            <a:endParaRPr lang="en-US" dirty="0"/>
          </a:p>
        </p:txBody>
      </p:sp>
      <p:sp>
        <p:nvSpPr>
          <p:cNvPr id="4" name="Slide Number Placeholder 3"/>
          <p:cNvSpPr>
            <a:spLocks noGrp="1"/>
          </p:cNvSpPr>
          <p:nvPr>
            <p:ph type="sldNum" sz="quarter" idx="12"/>
          </p:nvPr>
        </p:nvSpPr>
        <p:spPr/>
        <p:txBody>
          <a:bodyPr/>
          <a:lstStyle/>
          <a:p>
            <a:pPr>
              <a:defRPr/>
            </a:pPr>
            <a:fld id="{60C0ADD1-0B31-41F4-889C-F35FF5087CDB}" type="slidenum">
              <a:rPr lang="en-US" smtClean="0"/>
              <a:pPr>
                <a:defRPr/>
              </a:pPr>
              <a:t>11</a:t>
            </a:fld>
            <a:endParaRPr lang="en-US" dirty="0"/>
          </a:p>
        </p:txBody>
      </p:sp>
      <p:pic>
        <p:nvPicPr>
          <p:cNvPr id="6" name="Picture 5" descr="HCMA8.JPG"/>
          <p:cNvPicPr>
            <a:picLocks noChangeAspect="1"/>
          </p:cNvPicPr>
          <p:nvPr/>
        </p:nvPicPr>
        <p:blipFill>
          <a:blip r:embed="rId3" cstate="print"/>
          <a:stretch>
            <a:fillRect/>
          </a:stretch>
        </p:blipFill>
        <p:spPr>
          <a:xfrm>
            <a:off x="312420" y="1219200"/>
            <a:ext cx="8519160" cy="5234940"/>
          </a:xfrm>
          <a:prstGeom prst="rect">
            <a:avLst/>
          </a:prstGeom>
        </p:spPr>
      </p:pic>
      <p:sp>
        <p:nvSpPr>
          <p:cNvPr id="7" name="Title 4"/>
          <p:cNvSpPr>
            <a:spLocks noGrp="1"/>
          </p:cNvSpPr>
          <p:nvPr>
            <p:ph type="title"/>
          </p:nvPr>
        </p:nvSpPr>
        <p:spPr>
          <a:xfrm>
            <a:off x="152400" y="533400"/>
            <a:ext cx="8839200" cy="685800"/>
          </a:xfrm>
        </p:spPr>
        <p:txBody>
          <a:bodyPr/>
          <a:lstStyle/>
          <a:p>
            <a:r>
              <a:rPr lang="en-US" dirty="0" smtClean="0"/>
              <a:t>Agree to Terms of Use...</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533400"/>
            <a:ext cx="8229600" cy="914400"/>
          </a:xfrm>
        </p:spPr>
        <p:txBody>
          <a:bodyPr/>
          <a:lstStyle/>
          <a:p>
            <a:r>
              <a:rPr lang="en-US" dirty="0" smtClean="0"/>
              <a:t>And You’ve Got Data!</a:t>
            </a:r>
            <a:endParaRPr lang="en-US" dirty="0"/>
          </a:p>
        </p:txBody>
      </p:sp>
      <p:sp>
        <p:nvSpPr>
          <p:cNvPr id="2" name="Date Placeholder 1"/>
          <p:cNvSpPr>
            <a:spLocks noGrp="1"/>
          </p:cNvSpPr>
          <p:nvPr>
            <p:ph type="dt" sz="half" idx="10"/>
          </p:nvPr>
        </p:nvSpPr>
        <p:spPr/>
        <p:txBody>
          <a:bodyPr/>
          <a:lstStyle/>
          <a:p>
            <a:pPr>
              <a:defRPr/>
            </a:pPr>
            <a:fld id="{1C32C5A1-B7CE-466D-80FE-C2482FD5A403}" type="datetime1">
              <a:rPr lang="en-US" smtClean="0"/>
              <a:pPr>
                <a:defRPr/>
              </a:pPr>
              <a:t>9/20/2013</a:t>
            </a:fld>
            <a:endParaRPr lang="en-US" dirty="0"/>
          </a:p>
        </p:txBody>
      </p:sp>
      <p:sp>
        <p:nvSpPr>
          <p:cNvPr id="6" name="Text Placeholder 5"/>
          <p:cNvSpPr>
            <a:spLocks noGrp="1"/>
          </p:cNvSpPr>
          <p:nvPr>
            <p:ph type="body" sz="quarter" idx="11"/>
          </p:nvPr>
        </p:nvSpPr>
        <p:spPr>
          <a:xfrm>
            <a:off x="381000" y="1447800"/>
            <a:ext cx="8458200" cy="4724400"/>
          </a:xfrm>
        </p:spPr>
        <p:txBody>
          <a:bodyPr/>
          <a:lstStyle/>
          <a:p>
            <a:pPr>
              <a:spcBef>
                <a:spcPts val="600"/>
              </a:spcBef>
              <a:spcAft>
                <a:spcPts val="1200"/>
              </a:spcAft>
            </a:pPr>
            <a:r>
              <a:rPr lang="en-US" sz="2400" dirty="0" smtClean="0">
                <a:hlinkClick r:id="rId3"/>
              </a:rPr>
              <a:t>National </a:t>
            </a:r>
            <a:r>
              <a:rPr lang="en-US" sz="2400" dirty="0" err="1" smtClean="0">
                <a:hlinkClick r:id="rId3"/>
              </a:rPr>
              <a:t>Comorbidity</a:t>
            </a:r>
            <a:r>
              <a:rPr lang="en-US" sz="2400" dirty="0" smtClean="0">
                <a:hlinkClick r:id="rId3"/>
              </a:rPr>
              <a:t> Survey: Adolescent Supplement (NCS-A), 2001-2004 </a:t>
            </a:r>
            <a:endParaRPr lang="en-US" sz="2400" dirty="0" smtClean="0">
              <a:hlinkClick r:id="rId4" action="ppaction://hlinkfile"/>
            </a:endParaRPr>
          </a:p>
          <a:p>
            <a:pPr>
              <a:spcBef>
                <a:spcPts val="600"/>
              </a:spcBef>
              <a:spcAft>
                <a:spcPts val="1200"/>
              </a:spcAft>
            </a:pPr>
            <a:r>
              <a:rPr lang="en-US" sz="2400" dirty="0" smtClean="0">
                <a:hlinkClick r:id="rId5" action="ppaction://hlinkfile"/>
              </a:rPr>
              <a:t>National Youth Smoking Cessation Survey, 2003-2005</a:t>
            </a:r>
            <a:endParaRPr lang="en-US" sz="2400" dirty="0" smtClean="0"/>
          </a:p>
          <a:p>
            <a:pPr>
              <a:spcBef>
                <a:spcPts val="600"/>
              </a:spcBef>
              <a:spcAft>
                <a:spcPts val="1200"/>
              </a:spcAft>
            </a:pPr>
            <a:r>
              <a:rPr lang="en-US" sz="2400" dirty="0" smtClean="0">
                <a:hlinkClick r:id="rId6" action="ppaction://hlinkfile"/>
              </a:rPr>
              <a:t>Healthy Schools Program Evaluation, 2006-2011</a:t>
            </a:r>
            <a:endParaRPr lang="en-US" sz="2400" dirty="0" smtClean="0"/>
          </a:p>
          <a:p>
            <a:pPr>
              <a:spcBef>
                <a:spcPts val="600"/>
              </a:spcBef>
              <a:spcAft>
                <a:spcPts val="1200"/>
              </a:spcAft>
            </a:pPr>
            <a:r>
              <a:rPr lang="en-US" sz="2400" dirty="0" smtClean="0">
                <a:hlinkClick r:id="rId4" action="ppaction://hlinkfile"/>
              </a:rPr>
              <a:t>Community Partnerships for Older Adults (CPFOA) Program Survey of Older Adults, 2008 </a:t>
            </a:r>
            <a:endParaRPr lang="en-US" sz="2400" dirty="0" smtClean="0"/>
          </a:p>
          <a:p>
            <a:pPr>
              <a:spcBef>
                <a:spcPts val="600"/>
              </a:spcBef>
              <a:spcAft>
                <a:spcPts val="1200"/>
              </a:spcAft>
            </a:pPr>
            <a:r>
              <a:rPr lang="en-US" sz="2400" dirty="0" smtClean="0">
                <a:hlinkClick r:id="rId7" action="ppaction://hlinkfile"/>
              </a:rPr>
              <a:t>Evaluation of Better Jobs Better Care: Direct Care Worker Survey, 2004-2007</a:t>
            </a:r>
            <a:endParaRPr lang="en-US" sz="2400" dirty="0" smtClean="0"/>
          </a:p>
          <a:p>
            <a:pPr>
              <a:buNone/>
            </a:pPr>
            <a:r>
              <a:rPr lang="en-US" sz="2400" dirty="0" smtClean="0"/>
              <a:t/>
            </a:r>
            <a:br>
              <a:rPr lang="en-US" sz="2400" dirty="0" smtClean="0"/>
            </a:br>
            <a:endParaRPr lang="en-US" sz="2400" dirty="0" smtClean="0"/>
          </a:p>
          <a:p>
            <a:endParaRPr lang="en-US" sz="2400" dirty="0" smtClean="0"/>
          </a:p>
        </p:txBody>
      </p:sp>
      <p:sp>
        <p:nvSpPr>
          <p:cNvPr id="4" name="Slide Number Placeholder 3"/>
          <p:cNvSpPr>
            <a:spLocks noGrp="1"/>
          </p:cNvSpPr>
          <p:nvPr>
            <p:ph type="sldNum" sz="quarter" idx="12"/>
          </p:nvPr>
        </p:nvSpPr>
        <p:spPr/>
        <p:txBody>
          <a:bodyPr/>
          <a:lstStyle/>
          <a:p>
            <a:pPr>
              <a:defRPr/>
            </a:pPr>
            <a:fld id="{60C0ADD1-0B31-41F4-889C-F35FF5087CDB}" type="slidenum">
              <a:rPr lang="en-US" smtClean="0"/>
              <a:pPr>
                <a:defRPr/>
              </a:pPr>
              <a:t>12</a:t>
            </a:fld>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1C32C5A1-B7CE-466D-80FE-C2482FD5A403}" type="datetime1">
              <a:rPr lang="en-US" smtClean="0"/>
              <a:pPr>
                <a:defRPr/>
              </a:pPr>
              <a:t>9/20/2013</a:t>
            </a:fld>
            <a:endParaRPr lang="en-US" dirty="0"/>
          </a:p>
        </p:txBody>
      </p:sp>
      <p:sp>
        <p:nvSpPr>
          <p:cNvPr id="4" name="Slide Number Placeholder 3"/>
          <p:cNvSpPr>
            <a:spLocks noGrp="1"/>
          </p:cNvSpPr>
          <p:nvPr>
            <p:ph type="sldNum" sz="quarter" idx="12"/>
          </p:nvPr>
        </p:nvSpPr>
        <p:spPr/>
        <p:txBody>
          <a:bodyPr/>
          <a:lstStyle/>
          <a:p>
            <a:pPr>
              <a:defRPr/>
            </a:pPr>
            <a:fld id="{60C0ADD1-0B31-41F4-889C-F35FF5087CDB}" type="slidenum">
              <a:rPr lang="en-US" smtClean="0"/>
              <a:pPr>
                <a:defRPr/>
              </a:pPr>
              <a:t>13</a:t>
            </a:fld>
            <a:endParaRPr lang="en-US" dirty="0"/>
          </a:p>
        </p:txBody>
      </p:sp>
      <p:pic>
        <p:nvPicPr>
          <p:cNvPr id="5" name="Picture 4" descr="HCMA10.JPG"/>
          <p:cNvPicPr>
            <a:picLocks noChangeAspect="1"/>
          </p:cNvPicPr>
          <p:nvPr/>
        </p:nvPicPr>
        <p:blipFill>
          <a:blip r:embed="rId2" cstate="print"/>
          <a:stretch>
            <a:fillRect/>
          </a:stretch>
        </p:blipFill>
        <p:spPr>
          <a:xfrm>
            <a:off x="0" y="0"/>
            <a:ext cx="9143999" cy="6885432"/>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3400" y="533400"/>
            <a:ext cx="8229600" cy="990600"/>
          </a:xfrm>
        </p:spPr>
        <p:txBody>
          <a:bodyPr/>
          <a:lstStyle/>
          <a:p>
            <a:r>
              <a:rPr lang="en-US" dirty="0" smtClean="0"/>
              <a:t>Resources &amp; Documentation</a:t>
            </a:r>
            <a:endParaRPr lang="en-US" dirty="0"/>
          </a:p>
        </p:txBody>
      </p:sp>
      <p:sp>
        <p:nvSpPr>
          <p:cNvPr id="2" name="Date Placeholder 1"/>
          <p:cNvSpPr>
            <a:spLocks noGrp="1"/>
          </p:cNvSpPr>
          <p:nvPr>
            <p:ph type="dt" sz="half" idx="10"/>
          </p:nvPr>
        </p:nvSpPr>
        <p:spPr/>
        <p:txBody>
          <a:bodyPr/>
          <a:lstStyle/>
          <a:p>
            <a:pPr>
              <a:defRPr/>
            </a:pPr>
            <a:fld id="{1C32C5A1-B7CE-466D-80FE-C2482FD5A403}" type="datetime1">
              <a:rPr lang="en-US" smtClean="0"/>
              <a:pPr>
                <a:defRPr/>
              </a:pPr>
              <a:t>9/20/2013</a:t>
            </a:fld>
            <a:endParaRPr lang="en-US" dirty="0"/>
          </a:p>
        </p:txBody>
      </p:sp>
      <p:sp>
        <p:nvSpPr>
          <p:cNvPr id="6" name="Text Placeholder 5"/>
          <p:cNvSpPr>
            <a:spLocks noGrp="1"/>
          </p:cNvSpPr>
          <p:nvPr>
            <p:ph type="body" sz="quarter" idx="11"/>
          </p:nvPr>
        </p:nvSpPr>
        <p:spPr>
          <a:xfrm>
            <a:off x="228600" y="1371600"/>
            <a:ext cx="8763000" cy="5029200"/>
          </a:xfrm>
        </p:spPr>
        <p:txBody>
          <a:bodyPr numCol="2"/>
          <a:lstStyle/>
          <a:p>
            <a:r>
              <a:rPr lang="en-US" sz="2400" dirty="0" smtClean="0"/>
              <a:t>Summary</a:t>
            </a:r>
          </a:p>
          <a:p>
            <a:r>
              <a:rPr lang="en-US" sz="2400" dirty="0" smtClean="0"/>
              <a:t>Access notes</a:t>
            </a:r>
          </a:p>
          <a:p>
            <a:r>
              <a:rPr lang="en-US" sz="2400" dirty="0" smtClean="0"/>
              <a:t>Datasets to download</a:t>
            </a:r>
          </a:p>
          <a:p>
            <a:r>
              <a:rPr lang="en-US" sz="2400" dirty="0" smtClean="0"/>
              <a:t>Export citation (</a:t>
            </a:r>
            <a:r>
              <a:rPr lang="en-US" sz="2400" dirty="0" err="1" smtClean="0"/>
              <a:t>EndNote</a:t>
            </a:r>
            <a:r>
              <a:rPr lang="en-US" sz="2400" dirty="0" smtClean="0"/>
              <a:t>)</a:t>
            </a:r>
          </a:p>
          <a:p>
            <a:r>
              <a:rPr lang="en-US" sz="2400" dirty="0" smtClean="0"/>
              <a:t>Funding sources</a:t>
            </a:r>
          </a:p>
          <a:p>
            <a:r>
              <a:rPr lang="en-US" sz="2400" dirty="0" smtClean="0"/>
              <a:t>Subject terms</a:t>
            </a:r>
          </a:p>
          <a:p>
            <a:r>
              <a:rPr lang="en-US" sz="2400" dirty="0" smtClean="0"/>
              <a:t>Geographic coverage</a:t>
            </a:r>
          </a:p>
          <a:p>
            <a:r>
              <a:rPr lang="en-US" sz="2400" dirty="0" smtClean="0"/>
              <a:t>Time period</a:t>
            </a:r>
          </a:p>
          <a:p>
            <a:r>
              <a:rPr lang="en-US" sz="2400" dirty="0" smtClean="0"/>
              <a:t>Date of collection</a:t>
            </a:r>
          </a:p>
          <a:p>
            <a:r>
              <a:rPr lang="en-US" sz="2400" dirty="0" smtClean="0"/>
              <a:t>Unit of observation</a:t>
            </a:r>
          </a:p>
          <a:p>
            <a:r>
              <a:rPr lang="en-US" sz="2400" dirty="0" smtClean="0"/>
              <a:t>Data types</a:t>
            </a:r>
          </a:p>
          <a:p>
            <a:r>
              <a:rPr lang="en-US" sz="2400" dirty="0" smtClean="0"/>
              <a:t>Data collection notes</a:t>
            </a:r>
          </a:p>
          <a:p>
            <a:r>
              <a:rPr lang="en-US" sz="2400" dirty="0" smtClean="0"/>
              <a:t>Sample &amp; weights</a:t>
            </a:r>
          </a:p>
          <a:p>
            <a:r>
              <a:rPr lang="en-US" sz="2400" dirty="0" smtClean="0"/>
              <a:t>Mode of data collection</a:t>
            </a:r>
          </a:p>
          <a:p>
            <a:r>
              <a:rPr lang="en-US" sz="2400" dirty="0" smtClean="0"/>
              <a:t>Response rates</a:t>
            </a:r>
          </a:p>
          <a:p>
            <a:r>
              <a:rPr lang="en-US" sz="2400" dirty="0" smtClean="0"/>
              <a:t>Data processing</a:t>
            </a:r>
          </a:p>
          <a:p>
            <a:r>
              <a:rPr lang="en-US" sz="2400" dirty="0" smtClean="0"/>
              <a:t>Version history</a:t>
            </a:r>
          </a:p>
          <a:p>
            <a:r>
              <a:rPr lang="en-US" sz="2400" dirty="0" smtClean="0"/>
              <a:t>Related publications</a:t>
            </a:r>
          </a:p>
          <a:p>
            <a:r>
              <a:rPr lang="en-US" sz="2400" dirty="0" smtClean="0"/>
              <a:t>Most recent publications</a:t>
            </a:r>
          </a:p>
          <a:p>
            <a:r>
              <a:rPr lang="en-US" sz="2400" dirty="0" smtClean="0"/>
              <a:t>List of variables (4528)</a:t>
            </a:r>
          </a:p>
          <a:p>
            <a:r>
              <a:rPr lang="en-US" sz="2400" dirty="0" smtClean="0"/>
              <a:t>Metadata exports</a:t>
            </a:r>
          </a:p>
          <a:p>
            <a:r>
              <a:rPr lang="en-US" sz="2400" dirty="0" smtClean="0"/>
              <a:t>Statistics/usage of study</a:t>
            </a:r>
          </a:p>
        </p:txBody>
      </p:sp>
      <p:sp>
        <p:nvSpPr>
          <p:cNvPr id="4" name="Slide Number Placeholder 3"/>
          <p:cNvSpPr>
            <a:spLocks noGrp="1"/>
          </p:cNvSpPr>
          <p:nvPr>
            <p:ph type="sldNum" sz="quarter" idx="12"/>
          </p:nvPr>
        </p:nvSpPr>
        <p:spPr/>
        <p:txBody>
          <a:bodyPr/>
          <a:lstStyle/>
          <a:p>
            <a:pPr>
              <a:defRPr/>
            </a:pPr>
            <a:fld id="{60C0ADD1-0B31-41F4-889C-F35FF5087CDB}" type="slidenum">
              <a:rPr lang="en-US" smtClean="0"/>
              <a:pPr>
                <a:defRPr/>
              </a:pPr>
              <a:t>14</a:t>
            </a:fld>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762000"/>
            <a:ext cx="8229600" cy="990600"/>
          </a:xfrm>
        </p:spPr>
        <p:txBody>
          <a:bodyPr/>
          <a:lstStyle/>
          <a:p>
            <a:r>
              <a:rPr lang="en-US" dirty="0" smtClean="0"/>
              <a:t>NCIN Alumni Survey Data will be submitted to HMCA </a:t>
            </a:r>
            <a:endParaRPr lang="en-US" dirty="0"/>
          </a:p>
        </p:txBody>
      </p:sp>
      <p:sp>
        <p:nvSpPr>
          <p:cNvPr id="2" name="Date Placeholder 1"/>
          <p:cNvSpPr>
            <a:spLocks noGrp="1"/>
          </p:cNvSpPr>
          <p:nvPr>
            <p:ph type="dt" sz="half" idx="10"/>
          </p:nvPr>
        </p:nvSpPr>
        <p:spPr/>
        <p:txBody>
          <a:bodyPr/>
          <a:lstStyle/>
          <a:p>
            <a:pPr>
              <a:defRPr/>
            </a:pPr>
            <a:fld id="{1C32C5A1-B7CE-466D-80FE-C2482FD5A403}" type="datetime1">
              <a:rPr lang="en-US" smtClean="0"/>
              <a:pPr>
                <a:defRPr/>
              </a:pPr>
              <a:t>9/20/2013</a:t>
            </a:fld>
            <a:endParaRPr lang="en-US" dirty="0"/>
          </a:p>
        </p:txBody>
      </p:sp>
      <p:sp>
        <p:nvSpPr>
          <p:cNvPr id="6" name="Text Placeholder 5"/>
          <p:cNvSpPr>
            <a:spLocks noGrp="1"/>
          </p:cNvSpPr>
          <p:nvPr>
            <p:ph type="body" sz="quarter" idx="11"/>
          </p:nvPr>
        </p:nvSpPr>
        <p:spPr>
          <a:xfrm>
            <a:off x="381000" y="1828800"/>
            <a:ext cx="8534400" cy="4495800"/>
          </a:xfrm>
        </p:spPr>
        <p:txBody>
          <a:bodyPr/>
          <a:lstStyle/>
          <a:p>
            <a:r>
              <a:rPr lang="en-US" sz="2400" dirty="0" smtClean="0"/>
              <a:t>Administered online March 5 – June 5, 2013</a:t>
            </a:r>
          </a:p>
          <a:p>
            <a:r>
              <a:rPr lang="en-US" sz="2400" dirty="0" smtClean="0"/>
              <a:t>Sample: 1,691 NCIN Scholars who graduated prior to September, 2012</a:t>
            </a:r>
          </a:p>
          <a:p>
            <a:r>
              <a:rPr lang="en-US" sz="2400" dirty="0" smtClean="0"/>
              <a:t>Response rate: 31% (N = 527)</a:t>
            </a:r>
          </a:p>
          <a:p>
            <a:r>
              <a:rPr lang="en-US" sz="2400" dirty="0" smtClean="0"/>
              <a:t>Files that will be available include</a:t>
            </a:r>
          </a:p>
          <a:p>
            <a:pPr lvl="1"/>
            <a:r>
              <a:rPr lang="en-US" sz="2000" dirty="0" smtClean="0"/>
              <a:t>Datasets in ASCII text and SPSS formats</a:t>
            </a:r>
          </a:p>
          <a:p>
            <a:pPr lvl="1"/>
            <a:r>
              <a:rPr lang="en-US" sz="2000" dirty="0" smtClean="0"/>
              <a:t>Database setup syntax </a:t>
            </a:r>
          </a:p>
          <a:p>
            <a:pPr lvl="1"/>
            <a:r>
              <a:rPr lang="en-US" sz="2000" dirty="0" smtClean="0"/>
              <a:t>Technical documents (e.g., codebooks)</a:t>
            </a:r>
          </a:p>
          <a:p>
            <a:pPr lvl="1"/>
            <a:r>
              <a:rPr lang="en-US" sz="2000" dirty="0" smtClean="0"/>
              <a:t>Survey instruments</a:t>
            </a:r>
          </a:p>
          <a:p>
            <a:pPr lvl="1"/>
            <a:r>
              <a:rPr lang="en-US" sz="2000" dirty="0" smtClean="0"/>
              <a:t>Open-ended (de-identified) responses as well as categorical data</a:t>
            </a:r>
          </a:p>
        </p:txBody>
      </p:sp>
      <p:sp>
        <p:nvSpPr>
          <p:cNvPr id="4" name="Slide Number Placeholder 3"/>
          <p:cNvSpPr>
            <a:spLocks noGrp="1"/>
          </p:cNvSpPr>
          <p:nvPr>
            <p:ph type="sldNum" sz="quarter" idx="12"/>
          </p:nvPr>
        </p:nvSpPr>
        <p:spPr/>
        <p:txBody>
          <a:bodyPr/>
          <a:lstStyle/>
          <a:p>
            <a:pPr>
              <a:defRPr/>
            </a:pPr>
            <a:fld id="{60C0ADD1-0B31-41F4-889C-F35FF5087CDB}" type="slidenum">
              <a:rPr lang="en-US" smtClean="0"/>
              <a:pPr>
                <a:defRPr/>
              </a:pPr>
              <a:t>15</a:t>
            </a:fld>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2"/>
          <p:cNvSpPr>
            <a:spLocks noGrp="1" noChangeArrowheads="1"/>
          </p:cNvSpPr>
          <p:nvPr>
            <p:ph type="title"/>
          </p:nvPr>
        </p:nvSpPr>
        <p:spPr>
          <a:xfrm>
            <a:off x="673100" y="490538"/>
            <a:ext cx="7772400" cy="1033462"/>
          </a:xfrm>
        </p:spPr>
        <p:txBody>
          <a:bodyPr/>
          <a:lstStyle/>
          <a:p>
            <a:pPr eaLnBrk="1" hangingPunct="1"/>
            <a:r>
              <a:rPr lang="en-US" dirty="0" smtClean="0"/>
              <a:t>Alumni Study Concept Map</a:t>
            </a:r>
          </a:p>
        </p:txBody>
      </p:sp>
      <p:sp>
        <p:nvSpPr>
          <p:cNvPr id="6" name="TextBox 5"/>
          <p:cNvSpPr txBox="1"/>
          <p:nvPr/>
        </p:nvSpPr>
        <p:spPr>
          <a:xfrm>
            <a:off x="3505200" y="1447800"/>
            <a:ext cx="2590800" cy="2954655"/>
          </a:xfrm>
          <a:prstGeom prst="rect">
            <a:avLst/>
          </a:prstGeom>
          <a:ln>
            <a:solidFill>
              <a:schemeClr val="tx1"/>
            </a:solidFill>
          </a:ln>
        </p:spPr>
        <p:style>
          <a:lnRef idx="1">
            <a:schemeClr val="accent2"/>
          </a:lnRef>
          <a:fillRef idx="2">
            <a:schemeClr val="accent2"/>
          </a:fillRef>
          <a:effectRef idx="1">
            <a:schemeClr val="accent2"/>
          </a:effectRef>
          <a:fontRef idx="minor">
            <a:schemeClr val="dk1"/>
          </a:fontRef>
        </p:style>
        <p:txBody>
          <a:bodyPr wrap="square">
            <a:spAutoFit/>
          </a:bodyPr>
          <a:lstStyle/>
          <a:p>
            <a:pPr>
              <a:defRPr/>
            </a:pPr>
            <a:r>
              <a:rPr lang="en-US" sz="1600" u="sng" dirty="0" smtClean="0">
                <a:latin typeface="Arial" pitchFamily="34" charset="0"/>
                <a:cs typeface="Arial" pitchFamily="34" charset="0"/>
              </a:rPr>
              <a:t>Work Experiences</a:t>
            </a:r>
            <a:endParaRPr lang="en-US" sz="1600" u="sng" dirty="0">
              <a:latin typeface="Arial" pitchFamily="34" charset="0"/>
              <a:cs typeface="Arial" pitchFamily="34" charset="0"/>
            </a:endParaRPr>
          </a:p>
          <a:p>
            <a:pPr marL="114300" indent="-114300">
              <a:buFont typeface="+mj-lt"/>
              <a:buAutoNum type="arabicPeriod"/>
              <a:defRPr/>
            </a:pPr>
            <a:r>
              <a:rPr lang="en-US" sz="1600" dirty="0">
                <a:latin typeface="Arial" pitchFamily="34" charset="0"/>
                <a:cs typeface="Arial" pitchFamily="34" charset="0"/>
              </a:rPr>
              <a:t> </a:t>
            </a:r>
            <a:r>
              <a:rPr lang="en-US" sz="1400" dirty="0" smtClean="0">
                <a:latin typeface="Arial" pitchFamily="34" charset="0"/>
                <a:cs typeface="Arial" pitchFamily="34" charset="0"/>
              </a:rPr>
              <a:t>Job search experiences</a:t>
            </a:r>
          </a:p>
          <a:p>
            <a:pPr marL="114300" indent="-114300">
              <a:buFont typeface="+mj-lt"/>
              <a:buAutoNum type="arabicPeriod"/>
              <a:defRPr/>
            </a:pPr>
            <a:r>
              <a:rPr lang="en-US" sz="1400" dirty="0" smtClean="0">
                <a:latin typeface="Arial" pitchFamily="34" charset="0"/>
                <a:cs typeface="Arial" pitchFamily="34" charset="0"/>
              </a:rPr>
              <a:t> Employment status</a:t>
            </a:r>
            <a:endParaRPr lang="en-US" sz="1400" dirty="0">
              <a:latin typeface="Arial" pitchFamily="34" charset="0"/>
              <a:cs typeface="Arial" pitchFamily="34" charset="0"/>
            </a:endParaRPr>
          </a:p>
          <a:p>
            <a:pPr marL="114300" indent="-114300">
              <a:buFont typeface="+mj-lt"/>
              <a:buAutoNum type="arabicPeriod"/>
              <a:defRPr/>
            </a:pPr>
            <a:r>
              <a:rPr lang="en-US" sz="1400" dirty="0">
                <a:latin typeface="Arial" pitchFamily="34" charset="0"/>
                <a:cs typeface="Arial" pitchFamily="34" charset="0"/>
              </a:rPr>
              <a:t> </a:t>
            </a:r>
            <a:r>
              <a:rPr lang="en-US" sz="1400" dirty="0" smtClean="0">
                <a:latin typeface="Arial" pitchFamily="34" charset="0"/>
                <a:cs typeface="Arial" pitchFamily="34" charset="0"/>
              </a:rPr>
              <a:t>Employment offers</a:t>
            </a:r>
            <a:endParaRPr lang="en-US" sz="1400" dirty="0">
              <a:latin typeface="Arial" pitchFamily="34" charset="0"/>
              <a:cs typeface="Arial" pitchFamily="34" charset="0"/>
            </a:endParaRPr>
          </a:p>
          <a:p>
            <a:pPr marL="114300" indent="-114300">
              <a:buFont typeface="+mj-lt"/>
              <a:buAutoNum type="arabicPeriod"/>
              <a:defRPr/>
            </a:pPr>
            <a:r>
              <a:rPr lang="en-US" sz="1400" dirty="0">
                <a:latin typeface="Arial" pitchFamily="34" charset="0"/>
                <a:cs typeface="Arial" pitchFamily="34" charset="0"/>
              </a:rPr>
              <a:t> </a:t>
            </a:r>
            <a:r>
              <a:rPr lang="en-US" sz="1400" dirty="0" smtClean="0">
                <a:latin typeface="Arial" pitchFamily="34" charset="0"/>
                <a:cs typeface="Arial" pitchFamily="34" charset="0"/>
              </a:rPr>
              <a:t>Time to secure first position</a:t>
            </a:r>
          </a:p>
          <a:p>
            <a:pPr marL="114300" indent="-114300">
              <a:buFont typeface="+mj-lt"/>
              <a:buAutoNum type="arabicPeriod"/>
              <a:defRPr/>
            </a:pPr>
            <a:r>
              <a:rPr lang="en-US" sz="1400" dirty="0" smtClean="0">
                <a:latin typeface="Arial" pitchFamily="34" charset="0"/>
                <a:cs typeface="Arial" pitchFamily="34" charset="0"/>
              </a:rPr>
              <a:t> Work setting of first position</a:t>
            </a:r>
          </a:p>
          <a:p>
            <a:pPr marL="114300" indent="-114300">
              <a:buFont typeface="+mj-lt"/>
              <a:buAutoNum type="arabicPeriod"/>
              <a:defRPr/>
            </a:pPr>
            <a:r>
              <a:rPr lang="en-US" sz="1400" dirty="0" smtClean="0">
                <a:latin typeface="Arial" pitchFamily="34" charset="0"/>
                <a:cs typeface="Arial" pitchFamily="34" charset="0"/>
              </a:rPr>
              <a:t> Job title of first position</a:t>
            </a:r>
          </a:p>
          <a:p>
            <a:pPr marL="114300" indent="-114300">
              <a:buFont typeface="+mj-lt"/>
              <a:buAutoNum type="arabicPeriod"/>
              <a:defRPr/>
            </a:pPr>
            <a:r>
              <a:rPr lang="en-US" sz="1400" dirty="0" smtClean="0">
                <a:latin typeface="Arial" pitchFamily="34" charset="0"/>
                <a:cs typeface="Arial" pitchFamily="34" charset="0"/>
              </a:rPr>
              <a:t> Satisfaction with first position</a:t>
            </a:r>
          </a:p>
          <a:p>
            <a:pPr marL="114300" indent="-114300">
              <a:buFont typeface="+mj-lt"/>
              <a:buAutoNum type="arabicPeriod"/>
              <a:defRPr/>
            </a:pPr>
            <a:r>
              <a:rPr lang="en-US" sz="1400" dirty="0" smtClean="0">
                <a:latin typeface="Arial" pitchFamily="34" charset="0"/>
                <a:cs typeface="Arial" pitchFamily="34" charset="0"/>
              </a:rPr>
              <a:t> Preparation for work roles</a:t>
            </a:r>
          </a:p>
          <a:p>
            <a:pPr marL="114300" indent="-114300">
              <a:buFont typeface="+mj-lt"/>
              <a:buAutoNum type="arabicPeriod"/>
              <a:defRPr/>
            </a:pPr>
            <a:r>
              <a:rPr lang="en-US" sz="1400" dirty="0" smtClean="0">
                <a:latin typeface="Arial" pitchFamily="34" charset="0"/>
                <a:cs typeface="Arial" pitchFamily="34" charset="0"/>
              </a:rPr>
              <a:t> Job changes and motivations</a:t>
            </a:r>
          </a:p>
          <a:p>
            <a:pPr marL="114300" indent="-114300">
              <a:buFont typeface="+mj-lt"/>
              <a:buAutoNum type="arabicPeriod"/>
              <a:defRPr/>
            </a:pPr>
            <a:r>
              <a:rPr lang="en-US" sz="1400" dirty="0" smtClean="0">
                <a:latin typeface="Arial" pitchFamily="34" charset="0"/>
                <a:cs typeface="Arial" pitchFamily="34" charset="0"/>
              </a:rPr>
              <a:t> Career aspirations</a:t>
            </a:r>
            <a:endParaRPr lang="en-US" sz="1400" dirty="0">
              <a:latin typeface="Arial" pitchFamily="34" charset="0"/>
              <a:cs typeface="Arial" pitchFamily="34" charset="0"/>
            </a:endParaRPr>
          </a:p>
        </p:txBody>
      </p:sp>
      <p:sp>
        <p:nvSpPr>
          <p:cNvPr id="8" name="TextBox 7"/>
          <p:cNvSpPr txBox="1"/>
          <p:nvPr/>
        </p:nvSpPr>
        <p:spPr>
          <a:xfrm>
            <a:off x="6477000" y="3505200"/>
            <a:ext cx="2514600" cy="2523768"/>
          </a:xfrm>
          <a:prstGeom prst="rect">
            <a:avLst/>
          </a:prstGeom>
          <a:solidFill>
            <a:srgbClr val="92D050"/>
          </a:solidFill>
          <a:ln>
            <a:solidFill>
              <a:srgbClr val="080808"/>
            </a:solidFill>
          </a:ln>
        </p:spPr>
        <p:style>
          <a:lnRef idx="1">
            <a:schemeClr val="accent1"/>
          </a:lnRef>
          <a:fillRef idx="2">
            <a:schemeClr val="accent1"/>
          </a:fillRef>
          <a:effectRef idx="1">
            <a:schemeClr val="accent1"/>
          </a:effectRef>
          <a:fontRef idx="minor">
            <a:schemeClr val="dk1"/>
          </a:fontRef>
        </p:style>
        <p:txBody>
          <a:bodyPr wrap="square">
            <a:spAutoFit/>
          </a:bodyPr>
          <a:lstStyle/>
          <a:p>
            <a:pPr>
              <a:defRPr/>
            </a:pPr>
            <a:r>
              <a:rPr lang="en-US" sz="1600" u="sng" dirty="0" smtClean="0">
                <a:latin typeface="Arial" pitchFamily="34" charset="0"/>
                <a:cs typeface="Arial" pitchFamily="34" charset="0"/>
              </a:rPr>
              <a:t>Educational Debt </a:t>
            </a:r>
            <a:endParaRPr lang="en-US" sz="1600" u="sng" dirty="0">
              <a:latin typeface="Arial" pitchFamily="34" charset="0"/>
              <a:cs typeface="Arial" pitchFamily="34" charset="0"/>
            </a:endParaRPr>
          </a:p>
          <a:p>
            <a:pPr marL="114300" indent="-114300">
              <a:buFont typeface="+mj-lt"/>
              <a:buAutoNum type="arabicPeriod"/>
              <a:defRPr/>
            </a:pPr>
            <a:r>
              <a:rPr lang="en-US" sz="1600" dirty="0" smtClean="0">
                <a:latin typeface="Arial" pitchFamily="34" charset="0"/>
                <a:cs typeface="Arial" pitchFamily="34" charset="0"/>
              </a:rPr>
              <a:t> </a:t>
            </a:r>
            <a:r>
              <a:rPr lang="en-US" sz="1400" dirty="0" smtClean="0">
                <a:latin typeface="Arial" pitchFamily="34" charset="0"/>
                <a:cs typeface="Arial" pitchFamily="34" charset="0"/>
              </a:rPr>
              <a:t>Amount and types of educational debt</a:t>
            </a:r>
          </a:p>
          <a:p>
            <a:pPr marL="114300" indent="-114300">
              <a:buFont typeface="+mj-lt"/>
              <a:buAutoNum type="arabicPeriod"/>
              <a:defRPr/>
            </a:pPr>
            <a:r>
              <a:rPr lang="en-US" sz="1400" dirty="0" smtClean="0">
                <a:latin typeface="Arial" pitchFamily="34" charset="0"/>
                <a:cs typeface="Arial" pitchFamily="34" charset="0"/>
              </a:rPr>
              <a:t> Repayment of student loans</a:t>
            </a:r>
          </a:p>
          <a:p>
            <a:pPr marL="114300" indent="-114300">
              <a:buFont typeface="+mj-lt"/>
              <a:buAutoNum type="arabicPeriod"/>
              <a:defRPr/>
            </a:pPr>
            <a:r>
              <a:rPr lang="en-US" sz="1400" dirty="0" smtClean="0">
                <a:latin typeface="Arial" pitchFamily="34" charset="0"/>
                <a:cs typeface="Arial" pitchFamily="34" charset="0"/>
              </a:rPr>
              <a:t> Influence of debt on career decisions</a:t>
            </a:r>
          </a:p>
          <a:p>
            <a:pPr marL="114300" indent="-114300">
              <a:buFont typeface="+mj-lt"/>
              <a:buAutoNum type="arabicPeriod"/>
              <a:defRPr/>
            </a:pPr>
            <a:r>
              <a:rPr lang="en-US" sz="1400" dirty="0" smtClean="0">
                <a:latin typeface="Arial" pitchFamily="34" charset="0"/>
                <a:cs typeface="Arial" pitchFamily="34" charset="0"/>
              </a:rPr>
              <a:t> Influence of debt on plans to pursue advanced degrees (MSN, Ph.D., DNP)</a:t>
            </a:r>
            <a:endParaRPr lang="en-US" sz="1400" dirty="0">
              <a:latin typeface="Arial" pitchFamily="34" charset="0"/>
              <a:cs typeface="Arial" pitchFamily="34" charset="0"/>
            </a:endParaRPr>
          </a:p>
        </p:txBody>
      </p:sp>
      <p:sp>
        <p:nvSpPr>
          <p:cNvPr id="9" name="TextBox 8"/>
          <p:cNvSpPr txBox="1"/>
          <p:nvPr/>
        </p:nvSpPr>
        <p:spPr>
          <a:xfrm>
            <a:off x="6248400" y="1524000"/>
            <a:ext cx="2590800" cy="1846659"/>
          </a:xfrm>
          <a:prstGeom prst="rect">
            <a:avLst/>
          </a:prstGeom>
          <a:solidFill>
            <a:srgbClr val="FFFF00"/>
          </a:solidFill>
          <a:ln>
            <a:solidFill>
              <a:srgbClr val="080808"/>
            </a:solidFill>
          </a:ln>
        </p:spPr>
        <p:style>
          <a:lnRef idx="1">
            <a:schemeClr val="accent1"/>
          </a:lnRef>
          <a:fillRef idx="2">
            <a:schemeClr val="accent1"/>
          </a:fillRef>
          <a:effectRef idx="1">
            <a:schemeClr val="accent1"/>
          </a:effectRef>
          <a:fontRef idx="minor">
            <a:schemeClr val="dk1"/>
          </a:fontRef>
        </p:style>
        <p:txBody>
          <a:bodyPr wrap="square">
            <a:spAutoFit/>
          </a:bodyPr>
          <a:lstStyle/>
          <a:p>
            <a:pPr>
              <a:defRPr/>
            </a:pPr>
            <a:r>
              <a:rPr lang="en-US" sz="1600" u="sng" dirty="0" smtClean="0">
                <a:latin typeface="Arial" pitchFamily="34" charset="0"/>
                <a:cs typeface="Arial" pitchFamily="34" charset="0"/>
              </a:rPr>
              <a:t>Leadership Experiences</a:t>
            </a:r>
            <a:endParaRPr lang="en-US" sz="1600" u="sng" dirty="0">
              <a:latin typeface="Arial" pitchFamily="34" charset="0"/>
              <a:cs typeface="Arial" pitchFamily="34" charset="0"/>
            </a:endParaRPr>
          </a:p>
          <a:p>
            <a:pPr marL="114300" indent="-114300">
              <a:buFont typeface="+mj-lt"/>
              <a:buAutoNum type="arabicPeriod"/>
              <a:defRPr/>
            </a:pPr>
            <a:r>
              <a:rPr lang="en-US" sz="1400" dirty="0">
                <a:latin typeface="Arial" pitchFamily="34" charset="0"/>
                <a:cs typeface="Arial" pitchFamily="34" charset="0"/>
              </a:rPr>
              <a:t> </a:t>
            </a:r>
            <a:r>
              <a:rPr lang="en-US" sz="1400" dirty="0" smtClean="0">
                <a:latin typeface="Arial" pitchFamily="34" charset="0"/>
                <a:cs typeface="Arial" pitchFamily="34" charset="0"/>
              </a:rPr>
              <a:t>Preparation for professional leadership roles</a:t>
            </a:r>
            <a:endParaRPr lang="en-US" sz="1400" dirty="0">
              <a:latin typeface="Arial" pitchFamily="34" charset="0"/>
              <a:cs typeface="Arial" pitchFamily="34" charset="0"/>
            </a:endParaRPr>
          </a:p>
          <a:p>
            <a:pPr marL="114300" indent="-114300">
              <a:buFont typeface="+mj-lt"/>
              <a:buAutoNum type="arabicPeriod"/>
              <a:defRPr/>
            </a:pPr>
            <a:r>
              <a:rPr lang="en-US" sz="1400" dirty="0">
                <a:latin typeface="Arial" pitchFamily="34" charset="0"/>
                <a:cs typeface="Arial" pitchFamily="34" charset="0"/>
              </a:rPr>
              <a:t> </a:t>
            </a:r>
            <a:r>
              <a:rPr lang="en-US" sz="1400" dirty="0" smtClean="0">
                <a:latin typeface="Arial" pitchFamily="34" charset="0"/>
                <a:cs typeface="Arial" pitchFamily="34" charset="0"/>
              </a:rPr>
              <a:t>Post-graduation leadership activities</a:t>
            </a:r>
            <a:endParaRPr lang="en-US" sz="1400" dirty="0">
              <a:latin typeface="Arial" pitchFamily="34" charset="0"/>
              <a:cs typeface="Arial" pitchFamily="34" charset="0"/>
            </a:endParaRPr>
          </a:p>
          <a:p>
            <a:pPr marL="114300" indent="-114300">
              <a:buFont typeface="+mj-lt"/>
              <a:buAutoNum type="arabicPeriod"/>
              <a:defRPr/>
            </a:pPr>
            <a:r>
              <a:rPr lang="en-US" sz="1400" dirty="0" smtClean="0">
                <a:latin typeface="Arial" pitchFamily="34" charset="0"/>
                <a:cs typeface="Arial" pitchFamily="34" charset="0"/>
              </a:rPr>
              <a:t> Desire for additional leadership development opportunities</a:t>
            </a:r>
            <a:endParaRPr lang="en-US" sz="1400" dirty="0">
              <a:latin typeface="Arial" pitchFamily="34" charset="0"/>
              <a:cs typeface="Arial" pitchFamily="34" charset="0"/>
            </a:endParaRPr>
          </a:p>
        </p:txBody>
      </p:sp>
      <p:sp>
        <p:nvSpPr>
          <p:cNvPr id="10" name="TextBox 9"/>
          <p:cNvSpPr txBox="1"/>
          <p:nvPr/>
        </p:nvSpPr>
        <p:spPr>
          <a:xfrm>
            <a:off x="3276600" y="4495800"/>
            <a:ext cx="3124200" cy="1877437"/>
          </a:xfrm>
          <a:prstGeom prst="rect">
            <a:avLst/>
          </a:prstGeom>
          <a:solidFill>
            <a:srgbClr val="47CFFF"/>
          </a:solidFill>
          <a:ln>
            <a:solidFill>
              <a:srgbClr val="080808"/>
            </a:solidFill>
          </a:ln>
        </p:spPr>
        <p:style>
          <a:lnRef idx="1">
            <a:schemeClr val="accent1"/>
          </a:lnRef>
          <a:fillRef idx="2">
            <a:schemeClr val="accent1"/>
          </a:fillRef>
          <a:effectRef idx="1">
            <a:schemeClr val="accent1"/>
          </a:effectRef>
          <a:fontRef idx="minor">
            <a:schemeClr val="dk1"/>
          </a:fontRef>
        </p:style>
        <p:txBody>
          <a:bodyPr wrap="square">
            <a:spAutoFit/>
          </a:bodyPr>
          <a:lstStyle/>
          <a:p>
            <a:pPr>
              <a:defRPr/>
            </a:pPr>
            <a:r>
              <a:rPr lang="en-US" sz="1600" u="sng" dirty="0" smtClean="0">
                <a:latin typeface="Arial" pitchFamily="34" charset="0"/>
                <a:cs typeface="Arial" pitchFamily="34" charset="0"/>
              </a:rPr>
              <a:t>Mentoring Experiences</a:t>
            </a:r>
            <a:endParaRPr lang="en-US" sz="1600" u="sng" dirty="0">
              <a:latin typeface="Arial" pitchFamily="34" charset="0"/>
              <a:cs typeface="Arial" pitchFamily="34" charset="0"/>
            </a:endParaRPr>
          </a:p>
          <a:p>
            <a:pPr marL="114300" indent="-114300">
              <a:buFont typeface="+mj-lt"/>
              <a:buAutoNum type="arabicPeriod"/>
              <a:defRPr/>
            </a:pPr>
            <a:r>
              <a:rPr lang="en-US" sz="1600" dirty="0">
                <a:latin typeface="Arial" pitchFamily="34" charset="0"/>
                <a:cs typeface="Arial" pitchFamily="34" charset="0"/>
              </a:rPr>
              <a:t> </a:t>
            </a:r>
            <a:r>
              <a:rPr lang="en-US" sz="1400" dirty="0" smtClean="0">
                <a:latin typeface="Arial" pitchFamily="34" charset="0"/>
                <a:cs typeface="Arial" pitchFamily="34" charset="0"/>
              </a:rPr>
              <a:t>Relationships with NCIN mentors</a:t>
            </a:r>
          </a:p>
          <a:p>
            <a:pPr marL="114300" indent="-114300">
              <a:buFont typeface="+mj-lt"/>
              <a:buAutoNum type="arabicPeriod"/>
              <a:defRPr/>
            </a:pPr>
            <a:r>
              <a:rPr lang="en-US" sz="1400" dirty="0" smtClean="0">
                <a:latin typeface="Arial" pitchFamily="34" charset="0"/>
                <a:cs typeface="Arial" pitchFamily="34" charset="0"/>
              </a:rPr>
              <a:t> Perceived support post-graduation</a:t>
            </a:r>
          </a:p>
          <a:p>
            <a:pPr marL="114300" indent="-114300">
              <a:buFont typeface="+mj-lt"/>
              <a:buAutoNum type="arabicPeriod"/>
              <a:defRPr/>
            </a:pPr>
            <a:r>
              <a:rPr lang="en-US" sz="1400" dirty="0" smtClean="0">
                <a:latin typeface="Arial" pitchFamily="34" charset="0"/>
                <a:cs typeface="Arial" pitchFamily="34" charset="0"/>
              </a:rPr>
              <a:t> Other professional &amp; personal mentors</a:t>
            </a:r>
          </a:p>
          <a:p>
            <a:pPr marL="114300" indent="-114300">
              <a:buFont typeface="+mj-lt"/>
              <a:buAutoNum type="arabicPeriod"/>
              <a:defRPr/>
            </a:pPr>
            <a:r>
              <a:rPr lang="en-US" sz="1400" dirty="0" smtClean="0">
                <a:latin typeface="Arial" pitchFamily="34" charset="0"/>
                <a:cs typeface="Arial" pitchFamily="34" charset="0"/>
              </a:rPr>
              <a:t> Experiences serving as a mentor</a:t>
            </a:r>
          </a:p>
          <a:p>
            <a:pPr marL="114300" indent="-114300">
              <a:buFont typeface="+mj-lt"/>
              <a:buAutoNum type="arabicPeriod"/>
              <a:defRPr/>
            </a:pPr>
            <a:r>
              <a:rPr lang="en-US" sz="1400" dirty="0" smtClean="0">
                <a:latin typeface="Arial" pitchFamily="34" charset="0"/>
                <a:cs typeface="Arial" pitchFamily="34" charset="0"/>
              </a:rPr>
              <a:t> Satisfaction with mentoring experiences</a:t>
            </a:r>
            <a:endParaRPr lang="en-US" sz="1400" dirty="0">
              <a:latin typeface="Arial" pitchFamily="34" charset="0"/>
              <a:cs typeface="Arial" pitchFamily="34" charset="0"/>
            </a:endParaRPr>
          </a:p>
        </p:txBody>
      </p:sp>
      <p:sp>
        <p:nvSpPr>
          <p:cNvPr id="12" name="TextBox 11"/>
          <p:cNvSpPr txBox="1"/>
          <p:nvPr/>
        </p:nvSpPr>
        <p:spPr>
          <a:xfrm>
            <a:off x="533400" y="4953000"/>
            <a:ext cx="2590800" cy="1231106"/>
          </a:xfrm>
          <a:prstGeom prst="rect">
            <a:avLst/>
          </a:prstGeom>
          <a:solidFill>
            <a:schemeClr val="accent4">
              <a:lumMod val="40000"/>
              <a:lumOff val="60000"/>
            </a:schemeClr>
          </a:solidFill>
          <a:ln>
            <a:solidFill>
              <a:srgbClr val="080808"/>
            </a:solidFill>
          </a:ln>
        </p:spPr>
        <p:style>
          <a:lnRef idx="1">
            <a:schemeClr val="accent1"/>
          </a:lnRef>
          <a:fillRef idx="2">
            <a:schemeClr val="accent1"/>
          </a:fillRef>
          <a:effectRef idx="1">
            <a:schemeClr val="accent1"/>
          </a:effectRef>
          <a:fontRef idx="minor">
            <a:schemeClr val="dk1"/>
          </a:fontRef>
        </p:style>
        <p:txBody>
          <a:bodyPr wrap="square">
            <a:spAutoFit/>
          </a:bodyPr>
          <a:lstStyle/>
          <a:p>
            <a:pPr>
              <a:defRPr/>
            </a:pPr>
            <a:r>
              <a:rPr lang="en-US" sz="1600" u="sng" dirty="0" smtClean="0">
                <a:latin typeface="Arial" pitchFamily="34" charset="0"/>
                <a:cs typeface="Arial" pitchFamily="34" charset="0"/>
              </a:rPr>
              <a:t>Personal Circumstances</a:t>
            </a:r>
            <a:endParaRPr lang="en-US" sz="1600" u="sng" dirty="0">
              <a:latin typeface="Arial" pitchFamily="34" charset="0"/>
              <a:cs typeface="Arial" pitchFamily="34" charset="0"/>
            </a:endParaRPr>
          </a:p>
          <a:p>
            <a:pPr marL="342900" indent="-342900">
              <a:buFont typeface="+mj-lt"/>
              <a:buAutoNum type="arabicPeriod"/>
              <a:defRPr/>
            </a:pPr>
            <a:r>
              <a:rPr lang="en-US" sz="1600" dirty="0" smtClean="0">
                <a:latin typeface="Arial" pitchFamily="34" charset="0"/>
                <a:cs typeface="Arial" pitchFamily="34" charset="0"/>
              </a:rPr>
              <a:t> </a:t>
            </a:r>
            <a:r>
              <a:rPr lang="en-US" sz="1400" dirty="0" smtClean="0">
                <a:latin typeface="Arial" pitchFamily="34" charset="0"/>
                <a:cs typeface="Arial" pitchFamily="34" charset="0"/>
              </a:rPr>
              <a:t>Marital status</a:t>
            </a:r>
          </a:p>
          <a:p>
            <a:pPr marL="342900" indent="-342900">
              <a:buFont typeface="+mj-lt"/>
              <a:buAutoNum type="arabicPeriod"/>
              <a:defRPr/>
            </a:pPr>
            <a:r>
              <a:rPr lang="en-US" sz="1400" dirty="0" smtClean="0">
                <a:latin typeface="Arial" pitchFamily="34" charset="0"/>
                <a:cs typeface="Arial" pitchFamily="34" charset="0"/>
              </a:rPr>
              <a:t> Family status</a:t>
            </a:r>
          </a:p>
          <a:p>
            <a:pPr marL="342900" indent="-342900">
              <a:buFont typeface="+mj-lt"/>
              <a:buAutoNum type="arabicPeriod"/>
              <a:defRPr/>
            </a:pPr>
            <a:r>
              <a:rPr lang="en-US" sz="1400" dirty="0" smtClean="0">
                <a:latin typeface="Arial" pitchFamily="34" charset="0"/>
                <a:cs typeface="Arial" pitchFamily="34" charset="0"/>
              </a:rPr>
              <a:t> Relocation</a:t>
            </a:r>
          </a:p>
          <a:p>
            <a:pPr marL="342900" indent="-342900">
              <a:buFont typeface="+mj-lt"/>
              <a:buAutoNum type="arabicPeriod"/>
              <a:defRPr/>
            </a:pPr>
            <a:r>
              <a:rPr lang="en-US" sz="1400" dirty="0" smtClean="0">
                <a:latin typeface="Arial" pitchFamily="34" charset="0"/>
                <a:cs typeface="Arial" pitchFamily="34" charset="0"/>
              </a:rPr>
              <a:t> Home ownership</a:t>
            </a:r>
            <a:endParaRPr lang="en-US" sz="1400" dirty="0">
              <a:latin typeface="Arial" pitchFamily="34" charset="0"/>
              <a:cs typeface="Arial" pitchFamily="34" charset="0"/>
            </a:endParaRPr>
          </a:p>
        </p:txBody>
      </p:sp>
      <p:sp>
        <p:nvSpPr>
          <p:cNvPr id="13" name="TextBox 12"/>
          <p:cNvSpPr txBox="1"/>
          <p:nvPr/>
        </p:nvSpPr>
        <p:spPr>
          <a:xfrm>
            <a:off x="228600" y="2895600"/>
            <a:ext cx="2971800" cy="1877437"/>
          </a:xfrm>
          <a:prstGeom prst="rect">
            <a:avLst/>
          </a:prstGeom>
          <a:solidFill>
            <a:srgbClr val="FFC000"/>
          </a:solidFill>
          <a:ln>
            <a:solidFill>
              <a:schemeClr val="accent2">
                <a:shade val="95000"/>
                <a:satMod val="105000"/>
              </a:schemeClr>
            </a:solidFill>
          </a:ln>
        </p:spPr>
        <p:txBody>
          <a:bodyPr wrap="square">
            <a:spAutoFit/>
          </a:bodyPr>
          <a:lstStyle/>
          <a:p>
            <a:pPr>
              <a:defRPr/>
            </a:pPr>
            <a:r>
              <a:rPr lang="en-US" sz="1600" u="sng" dirty="0" smtClean="0"/>
              <a:t>Post-NCIN Education</a:t>
            </a:r>
            <a:endParaRPr lang="en-US" sz="1600" u="sng" dirty="0"/>
          </a:p>
          <a:p>
            <a:pPr marL="114300" indent="-114300">
              <a:buFont typeface="+mj-lt"/>
              <a:buAutoNum type="arabicPeriod"/>
              <a:defRPr/>
            </a:pPr>
            <a:r>
              <a:rPr lang="en-US" sz="1600" dirty="0" smtClean="0"/>
              <a:t> </a:t>
            </a:r>
            <a:r>
              <a:rPr lang="en-US" sz="1400" dirty="0" smtClean="0"/>
              <a:t>Formal educational experiences</a:t>
            </a:r>
          </a:p>
          <a:p>
            <a:pPr marL="114300" indent="-114300">
              <a:buFont typeface="+mj-lt"/>
              <a:buAutoNum type="arabicPeriod"/>
              <a:defRPr/>
            </a:pPr>
            <a:r>
              <a:rPr lang="en-US" sz="1400" dirty="0" smtClean="0"/>
              <a:t> Informal educational experiences</a:t>
            </a:r>
            <a:endParaRPr lang="en-US" sz="1400" b="0" dirty="0"/>
          </a:p>
          <a:p>
            <a:pPr marL="114300" indent="-114300">
              <a:buFont typeface="+mj-lt"/>
              <a:buAutoNum type="arabicPeriod"/>
              <a:defRPr/>
            </a:pPr>
            <a:r>
              <a:rPr lang="en-US" sz="1400" b="0" dirty="0" smtClean="0"/>
              <a:t> Educational aspirations</a:t>
            </a:r>
          </a:p>
          <a:p>
            <a:pPr marL="114300" indent="-114300">
              <a:buFont typeface="+mj-lt"/>
              <a:buAutoNum type="arabicPeriod"/>
              <a:defRPr/>
            </a:pPr>
            <a:r>
              <a:rPr lang="en-US" sz="1400" dirty="0" smtClean="0"/>
              <a:t> Plans to pursue advanced degrees (MSN, Ph.D., DNP)</a:t>
            </a:r>
          </a:p>
          <a:p>
            <a:pPr marL="114300" indent="-114300">
              <a:buFont typeface="+mj-lt"/>
              <a:buAutoNum type="arabicPeriod"/>
              <a:defRPr/>
            </a:pPr>
            <a:r>
              <a:rPr lang="en-US" sz="1400" b="0" dirty="0" smtClean="0"/>
              <a:t> Barriers to continuing education</a:t>
            </a:r>
            <a:endParaRPr lang="en-US" sz="1400" b="0" dirty="0"/>
          </a:p>
        </p:txBody>
      </p:sp>
      <p:sp>
        <p:nvSpPr>
          <p:cNvPr id="11" name="Date Placeholder 10"/>
          <p:cNvSpPr>
            <a:spLocks noGrp="1"/>
          </p:cNvSpPr>
          <p:nvPr>
            <p:ph type="dt" sz="half" idx="10"/>
          </p:nvPr>
        </p:nvSpPr>
        <p:spPr/>
        <p:txBody>
          <a:bodyPr/>
          <a:lstStyle/>
          <a:p>
            <a:pPr>
              <a:defRPr/>
            </a:pPr>
            <a:fld id="{59C3EA11-A9C7-4CD6-A5AD-37CE85E12240}" type="datetime1">
              <a:rPr lang="en-US" smtClean="0"/>
              <a:pPr>
                <a:defRPr/>
              </a:pPr>
              <a:t>9/20/2013</a:t>
            </a:fld>
            <a:endParaRPr lang="en-US" dirty="0"/>
          </a:p>
        </p:txBody>
      </p:sp>
      <p:sp>
        <p:nvSpPr>
          <p:cNvPr id="14" name="Slide Number Placeholder 13"/>
          <p:cNvSpPr>
            <a:spLocks noGrp="1"/>
          </p:cNvSpPr>
          <p:nvPr>
            <p:ph type="sldNum" sz="quarter" idx="12"/>
          </p:nvPr>
        </p:nvSpPr>
        <p:spPr/>
        <p:txBody>
          <a:bodyPr/>
          <a:lstStyle/>
          <a:p>
            <a:pPr>
              <a:defRPr/>
            </a:pPr>
            <a:fld id="{20169860-7434-4443-9030-A467C3E92756}" type="slidenum">
              <a:rPr lang="en-US" smtClean="0"/>
              <a:pPr>
                <a:defRPr/>
              </a:pPr>
              <a:t>16</a:t>
            </a:fld>
            <a:endParaRPr lang="en-US" dirty="0"/>
          </a:p>
        </p:txBody>
      </p:sp>
      <p:sp>
        <p:nvSpPr>
          <p:cNvPr id="15" name="TextBox 14"/>
          <p:cNvSpPr txBox="1"/>
          <p:nvPr/>
        </p:nvSpPr>
        <p:spPr>
          <a:xfrm>
            <a:off x="381000" y="1524000"/>
            <a:ext cx="2895600" cy="1261884"/>
          </a:xfrm>
          <a:prstGeom prst="rect">
            <a:avLst/>
          </a:prstGeom>
          <a:solidFill>
            <a:schemeClr val="bg1">
              <a:lumMod val="85000"/>
            </a:schemeClr>
          </a:solidFill>
          <a:ln>
            <a:solidFill>
              <a:schemeClr val="tx1"/>
            </a:solidFill>
          </a:ln>
        </p:spPr>
        <p:txBody>
          <a:bodyPr wrap="square">
            <a:spAutoFit/>
          </a:bodyPr>
          <a:lstStyle/>
          <a:p>
            <a:pPr>
              <a:defRPr/>
            </a:pPr>
            <a:r>
              <a:rPr lang="en-US" sz="1600" u="sng" dirty="0" smtClean="0"/>
              <a:t>Reflections NCIN Experiences</a:t>
            </a:r>
            <a:endParaRPr lang="en-US" sz="1600" u="sng" dirty="0"/>
          </a:p>
          <a:p>
            <a:pPr marL="114300" indent="-114300">
              <a:buFont typeface="+mj-lt"/>
              <a:buAutoNum type="arabicPeriod"/>
              <a:defRPr/>
            </a:pPr>
            <a:r>
              <a:rPr lang="en-US" sz="1600" dirty="0" smtClean="0"/>
              <a:t> </a:t>
            </a:r>
            <a:r>
              <a:rPr lang="en-US" sz="1400" dirty="0" smtClean="0"/>
              <a:t>Valuable aspects</a:t>
            </a:r>
          </a:p>
          <a:p>
            <a:pPr marL="114300" indent="-114300">
              <a:buFont typeface="+mj-lt"/>
              <a:buAutoNum type="arabicPeriod"/>
              <a:defRPr/>
            </a:pPr>
            <a:r>
              <a:rPr lang="en-US" sz="1400" dirty="0" smtClean="0"/>
              <a:t> Suggestions for changes</a:t>
            </a:r>
            <a:endParaRPr lang="en-US" sz="1400" b="0" dirty="0"/>
          </a:p>
          <a:p>
            <a:pPr marL="114300" indent="-114300">
              <a:buFont typeface="+mj-lt"/>
              <a:buAutoNum type="arabicPeriod"/>
              <a:defRPr/>
            </a:pPr>
            <a:r>
              <a:rPr lang="en-US" sz="1400" b="0" dirty="0" smtClean="0"/>
              <a:t> Recognition in the market place</a:t>
            </a:r>
            <a:endParaRPr lang="en-US" sz="1400" b="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1000" y="762000"/>
            <a:ext cx="8534400" cy="990600"/>
          </a:xfrm>
        </p:spPr>
        <p:txBody>
          <a:bodyPr/>
          <a:lstStyle/>
          <a:p>
            <a:r>
              <a:rPr lang="en-US" sz="3400" dirty="0" smtClean="0"/>
              <a:t>Additional Sources for Secondary Data Analysis</a:t>
            </a:r>
            <a:endParaRPr lang="en-US" sz="3400" dirty="0"/>
          </a:p>
        </p:txBody>
      </p:sp>
      <p:sp>
        <p:nvSpPr>
          <p:cNvPr id="2" name="Date Placeholder 1"/>
          <p:cNvSpPr>
            <a:spLocks noGrp="1"/>
          </p:cNvSpPr>
          <p:nvPr>
            <p:ph type="dt" sz="half" idx="10"/>
          </p:nvPr>
        </p:nvSpPr>
        <p:spPr/>
        <p:txBody>
          <a:bodyPr/>
          <a:lstStyle/>
          <a:p>
            <a:pPr>
              <a:defRPr/>
            </a:pPr>
            <a:fld id="{1C32C5A1-B7CE-466D-80FE-C2482FD5A403}" type="datetime1">
              <a:rPr lang="en-US" smtClean="0"/>
              <a:pPr>
                <a:defRPr/>
              </a:pPr>
              <a:t>9/20/2013</a:t>
            </a:fld>
            <a:endParaRPr lang="en-US" dirty="0"/>
          </a:p>
        </p:txBody>
      </p:sp>
      <p:sp>
        <p:nvSpPr>
          <p:cNvPr id="6" name="Text Placeholder 5"/>
          <p:cNvSpPr>
            <a:spLocks noGrp="1"/>
          </p:cNvSpPr>
          <p:nvPr>
            <p:ph type="body" sz="quarter" idx="11"/>
          </p:nvPr>
        </p:nvSpPr>
        <p:spPr>
          <a:xfrm>
            <a:off x="457200" y="1828800"/>
            <a:ext cx="8229600" cy="4495800"/>
          </a:xfrm>
        </p:spPr>
        <p:txBody>
          <a:bodyPr/>
          <a:lstStyle/>
          <a:p>
            <a:r>
              <a:rPr lang="en-US" sz="2400" dirty="0" smtClean="0"/>
              <a:t>HealthData.gov</a:t>
            </a:r>
          </a:p>
          <a:p>
            <a:pPr lvl="1"/>
            <a:r>
              <a:rPr lang="en-US" sz="2000" dirty="0" smtClean="0">
                <a:hlinkClick r:id="rId3"/>
              </a:rPr>
              <a:t>http://www.healthdata.gov/dataset/search</a:t>
            </a:r>
            <a:endParaRPr lang="en-US" sz="2000" dirty="0" smtClean="0"/>
          </a:p>
          <a:p>
            <a:r>
              <a:rPr lang="en-US" sz="2400" dirty="0" smtClean="0"/>
              <a:t>NIH Data Sets</a:t>
            </a:r>
          </a:p>
          <a:p>
            <a:pPr lvl="1"/>
            <a:r>
              <a:rPr lang="en-US" sz="2000" dirty="0" smtClean="0">
                <a:hlinkClick r:id="rId4"/>
              </a:rPr>
              <a:t>http://www.nlm.nih.gov/hsrinfo/datasites.html</a:t>
            </a:r>
            <a:endParaRPr lang="en-US" sz="2000" dirty="0" smtClean="0"/>
          </a:p>
          <a:p>
            <a:r>
              <a:rPr lang="en-US" sz="2400" dirty="0" smtClean="0"/>
              <a:t>Center for Disease Control and Prevention</a:t>
            </a:r>
          </a:p>
          <a:p>
            <a:pPr lvl="1">
              <a:buNone/>
            </a:pPr>
            <a:r>
              <a:rPr lang="en-US" sz="2000" dirty="0" smtClean="0">
                <a:hlinkClick r:id="rId5"/>
              </a:rPr>
              <a:t>http://www.cdc.gov/DataStatistics/</a:t>
            </a:r>
            <a:endParaRPr lang="en-US" sz="2000" dirty="0" smtClean="0"/>
          </a:p>
          <a:p>
            <a:r>
              <a:rPr lang="en-US" sz="2400" dirty="0" smtClean="0"/>
              <a:t>Substance Abuse and Mental Health Data Archive</a:t>
            </a:r>
          </a:p>
          <a:p>
            <a:pPr lvl="1"/>
            <a:r>
              <a:rPr lang="en-US" sz="2000" dirty="0" smtClean="0">
                <a:hlinkClick r:id="rId6"/>
              </a:rPr>
              <a:t>http://www.icpsr.umich.edu/icpsrweb/SAMHDA/</a:t>
            </a:r>
            <a:endParaRPr lang="en-US" sz="2000" dirty="0" smtClean="0"/>
          </a:p>
          <a:p>
            <a:r>
              <a:rPr lang="en-US" sz="2400" dirty="0" smtClean="0"/>
              <a:t>U.S. Census Bureau</a:t>
            </a:r>
          </a:p>
          <a:p>
            <a:pPr lvl="1"/>
            <a:r>
              <a:rPr lang="en-US" sz="2000" dirty="0" smtClean="0">
                <a:hlinkClick r:id="rId7"/>
              </a:rPr>
              <a:t>http://www.census.gov</a:t>
            </a:r>
            <a:endParaRPr lang="en-US" sz="2000" dirty="0" smtClean="0"/>
          </a:p>
          <a:p>
            <a:endParaRPr lang="en-US" sz="2400" dirty="0"/>
          </a:p>
        </p:txBody>
      </p:sp>
      <p:sp>
        <p:nvSpPr>
          <p:cNvPr id="4" name="Slide Number Placeholder 3"/>
          <p:cNvSpPr>
            <a:spLocks noGrp="1"/>
          </p:cNvSpPr>
          <p:nvPr>
            <p:ph type="sldNum" sz="quarter" idx="12"/>
          </p:nvPr>
        </p:nvSpPr>
        <p:spPr/>
        <p:txBody>
          <a:bodyPr/>
          <a:lstStyle/>
          <a:p>
            <a:pPr>
              <a:defRPr/>
            </a:pPr>
            <a:fld id="{60C0ADD1-0B31-41F4-889C-F35FF5087CDB}" type="slidenum">
              <a:rPr lang="en-US" smtClean="0"/>
              <a:pPr>
                <a:defRPr/>
              </a:pPr>
              <a:t>17</a:t>
            </a:fld>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1000" y="762000"/>
            <a:ext cx="8534400" cy="990600"/>
          </a:xfrm>
        </p:spPr>
        <p:txBody>
          <a:bodyPr/>
          <a:lstStyle/>
          <a:p>
            <a:r>
              <a:rPr lang="en-US" sz="3400" dirty="0" smtClean="0"/>
              <a:t>Resources to Support Secondary Data Analysis</a:t>
            </a:r>
            <a:endParaRPr lang="en-US" sz="3400" dirty="0"/>
          </a:p>
        </p:txBody>
      </p:sp>
      <p:sp>
        <p:nvSpPr>
          <p:cNvPr id="2" name="Date Placeholder 1"/>
          <p:cNvSpPr>
            <a:spLocks noGrp="1"/>
          </p:cNvSpPr>
          <p:nvPr>
            <p:ph type="dt" sz="half" idx="10"/>
          </p:nvPr>
        </p:nvSpPr>
        <p:spPr/>
        <p:txBody>
          <a:bodyPr/>
          <a:lstStyle/>
          <a:p>
            <a:pPr>
              <a:defRPr/>
            </a:pPr>
            <a:fld id="{1C32C5A1-B7CE-466D-80FE-C2482FD5A403}" type="datetime1">
              <a:rPr lang="en-US" smtClean="0"/>
              <a:pPr>
                <a:defRPr/>
              </a:pPr>
              <a:t>9/20/2013</a:t>
            </a:fld>
            <a:endParaRPr lang="en-US" dirty="0"/>
          </a:p>
        </p:txBody>
      </p:sp>
      <p:sp>
        <p:nvSpPr>
          <p:cNvPr id="6" name="Text Placeholder 5"/>
          <p:cNvSpPr>
            <a:spLocks noGrp="1"/>
          </p:cNvSpPr>
          <p:nvPr>
            <p:ph type="body" sz="quarter" idx="11"/>
          </p:nvPr>
        </p:nvSpPr>
        <p:spPr>
          <a:xfrm>
            <a:off x="152400" y="1676400"/>
            <a:ext cx="8763000" cy="4648200"/>
          </a:xfrm>
        </p:spPr>
        <p:txBody>
          <a:bodyPr/>
          <a:lstStyle/>
          <a:p>
            <a:r>
              <a:rPr lang="en-US" sz="2400" dirty="0" smtClean="0"/>
              <a:t>HMCA/ICPSR</a:t>
            </a:r>
          </a:p>
          <a:p>
            <a:pPr lvl="1"/>
            <a:r>
              <a:rPr lang="en-US" sz="2000" dirty="0" smtClean="0"/>
              <a:t>Contact staff directly for assistance with any materials available: </a:t>
            </a:r>
            <a:r>
              <a:rPr lang="en-US" sz="2000" dirty="0" smtClean="0">
                <a:hlinkClick r:id="rId3"/>
              </a:rPr>
              <a:t>hmca@icpsr.umich.edu</a:t>
            </a:r>
            <a:endParaRPr lang="en-US" sz="2000" dirty="0" smtClean="0"/>
          </a:p>
          <a:p>
            <a:pPr lvl="1"/>
            <a:r>
              <a:rPr lang="en-US" sz="2000" dirty="0" smtClean="0"/>
              <a:t>Guide to Social Science Data Preparation and Archiving: </a:t>
            </a:r>
            <a:r>
              <a:rPr lang="en-US" sz="2000" dirty="0" smtClean="0">
                <a:hlinkClick r:id="rId4"/>
              </a:rPr>
              <a:t>http://www.icpsr.umich.edu/files/ICPSR/access/dataprep.pdf</a:t>
            </a:r>
            <a:endParaRPr lang="en-US" sz="2000" dirty="0" smtClean="0"/>
          </a:p>
          <a:p>
            <a:r>
              <a:rPr lang="en-US" sz="2400" dirty="0" smtClean="0"/>
              <a:t>UCLA Institute for Digital Research and Education</a:t>
            </a:r>
          </a:p>
          <a:p>
            <a:pPr lvl="1"/>
            <a:r>
              <a:rPr lang="en-US" sz="2000" dirty="0" smtClean="0"/>
              <a:t>Resources for statistical analysis, data visualization, trainings &amp; conferences, and consulting</a:t>
            </a:r>
          </a:p>
          <a:p>
            <a:pPr lvl="1"/>
            <a:r>
              <a:rPr lang="en-US" sz="2000" dirty="0" smtClean="0">
                <a:hlinkClick r:id="rId5"/>
              </a:rPr>
              <a:t>http://www.ats.ucla.edu/stat/</a:t>
            </a:r>
            <a:endParaRPr lang="en-US" sz="2000" dirty="0" smtClean="0"/>
          </a:p>
          <a:p>
            <a:r>
              <a:rPr lang="en-US" sz="2400" dirty="0" smtClean="0"/>
              <a:t>Harvard Medical School Survey Research Methods</a:t>
            </a:r>
          </a:p>
          <a:p>
            <a:pPr lvl="1"/>
            <a:r>
              <a:rPr lang="en-US" sz="2000" dirty="0" smtClean="0"/>
              <a:t>Lists software for variance estimation and review articles </a:t>
            </a:r>
          </a:p>
          <a:p>
            <a:pPr lvl="1"/>
            <a:r>
              <a:rPr lang="en-US" sz="2000" dirty="0" smtClean="0">
                <a:hlinkClick r:id="rId6"/>
              </a:rPr>
              <a:t>http://www.hcp.med.harvard.edu/statistics/survey-soft/</a:t>
            </a:r>
            <a:endParaRPr lang="en-US" sz="2000" dirty="0" smtClean="0"/>
          </a:p>
          <a:p>
            <a:pPr lvl="1"/>
            <a:endParaRPr lang="en-US" sz="2000" dirty="0" smtClean="0"/>
          </a:p>
          <a:p>
            <a:endParaRPr lang="en-US" sz="2400" dirty="0"/>
          </a:p>
        </p:txBody>
      </p:sp>
      <p:sp>
        <p:nvSpPr>
          <p:cNvPr id="4" name="Slide Number Placeholder 3"/>
          <p:cNvSpPr>
            <a:spLocks noGrp="1"/>
          </p:cNvSpPr>
          <p:nvPr>
            <p:ph type="sldNum" sz="quarter" idx="12"/>
          </p:nvPr>
        </p:nvSpPr>
        <p:spPr/>
        <p:txBody>
          <a:bodyPr/>
          <a:lstStyle/>
          <a:p>
            <a:pPr>
              <a:defRPr/>
            </a:pPr>
            <a:fld id="{60C0ADD1-0B31-41F4-889C-F35FF5087CDB}" type="slidenum">
              <a:rPr lang="en-US" smtClean="0"/>
              <a:pPr>
                <a:defRPr/>
              </a:pPr>
              <a:t>18</a:t>
            </a:fld>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800" y="609600"/>
            <a:ext cx="7924800" cy="1066800"/>
          </a:xfrm>
        </p:spPr>
        <p:txBody>
          <a:bodyPr/>
          <a:lstStyle/>
          <a:p>
            <a:r>
              <a:rPr lang="en-US" sz="3400" dirty="0" smtClean="0"/>
              <a:t>Financial Support for Secondary Research</a:t>
            </a:r>
            <a:endParaRPr lang="en-US" sz="3400" dirty="0"/>
          </a:p>
        </p:txBody>
      </p:sp>
      <p:sp>
        <p:nvSpPr>
          <p:cNvPr id="2" name="Date Placeholder 1"/>
          <p:cNvSpPr>
            <a:spLocks noGrp="1"/>
          </p:cNvSpPr>
          <p:nvPr>
            <p:ph type="dt" sz="half" idx="10"/>
          </p:nvPr>
        </p:nvSpPr>
        <p:spPr/>
        <p:txBody>
          <a:bodyPr/>
          <a:lstStyle/>
          <a:p>
            <a:pPr>
              <a:defRPr/>
            </a:pPr>
            <a:fld id="{1C32C5A1-B7CE-466D-80FE-C2482FD5A403}" type="datetime1">
              <a:rPr lang="en-US" smtClean="0"/>
              <a:pPr>
                <a:defRPr/>
              </a:pPr>
              <a:t>9/20/2013</a:t>
            </a:fld>
            <a:endParaRPr lang="en-US" dirty="0"/>
          </a:p>
        </p:txBody>
      </p:sp>
      <p:sp>
        <p:nvSpPr>
          <p:cNvPr id="6" name="Text Placeholder 5"/>
          <p:cNvSpPr>
            <a:spLocks noGrp="1"/>
          </p:cNvSpPr>
          <p:nvPr>
            <p:ph type="body" sz="quarter" idx="11"/>
          </p:nvPr>
        </p:nvSpPr>
        <p:spPr>
          <a:xfrm>
            <a:off x="304800" y="1676400"/>
            <a:ext cx="8534400" cy="4648200"/>
          </a:xfrm>
        </p:spPr>
        <p:txBody>
          <a:bodyPr/>
          <a:lstStyle/>
          <a:p>
            <a:r>
              <a:rPr lang="en-US" sz="2400" dirty="0" smtClean="0"/>
              <a:t>National Institutes of Health</a:t>
            </a:r>
          </a:p>
          <a:p>
            <a:pPr lvl="1"/>
            <a:r>
              <a:rPr lang="en-US" sz="2000" dirty="0" smtClean="0"/>
              <a:t>Searched by keyword “secondary analysis” (25 matches)</a:t>
            </a:r>
          </a:p>
          <a:p>
            <a:pPr lvl="1"/>
            <a:r>
              <a:rPr lang="en-US" sz="2000" dirty="0" smtClean="0">
                <a:hlinkClick r:id="rId3"/>
              </a:rPr>
              <a:t>http://grants.nih.gov/grants/guide/pa-files/PA-12-125.html</a:t>
            </a:r>
            <a:endParaRPr lang="en-US" sz="2000" dirty="0" smtClean="0"/>
          </a:p>
          <a:p>
            <a:pPr lvl="1"/>
            <a:r>
              <a:rPr lang="en-US" sz="2000" dirty="0" smtClean="0"/>
              <a:t>Includes all open grants for programs organized under NIH</a:t>
            </a:r>
          </a:p>
          <a:p>
            <a:r>
              <a:rPr lang="en-US" sz="2400" dirty="0" smtClean="0"/>
              <a:t>HRSA Maternal and Child Health Research Program</a:t>
            </a:r>
          </a:p>
          <a:p>
            <a:pPr lvl="1"/>
            <a:r>
              <a:rPr lang="en-US" sz="2000" dirty="0" smtClean="0"/>
              <a:t>R40 MCH Research SDAS Grants focus exclusively on secondary data analysis </a:t>
            </a:r>
          </a:p>
          <a:p>
            <a:pPr lvl="1"/>
            <a:r>
              <a:rPr lang="en-US" sz="2000" dirty="0" smtClean="0"/>
              <a:t>1 year of support up to $100,000</a:t>
            </a:r>
          </a:p>
          <a:p>
            <a:pPr lvl="1"/>
            <a:r>
              <a:rPr lang="en-US" sz="2000" dirty="0" smtClean="0">
                <a:hlinkClick r:id="rId4"/>
              </a:rPr>
              <a:t>http://www.mchb.hrsa.gov/research/projects-r40.asp</a:t>
            </a:r>
            <a:endParaRPr lang="en-US" sz="2000" dirty="0" smtClean="0"/>
          </a:p>
          <a:p>
            <a:pPr>
              <a:buFont typeface="Arial" pitchFamily="34" charset="0"/>
              <a:buChar char="•"/>
            </a:pPr>
            <a:r>
              <a:rPr lang="en-US" sz="2400" dirty="0" smtClean="0"/>
              <a:t>Some funding opportunities may not specify secondary data analysis.</a:t>
            </a:r>
          </a:p>
        </p:txBody>
      </p:sp>
      <p:sp>
        <p:nvSpPr>
          <p:cNvPr id="4" name="Slide Number Placeholder 3"/>
          <p:cNvSpPr>
            <a:spLocks noGrp="1"/>
          </p:cNvSpPr>
          <p:nvPr>
            <p:ph type="sldNum" sz="quarter" idx="12"/>
          </p:nvPr>
        </p:nvSpPr>
        <p:spPr/>
        <p:txBody>
          <a:bodyPr/>
          <a:lstStyle/>
          <a:p>
            <a:pPr>
              <a:defRPr/>
            </a:pPr>
            <a:fld id="{60C0ADD1-0B31-41F4-889C-F35FF5087CDB}" type="slidenum">
              <a:rPr lang="en-US" smtClean="0"/>
              <a:pPr>
                <a:defRPr/>
              </a:pPr>
              <a:t>19</a:t>
            </a:fld>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fld id="{B327646D-58BD-4742-A410-3A755CDC936D}" type="datetime1">
              <a:rPr lang="en-US" smtClean="0"/>
              <a:pPr>
                <a:defRPr/>
              </a:pPr>
              <a:t>9/20/2013</a:t>
            </a:fld>
            <a:endParaRPr lang="en-US" dirty="0"/>
          </a:p>
        </p:txBody>
      </p:sp>
      <p:sp>
        <p:nvSpPr>
          <p:cNvPr id="5" name="Slide Number Placeholder 4"/>
          <p:cNvSpPr>
            <a:spLocks noGrp="1"/>
          </p:cNvSpPr>
          <p:nvPr>
            <p:ph type="sldNum" sz="quarter" idx="12"/>
          </p:nvPr>
        </p:nvSpPr>
        <p:spPr/>
        <p:txBody>
          <a:bodyPr/>
          <a:lstStyle/>
          <a:p>
            <a:pPr>
              <a:defRPr/>
            </a:pPr>
            <a:fld id="{20169860-7434-4443-9030-A467C3E92756}" type="slidenum">
              <a:rPr lang="en-US" smtClean="0"/>
              <a:pPr>
                <a:defRPr/>
              </a:pPr>
              <a:t>2</a:t>
            </a:fld>
            <a:endParaRPr lang="en-US" dirty="0"/>
          </a:p>
        </p:txBody>
      </p:sp>
      <p:pic>
        <p:nvPicPr>
          <p:cNvPr id="7" name="Picture 6" descr="HMCA1.JPG"/>
          <p:cNvPicPr>
            <a:picLocks noChangeAspect="1"/>
          </p:cNvPicPr>
          <p:nvPr/>
        </p:nvPicPr>
        <p:blipFill>
          <a:blip r:embed="rId2" cstate="print"/>
          <a:stretch>
            <a:fillRect/>
          </a:stretch>
        </p:blipFill>
        <p:spPr>
          <a:xfrm>
            <a:off x="0" y="152400"/>
            <a:ext cx="9144000" cy="5943600"/>
          </a:xfrm>
          <a:prstGeom prst="rect">
            <a:avLst/>
          </a:prstGeom>
        </p:spPr>
      </p:pic>
      <p:sp>
        <p:nvSpPr>
          <p:cNvPr id="8" name="Rectangle 7"/>
          <p:cNvSpPr/>
          <p:nvPr/>
        </p:nvSpPr>
        <p:spPr>
          <a:xfrm>
            <a:off x="685800" y="6172200"/>
            <a:ext cx="5181600" cy="338554"/>
          </a:xfrm>
          <a:prstGeom prst="rect">
            <a:avLst/>
          </a:prstGeom>
        </p:spPr>
        <p:txBody>
          <a:bodyPr wrap="square">
            <a:spAutoFit/>
          </a:bodyPr>
          <a:lstStyle/>
          <a:p>
            <a:r>
              <a:rPr lang="en-US" sz="1600" dirty="0" smtClean="0">
                <a:latin typeface="Arial" pitchFamily="34" charset="0"/>
                <a:cs typeface="Arial" pitchFamily="34" charset="0"/>
              </a:rPr>
              <a:t>http://www.icpsr.umich.edu/icpsrweb/HMCA/index.jsp</a:t>
            </a:r>
            <a:endParaRPr lang="en-US" sz="16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609600"/>
            <a:ext cx="8229600" cy="990600"/>
          </a:xfrm>
        </p:spPr>
        <p:txBody>
          <a:bodyPr/>
          <a:lstStyle/>
          <a:p>
            <a:r>
              <a:rPr lang="en-US" dirty="0" smtClean="0"/>
              <a:t>Three Take-Away Points</a:t>
            </a:r>
            <a:endParaRPr lang="en-US" dirty="0"/>
          </a:p>
        </p:txBody>
      </p:sp>
      <p:sp>
        <p:nvSpPr>
          <p:cNvPr id="2" name="Date Placeholder 1"/>
          <p:cNvSpPr>
            <a:spLocks noGrp="1"/>
          </p:cNvSpPr>
          <p:nvPr>
            <p:ph type="dt" sz="half" idx="10"/>
          </p:nvPr>
        </p:nvSpPr>
        <p:spPr/>
        <p:txBody>
          <a:bodyPr/>
          <a:lstStyle/>
          <a:p>
            <a:pPr>
              <a:defRPr/>
            </a:pPr>
            <a:fld id="{1C32C5A1-B7CE-466D-80FE-C2482FD5A403}" type="datetime1">
              <a:rPr lang="en-US" smtClean="0"/>
              <a:pPr>
                <a:defRPr/>
              </a:pPr>
              <a:t>9/20/2013</a:t>
            </a:fld>
            <a:endParaRPr lang="en-US" dirty="0"/>
          </a:p>
        </p:txBody>
      </p:sp>
      <p:sp>
        <p:nvSpPr>
          <p:cNvPr id="6" name="Text Placeholder 5"/>
          <p:cNvSpPr>
            <a:spLocks noGrp="1"/>
          </p:cNvSpPr>
          <p:nvPr>
            <p:ph type="body" sz="quarter" idx="11"/>
          </p:nvPr>
        </p:nvSpPr>
        <p:spPr>
          <a:xfrm>
            <a:off x="457200" y="1524000"/>
            <a:ext cx="8305800" cy="4267200"/>
          </a:xfrm>
        </p:spPr>
        <p:txBody>
          <a:bodyPr/>
          <a:lstStyle/>
          <a:p>
            <a:pPr>
              <a:spcBef>
                <a:spcPts val="600"/>
              </a:spcBef>
              <a:spcAft>
                <a:spcPts val="1200"/>
              </a:spcAft>
            </a:pPr>
            <a:r>
              <a:rPr lang="en-US" sz="2400" dirty="0" smtClean="0"/>
              <a:t>Secondary data is all around you! You and your students’ health and health care research can take advantage of rich resources such as RWJF’s Health and Medical Care Archive. </a:t>
            </a:r>
          </a:p>
          <a:p>
            <a:pPr>
              <a:spcBef>
                <a:spcPts val="600"/>
              </a:spcBef>
              <a:spcAft>
                <a:spcPts val="1200"/>
              </a:spcAft>
            </a:pPr>
            <a:r>
              <a:rPr lang="en-US" sz="2400" dirty="0" smtClean="0"/>
              <a:t>Additional resources for secondary research provide assistance with the technical aspects of complex analyses as well as financial support.</a:t>
            </a:r>
          </a:p>
          <a:p>
            <a:pPr>
              <a:spcBef>
                <a:spcPts val="600"/>
              </a:spcBef>
              <a:spcAft>
                <a:spcPts val="1200"/>
              </a:spcAft>
            </a:pPr>
            <a:r>
              <a:rPr lang="en-US" sz="2400" dirty="0" smtClean="0"/>
              <a:t>Data from the NCIN Alumni Survey will be available to you and your colleagues via HMCA starting this winter.</a:t>
            </a:r>
          </a:p>
        </p:txBody>
      </p:sp>
      <p:sp>
        <p:nvSpPr>
          <p:cNvPr id="4" name="Slide Number Placeholder 3"/>
          <p:cNvSpPr>
            <a:spLocks noGrp="1"/>
          </p:cNvSpPr>
          <p:nvPr>
            <p:ph type="sldNum" sz="quarter" idx="12"/>
          </p:nvPr>
        </p:nvSpPr>
        <p:spPr/>
        <p:txBody>
          <a:bodyPr/>
          <a:lstStyle/>
          <a:p>
            <a:pPr>
              <a:defRPr/>
            </a:pPr>
            <a:fld id="{60C0ADD1-0B31-41F4-889C-F35FF5087CDB}" type="slidenum">
              <a:rPr lang="en-US" smtClean="0"/>
              <a:pPr>
                <a:defRPr/>
              </a:pPr>
              <a:t>20</a:t>
            </a:fld>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609600"/>
            <a:ext cx="8229600" cy="990600"/>
          </a:xfrm>
        </p:spPr>
        <p:txBody>
          <a:bodyPr/>
          <a:lstStyle/>
          <a:p>
            <a:r>
              <a:rPr lang="en-US" dirty="0" smtClean="0"/>
              <a:t>Overview of HMCA</a:t>
            </a:r>
            <a:endParaRPr lang="en-US" dirty="0"/>
          </a:p>
        </p:txBody>
      </p:sp>
      <p:sp>
        <p:nvSpPr>
          <p:cNvPr id="2" name="Date Placeholder 1"/>
          <p:cNvSpPr>
            <a:spLocks noGrp="1"/>
          </p:cNvSpPr>
          <p:nvPr>
            <p:ph type="dt" sz="half" idx="10"/>
          </p:nvPr>
        </p:nvSpPr>
        <p:spPr/>
        <p:txBody>
          <a:bodyPr/>
          <a:lstStyle/>
          <a:p>
            <a:pPr>
              <a:defRPr/>
            </a:pPr>
            <a:fld id="{1C32C5A1-B7CE-466D-80FE-C2482FD5A403}" type="datetime1">
              <a:rPr lang="en-US" smtClean="0"/>
              <a:pPr>
                <a:defRPr/>
              </a:pPr>
              <a:t>9/20/2013</a:t>
            </a:fld>
            <a:endParaRPr lang="en-US" dirty="0"/>
          </a:p>
        </p:txBody>
      </p:sp>
      <p:sp>
        <p:nvSpPr>
          <p:cNvPr id="6" name="Text Placeholder 5"/>
          <p:cNvSpPr>
            <a:spLocks noGrp="1"/>
          </p:cNvSpPr>
          <p:nvPr>
            <p:ph type="body" sz="quarter" idx="11"/>
          </p:nvPr>
        </p:nvSpPr>
        <p:spPr>
          <a:xfrm>
            <a:off x="533400" y="1524000"/>
            <a:ext cx="8305800" cy="4648200"/>
          </a:xfrm>
        </p:spPr>
        <p:txBody>
          <a:bodyPr/>
          <a:lstStyle/>
          <a:p>
            <a:r>
              <a:rPr lang="en-US" sz="2400" dirty="0" smtClean="0"/>
              <a:t>Archive of publicly-accessible data supported by the Robert Wood Johnson Foundation.</a:t>
            </a:r>
          </a:p>
          <a:p>
            <a:r>
              <a:rPr lang="en-US" sz="2400" dirty="0" smtClean="0"/>
              <a:t>Preserves and disseminates data collected for selected research projects funded by RWJF.</a:t>
            </a:r>
          </a:p>
          <a:p>
            <a:r>
              <a:rPr lang="en-US" sz="2400" dirty="0" smtClean="0"/>
              <a:t>Operated by the Inter-university Consortium for Political and Social Research (ICPSR) at the University of Michigan.</a:t>
            </a:r>
          </a:p>
          <a:p>
            <a:r>
              <a:rPr lang="en-US" sz="2400" dirty="0" smtClean="0"/>
              <a:t>Goal of increasing understanding of health and health care in the US by facilitating secondary analysis of RWJF-supported data collections.</a:t>
            </a:r>
          </a:p>
          <a:p>
            <a:r>
              <a:rPr lang="en-US" sz="2400" dirty="0" smtClean="0"/>
              <a:t>HMCA provides guidance and technical support in use of data to promote access.</a:t>
            </a:r>
          </a:p>
          <a:p>
            <a:endParaRPr lang="en-US" sz="2400" dirty="0"/>
          </a:p>
        </p:txBody>
      </p:sp>
      <p:sp>
        <p:nvSpPr>
          <p:cNvPr id="4" name="Slide Number Placeholder 3"/>
          <p:cNvSpPr>
            <a:spLocks noGrp="1"/>
          </p:cNvSpPr>
          <p:nvPr>
            <p:ph type="sldNum" sz="quarter" idx="12"/>
          </p:nvPr>
        </p:nvSpPr>
        <p:spPr/>
        <p:txBody>
          <a:bodyPr/>
          <a:lstStyle/>
          <a:p>
            <a:pPr>
              <a:defRPr/>
            </a:pPr>
            <a:fld id="{60C0ADD1-0B31-41F4-889C-F35FF5087CDB}" type="slidenum">
              <a:rPr lang="en-US" smtClean="0"/>
              <a:pPr>
                <a:defRPr/>
              </a:pPr>
              <a:t>3</a:t>
            </a:fld>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fld id="{B327646D-58BD-4742-A410-3A755CDC936D}" type="datetime1">
              <a:rPr lang="en-US" smtClean="0"/>
              <a:pPr>
                <a:defRPr/>
              </a:pPr>
              <a:t>9/20/2013</a:t>
            </a:fld>
            <a:endParaRPr lang="en-US" dirty="0"/>
          </a:p>
        </p:txBody>
      </p:sp>
      <p:sp>
        <p:nvSpPr>
          <p:cNvPr id="5" name="Slide Number Placeholder 4"/>
          <p:cNvSpPr>
            <a:spLocks noGrp="1"/>
          </p:cNvSpPr>
          <p:nvPr>
            <p:ph type="sldNum" sz="quarter" idx="12"/>
          </p:nvPr>
        </p:nvSpPr>
        <p:spPr/>
        <p:txBody>
          <a:bodyPr/>
          <a:lstStyle/>
          <a:p>
            <a:pPr>
              <a:defRPr/>
            </a:pPr>
            <a:fld id="{20169860-7434-4443-9030-A467C3E92756}" type="slidenum">
              <a:rPr lang="en-US" smtClean="0"/>
              <a:pPr>
                <a:defRPr/>
              </a:pPr>
              <a:t>4</a:t>
            </a:fld>
            <a:endParaRPr lang="en-US" dirty="0"/>
          </a:p>
        </p:txBody>
      </p:sp>
      <p:pic>
        <p:nvPicPr>
          <p:cNvPr id="7" name="Picture 6" descr="HMCA2.JPG"/>
          <p:cNvPicPr>
            <a:picLocks noChangeAspect="1"/>
          </p:cNvPicPr>
          <p:nvPr/>
        </p:nvPicPr>
        <p:blipFill>
          <a:blip r:embed="rId2" cstate="print"/>
          <a:stretch>
            <a:fillRect/>
          </a:stretch>
        </p:blipFill>
        <p:spPr>
          <a:xfrm>
            <a:off x="0" y="0"/>
            <a:ext cx="9144000" cy="6172200"/>
          </a:xfrm>
          <a:prstGeom prst="rect">
            <a:avLst/>
          </a:prstGeom>
        </p:spPr>
      </p:pic>
      <p:sp>
        <p:nvSpPr>
          <p:cNvPr id="9" name="Rectangle 8"/>
          <p:cNvSpPr/>
          <p:nvPr/>
        </p:nvSpPr>
        <p:spPr>
          <a:xfrm>
            <a:off x="685800" y="6172200"/>
            <a:ext cx="5181600" cy="338554"/>
          </a:xfrm>
          <a:prstGeom prst="rect">
            <a:avLst/>
          </a:prstGeom>
        </p:spPr>
        <p:txBody>
          <a:bodyPr wrap="square">
            <a:spAutoFit/>
          </a:bodyPr>
          <a:lstStyle/>
          <a:p>
            <a:r>
              <a:rPr lang="en-US" sz="1600" dirty="0" smtClean="0">
                <a:latin typeface="Arial" pitchFamily="34" charset="0"/>
                <a:cs typeface="Arial" pitchFamily="34" charset="0"/>
              </a:rPr>
              <a:t>http://www.icpsr.umich.edu/icpsrweb/HMCA/archive.jsp</a:t>
            </a:r>
            <a:endParaRPr lang="en-US" sz="16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762000"/>
            <a:ext cx="8229600" cy="990600"/>
          </a:xfrm>
        </p:spPr>
        <p:txBody>
          <a:bodyPr/>
          <a:lstStyle/>
          <a:p>
            <a:r>
              <a:rPr lang="en-US" dirty="0" smtClean="0"/>
              <a:t>Five Categories of Health &amp; Health Care Data</a:t>
            </a:r>
            <a:endParaRPr lang="en-US" dirty="0"/>
          </a:p>
        </p:txBody>
      </p:sp>
      <p:sp>
        <p:nvSpPr>
          <p:cNvPr id="2" name="Date Placeholder 1"/>
          <p:cNvSpPr>
            <a:spLocks noGrp="1"/>
          </p:cNvSpPr>
          <p:nvPr>
            <p:ph type="dt" sz="half" idx="10"/>
          </p:nvPr>
        </p:nvSpPr>
        <p:spPr/>
        <p:txBody>
          <a:bodyPr/>
          <a:lstStyle/>
          <a:p>
            <a:pPr>
              <a:defRPr/>
            </a:pPr>
            <a:fld id="{1C32C5A1-B7CE-466D-80FE-C2482FD5A403}" type="datetime1">
              <a:rPr lang="en-US" smtClean="0"/>
              <a:pPr>
                <a:defRPr/>
              </a:pPr>
              <a:t>9/20/2013</a:t>
            </a:fld>
            <a:endParaRPr lang="en-US" dirty="0"/>
          </a:p>
        </p:txBody>
      </p:sp>
      <p:sp>
        <p:nvSpPr>
          <p:cNvPr id="4" name="Slide Number Placeholder 3"/>
          <p:cNvSpPr>
            <a:spLocks noGrp="1"/>
          </p:cNvSpPr>
          <p:nvPr>
            <p:ph type="sldNum" sz="quarter" idx="12"/>
          </p:nvPr>
        </p:nvSpPr>
        <p:spPr/>
        <p:txBody>
          <a:bodyPr/>
          <a:lstStyle/>
          <a:p>
            <a:pPr>
              <a:defRPr/>
            </a:pPr>
            <a:fld id="{60C0ADD1-0B31-41F4-889C-F35FF5087CDB}" type="slidenum">
              <a:rPr lang="en-US" smtClean="0"/>
              <a:pPr>
                <a:defRPr/>
              </a:pPr>
              <a:t>5</a:t>
            </a:fld>
            <a:endParaRPr lang="en-US" dirty="0"/>
          </a:p>
        </p:txBody>
      </p:sp>
      <p:graphicFrame>
        <p:nvGraphicFramePr>
          <p:cNvPr id="7" name="Diagram 6"/>
          <p:cNvGraphicFramePr/>
          <p:nvPr/>
        </p:nvGraphicFramePr>
        <p:xfrm>
          <a:off x="1676400" y="20574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1C32C5A1-B7CE-466D-80FE-C2482FD5A403}" type="datetime1">
              <a:rPr lang="en-US" smtClean="0"/>
              <a:pPr>
                <a:defRPr/>
              </a:pPr>
              <a:t>9/20/2013</a:t>
            </a:fld>
            <a:endParaRPr lang="en-US" dirty="0"/>
          </a:p>
        </p:txBody>
      </p:sp>
      <p:sp>
        <p:nvSpPr>
          <p:cNvPr id="4" name="Slide Number Placeholder 3"/>
          <p:cNvSpPr>
            <a:spLocks noGrp="1"/>
          </p:cNvSpPr>
          <p:nvPr>
            <p:ph type="sldNum" sz="quarter" idx="12"/>
          </p:nvPr>
        </p:nvSpPr>
        <p:spPr/>
        <p:txBody>
          <a:bodyPr/>
          <a:lstStyle/>
          <a:p>
            <a:pPr>
              <a:defRPr/>
            </a:pPr>
            <a:fld id="{60C0ADD1-0B31-41F4-889C-F35FF5087CDB}" type="slidenum">
              <a:rPr lang="en-US" smtClean="0"/>
              <a:pPr>
                <a:defRPr/>
              </a:pPr>
              <a:t>6</a:t>
            </a:fld>
            <a:endParaRPr lang="en-US" dirty="0"/>
          </a:p>
        </p:txBody>
      </p:sp>
      <p:pic>
        <p:nvPicPr>
          <p:cNvPr id="9" name="Picture 8" descr="HCMA3.JPG"/>
          <p:cNvPicPr>
            <a:picLocks noChangeAspect="1"/>
          </p:cNvPicPr>
          <p:nvPr/>
        </p:nvPicPr>
        <p:blipFill>
          <a:blip r:embed="rId3" cstate="print"/>
          <a:stretch>
            <a:fillRect/>
          </a:stretch>
        </p:blipFill>
        <p:spPr>
          <a:xfrm>
            <a:off x="0" y="121920"/>
            <a:ext cx="9144000" cy="673608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1C32C5A1-B7CE-466D-80FE-C2482FD5A403}" type="datetime1">
              <a:rPr lang="en-US" smtClean="0"/>
              <a:pPr>
                <a:defRPr/>
              </a:pPr>
              <a:t>9/20/2013</a:t>
            </a:fld>
            <a:endParaRPr lang="en-US" dirty="0"/>
          </a:p>
        </p:txBody>
      </p:sp>
      <p:sp>
        <p:nvSpPr>
          <p:cNvPr id="4" name="Slide Number Placeholder 3"/>
          <p:cNvSpPr>
            <a:spLocks noGrp="1"/>
          </p:cNvSpPr>
          <p:nvPr>
            <p:ph type="sldNum" sz="quarter" idx="12"/>
          </p:nvPr>
        </p:nvSpPr>
        <p:spPr/>
        <p:txBody>
          <a:bodyPr/>
          <a:lstStyle/>
          <a:p>
            <a:pPr>
              <a:defRPr/>
            </a:pPr>
            <a:fld id="{60C0ADD1-0B31-41F4-889C-F35FF5087CDB}" type="slidenum">
              <a:rPr lang="en-US" smtClean="0"/>
              <a:pPr>
                <a:defRPr/>
              </a:pPr>
              <a:t>7</a:t>
            </a:fld>
            <a:endParaRPr lang="en-US" dirty="0"/>
          </a:p>
        </p:txBody>
      </p:sp>
      <p:pic>
        <p:nvPicPr>
          <p:cNvPr id="5" name="Picture 4" descr="HCMA4.JPG"/>
          <p:cNvPicPr>
            <a:picLocks noChangeAspect="1"/>
          </p:cNvPicPr>
          <p:nvPr/>
        </p:nvPicPr>
        <p:blipFill>
          <a:blip r:embed="rId3" cstate="print"/>
          <a:stretch>
            <a:fillRect/>
          </a:stretch>
        </p:blipFill>
        <p:spPr>
          <a:xfrm>
            <a:off x="0" y="0"/>
            <a:ext cx="9144000" cy="6973988"/>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1C32C5A1-B7CE-466D-80FE-C2482FD5A403}" type="datetime1">
              <a:rPr lang="en-US" smtClean="0"/>
              <a:pPr>
                <a:defRPr/>
              </a:pPr>
              <a:t>9/20/2013</a:t>
            </a:fld>
            <a:endParaRPr lang="en-US" dirty="0"/>
          </a:p>
        </p:txBody>
      </p:sp>
      <p:sp>
        <p:nvSpPr>
          <p:cNvPr id="4" name="Slide Number Placeholder 3"/>
          <p:cNvSpPr>
            <a:spLocks noGrp="1"/>
          </p:cNvSpPr>
          <p:nvPr>
            <p:ph type="sldNum" sz="quarter" idx="12"/>
          </p:nvPr>
        </p:nvSpPr>
        <p:spPr/>
        <p:txBody>
          <a:bodyPr/>
          <a:lstStyle/>
          <a:p>
            <a:pPr>
              <a:defRPr/>
            </a:pPr>
            <a:fld id="{60C0ADD1-0B31-41F4-889C-F35FF5087CDB}" type="slidenum">
              <a:rPr lang="en-US" smtClean="0"/>
              <a:pPr>
                <a:defRPr/>
              </a:pPr>
              <a:t>8</a:t>
            </a:fld>
            <a:endParaRPr lang="en-US" dirty="0"/>
          </a:p>
        </p:txBody>
      </p:sp>
      <p:pic>
        <p:nvPicPr>
          <p:cNvPr id="6" name="Picture 5" descr="HCMA5.JPG"/>
          <p:cNvPicPr>
            <a:picLocks noChangeAspect="1"/>
          </p:cNvPicPr>
          <p:nvPr/>
        </p:nvPicPr>
        <p:blipFill>
          <a:blip r:embed="rId3" cstate="print"/>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609600"/>
            <a:ext cx="8229600" cy="838200"/>
          </a:xfrm>
        </p:spPr>
        <p:txBody>
          <a:bodyPr/>
          <a:lstStyle/>
          <a:p>
            <a:r>
              <a:rPr lang="en-US" dirty="0" smtClean="0"/>
              <a:t>Accessing HMCA Data</a:t>
            </a:r>
            <a:endParaRPr lang="en-US" dirty="0"/>
          </a:p>
        </p:txBody>
      </p:sp>
      <p:sp>
        <p:nvSpPr>
          <p:cNvPr id="2" name="Date Placeholder 1"/>
          <p:cNvSpPr>
            <a:spLocks noGrp="1"/>
          </p:cNvSpPr>
          <p:nvPr>
            <p:ph type="dt" sz="half" idx="10"/>
          </p:nvPr>
        </p:nvSpPr>
        <p:spPr/>
        <p:txBody>
          <a:bodyPr/>
          <a:lstStyle/>
          <a:p>
            <a:pPr>
              <a:defRPr/>
            </a:pPr>
            <a:fld id="{1C32C5A1-B7CE-466D-80FE-C2482FD5A403}" type="datetime1">
              <a:rPr lang="en-US" smtClean="0"/>
              <a:pPr>
                <a:defRPr/>
              </a:pPr>
              <a:t>9/20/2013</a:t>
            </a:fld>
            <a:endParaRPr lang="en-US" dirty="0"/>
          </a:p>
        </p:txBody>
      </p:sp>
      <p:sp>
        <p:nvSpPr>
          <p:cNvPr id="6" name="Text Placeholder 5"/>
          <p:cNvSpPr>
            <a:spLocks noGrp="1"/>
          </p:cNvSpPr>
          <p:nvPr>
            <p:ph type="body" sz="quarter" idx="11"/>
          </p:nvPr>
        </p:nvSpPr>
        <p:spPr>
          <a:xfrm>
            <a:off x="533400" y="1447800"/>
            <a:ext cx="8305800" cy="4648200"/>
          </a:xfrm>
        </p:spPr>
        <p:txBody>
          <a:bodyPr/>
          <a:lstStyle/>
          <a:p>
            <a:pPr>
              <a:spcBef>
                <a:spcPts val="1800"/>
              </a:spcBef>
              <a:buFont typeface="Arial" pitchFamily="34" charset="0"/>
              <a:buChar char="•"/>
            </a:pPr>
            <a:r>
              <a:rPr lang="en-US" sz="2400" dirty="0" smtClean="0"/>
              <a:t>All HMCA data, metadata, and documentation files are available free to the public. </a:t>
            </a:r>
          </a:p>
          <a:p>
            <a:pPr>
              <a:spcBef>
                <a:spcPts val="1800"/>
              </a:spcBef>
              <a:buFont typeface="Arial" pitchFamily="34" charset="0"/>
              <a:buChar char="•"/>
            </a:pPr>
            <a:r>
              <a:rPr lang="en-US" sz="2400" dirty="0" smtClean="0"/>
              <a:t>Five data formats: SAS, SPSS, </a:t>
            </a:r>
            <a:r>
              <a:rPr lang="en-US" sz="2400" dirty="0" err="1" smtClean="0"/>
              <a:t>Stata</a:t>
            </a:r>
            <a:r>
              <a:rPr lang="en-US" sz="2400" dirty="0" smtClean="0"/>
              <a:t>, column-delimited ASCII, and tab-delimited ASCII. </a:t>
            </a:r>
          </a:p>
          <a:p>
            <a:pPr>
              <a:spcBef>
                <a:spcPts val="1800"/>
              </a:spcBef>
              <a:buFont typeface="Arial" pitchFamily="34" charset="0"/>
              <a:buChar char="•"/>
            </a:pPr>
            <a:r>
              <a:rPr lang="en-US" sz="2400" dirty="0" smtClean="0"/>
              <a:t>Restricted data access requires an online application and authentication. </a:t>
            </a:r>
          </a:p>
          <a:p>
            <a:pPr>
              <a:spcBef>
                <a:spcPts val="1800"/>
              </a:spcBef>
              <a:buFont typeface="Arial" pitchFamily="34" charset="0"/>
              <a:buChar char="•"/>
            </a:pPr>
            <a:r>
              <a:rPr lang="en-US" sz="2400" dirty="0" smtClean="0"/>
              <a:t>Download HMCA Data by logging in:</a:t>
            </a:r>
          </a:p>
          <a:p>
            <a:pPr lvl="1">
              <a:spcBef>
                <a:spcPts val="1800"/>
              </a:spcBef>
              <a:buFont typeface="Arial" pitchFamily="34" charset="0"/>
              <a:buChar char="•"/>
            </a:pPr>
            <a:r>
              <a:rPr lang="en-US" sz="2000" dirty="0" smtClean="0"/>
              <a:t>Establish a </a:t>
            </a:r>
            <a:r>
              <a:rPr lang="en-US" sz="2000" u="sng" dirty="0" err="1" smtClean="0">
                <a:hlinkClick r:id="rId3"/>
              </a:rPr>
              <a:t>MyData</a:t>
            </a:r>
            <a:r>
              <a:rPr lang="en-US" sz="2000" u="sng" dirty="0" smtClean="0">
                <a:hlinkClick r:id="rId3"/>
              </a:rPr>
              <a:t> account</a:t>
            </a:r>
            <a:r>
              <a:rPr lang="en-US" sz="2000" u="sng" dirty="0" smtClean="0"/>
              <a:t>,</a:t>
            </a:r>
            <a:r>
              <a:rPr lang="en-US" sz="2000" dirty="0" smtClean="0"/>
              <a:t> or</a:t>
            </a:r>
          </a:p>
          <a:p>
            <a:pPr lvl="1">
              <a:spcBef>
                <a:spcPts val="1800"/>
              </a:spcBef>
              <a:buFont typeface="Arial" pitchFamily="34" charset="0"/>
              <a:buChar char="•"/>
            </a:pPr>
            <a:r>
              <a:rPr lang="en-US" sz="2000" dirty="0" smtClean="0"/>
              <a:t>Log in using a Facebook or Google account.</a:t>
            </a:r>
          </a:p>
        </p:txBody>
      </p:sp>
      <p:sp>
        <p:nvSpPr>
          <p:cNvPr id="4" name="Slide Number Placeholder 3"/>
          <p:cNvSpPr>
            <a:spLocks noGrp="1"/>
          </p:cNvSpPr>
          <p:nvPr>
            <p:ph type="sldNum" sz="quarter" idx="12"/>
          </p:nvPr>
        </p:nvSpPr>
        <p:spPr/>
        <p:txBody>
          <a:bodyPr/>
          <a:lstStyle/>
          <a:p>
            <a:pPr>
              <a:defRPr/>
            </a:pPr>
            <a:fld id="{60C0ADD1-0B31-41F4-889C-F35FF5087CDB}" type="slidenum">
              <a:rPr lang="en-US" smtClean="0"/>
              <a:pPr>
                <a:defRPr/>
              </a:pPr>
              <a:t>9</a:t>
            </a:fld>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ETS_PPT_2010">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274EFB241D5A449B1AF95D56FD81E5C" ma:contentTypeVersion="0" ma:contentTypeDescription="Create a new document." ma:contentTypeScope="" ma:versionID="4cdf5728efaaad449d84c66456360876">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CF2CC36B-D10E-4C89-B3D4-F50559E42FD8}">
  <ds:schemaRefs>
    <ds:schemaRef ds:uri="http://schemas.microsoft.com/sharepoint/v3/contenttype/forms"/>
  </ds:schemaRefs>
</ds:datastoreItem>
</file>

<file path=customXml/itemProps2.xml><?xml version="1.0" encoding="utf-8"?>
<ds:datastoreItem xmlns:ds="http://schemas.openxmlformats.org/officeDocument/2006/customXml" ds:itemID="{837E28F8-F58B-4D80-964B-4D48FED7C91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FA47B7EC-590A-4D6B-A8FF-9B37003277AE}">
  <ds:schemaRefs>
    <ds:schemaRef ds:uri="http://schemas.openxmlformats.org/package/2006/metadata/core-properties"/>
    <ds:schemaRef ds:uri="http://purl.org/dc/elements/1.1/"/>
    <ds:schemaRef ds:uri="http://schemas.microsoft.com/office/2006/documentManagement/types"/>
    <ds:schemaRef ds:uri="http://purl.org/dc/terms/"/>
    <ds:schemaRef ds:uri="http://purl.org/dc/dcmitype/"/>
    <ds:schemaRef ds:uri="http://www.w3.org/XML/1998/namespace"/>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12189</TotalTime>
  <Words>3757</Words>
  <Application>Microsoft Office PowerPoint</Application>
  <PresentationFormat>On-screen Show (4:3)</PresentationFormat>
  <Paragraphs>464</Paragraphs>
  <Slides>20</Slides>
  <Notes>16</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ETS_PPT_2010</vt:lpstr>
      <vt:lpstr>2013 NCIN Program Liaisons Summit American Association of Colleges of Nursing Washington, DC October 11, 2013   Catherine M. Millett, Ph.D.</vt:lpstr>
      <vt:lpstr>PowerPoint Presentation</vt:lpstr>
      <vt:lpstr>Overview of HMCA</vt:lpstr>
      <vt:lpstr>PowerPoint Presentation</vt:lpstr>
      <vt:lpstr>Five Categories of Health &amp; Health Care Data</vt:lpstr>
      <vt:lpstr>PowerPoint Presentation</vt:lpstr>
      <vt:lpstr>PowerPoint Presentation</vt:lpstr>
      <vt:lpstr>PowerPoint Presentation</vt:lpstr>
      <vt:lpstr>Accessing HMCA Data</vt:lpstr>
      <vt:lpstr>Less Than 2 Minutes to Register</vt:lpstr>
      <vt:lpstr>Agree to Terms of Use...</vt:lpstr>
      <vt:lpstr>And You’ve Got Data!</vt:lpstr>
      <vt:lpstr>PowerPoint Presentation</vt:lpstr>
      <vt:lpstr>Resources &amp; Documentation</vt:lpstr>
      <vt:lpstr>NCIN Alumni Survey Data will be submitted to HMCA </vt:lpstr>
      <vt:lpstr>Alumni Study Concept Map</vt:lpstr>
      <vt:lpstr>Additional Sources for Secondary Data Analysis</vt:lpstr>
      <vt:lpstr>Resources to Support Secondary Data Analysis</vt:lpstr>
      <vt:lpstr>Financial Support for Secondary Research</vt:lpstr>
      <vt:lpstr>Three Take-Away Points</vt:lpstr>
    </vt:vector>
  </TitlesOfParts>
  <Company>ETS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National Selection Committee Meeting   AACN , Washington, DC February 23, 2011   Catherine M. Millett, Ph.D. Educational Testing Service</dc:title>
  <dc:creator>JCAIRNS</dc:creator>
  <cp:lastModifiedBy>Alexa Tehansky</cp:lastModifiedBy>
  <cp:revision>949</cp:revision>
  <dcterms:created xsi:type="dcterms:W3CDTF">2011-01-06T14:39:05Z</dcterms:created>
  <dcterms:modified xsi:type="dcterms:W3CDTF">2013-09-20T19:14:45Z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0x0101001274EFB241D5A449B1AF95D56FD81E5C</vt:lpwstr>
  </property>
</Properties>
</file>