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95" r:id="rId1"/>
  </p:sldMasterIdLst>
  <p:notesMasterIdLst>
    <p:notesMasterId r:id="rId9"/>
  </p:notesMasterIdLst>
  <p:handoutMasterIdLst>
    <p:handoutMasterId r:id="rId10"/>
  </p:handoutMasterIdLst>
  <p:sldIdLst>
    <p:sldId id="256" r:id="rId2"/>
    <p:sldId id="357" r:id="rId3"/>
    <p:sldId id="358" r:id="rId4"/>
    <p:sldId id="359" r:id="rId5"/>
    <p:sldId id="360" r:id="rId6"/>
    <p:sldId id="361" r:id="rId7"/>
    <p:sldId id="362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8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2"/>
    <a:srgbClr val="C1BB00"/>
    <a:srgbClr val="DD9F9F"/>
    <a:srgbClr val="EB8580"/>
    <a:srgbClr val="F38187"/>
    <a:srgbClr val="D54D52"/>
    <a:srgbClr val="D22A48"/>
    <a:srgbClr val="DED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4" autoAdjust="0"/>
    <p:restoredTop sz="94489" autoAdjust="0"/>
  </p:normalViewPr>
  <p:slideViewPr>
    <p:cSldViewPr>
      <p:cViewPr varScale="1">
        <p:scale>
          <a:sx n="54" d="100"/>
          <a:sy n="54" d="100"/>
        </p:scale>
        <p:origin x="-96" y="-390"/>
      </p:cViewPr>
      <p:guideLst>
        <p:guide orient="horz" pos="480"/>
        <p:guide pos="4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40" d="100"/>
          <a:sy n="140" d="100"/>
        </p:scale>
        <p:origin x="-714" y="36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95273439-2527-4FBA-8A93-86F4C5B1999E}" type="datetimeFigureOut">
              <a:rPr lang="en-US"/>
              <a:pPr>
                <a:defRPr/>
              </a:pPr>
              <a:t>10/10/2014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7DBECF4-89CA-48D0-8F34-2A9E5F7BEF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79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CE46EC7B-C4B5-4B51-9F65-7336EAAF7BDF}" type="datetimeFigureOut">
              <a:rPr lang="en-US"/>
              <a:pPr>
                <a:defRPr/>
              </a:pPr>
              <a:t>10/10/2014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DFE573A1-B6EC-45CD-BC2D-DBDC976D2D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06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 introduces the topic</a:t>
            </a:r>
            <a:r>
              <a:rPr lang="en-US" baseline="0" dirty="0" smtClean="0"/>
              <a:t> and provide 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E573A1-B6EC-45CD-BC2D-DBDC976D2D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55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 continues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E573A1-B6EC-45CD-BC2D-DBDC976D2D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1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759075"/>
            <a:ext cx="9144000" cy="2755900"/>
          </a:xfrm>
          <a:prstGeom prst="rect">
            <a:avLst/>
          </a:prstGeom>
          <a:solidFill>
            <a:srgbClr val="981E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514975"/>
            <a:ext cx="9144000" cy="1343025"/>
          </a:xfrm>
          <a:prstGeom prst="rect">
            <a:avLst/>
          </a:prstGeom>
          <a:solidFill>
            <a:srgbClr val="0808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91200"/>
            <a:ext cx="25908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"/>
            <a:ext cx="33528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88963" y="3198813"/>
            <a:ext cx="6680200" cy="154305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92138" y="4738688"/>
            <a:ext cx="6677025" cy="7508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3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958850"/>
            <a:ext cx="2819400" cy="4524375"/>
          </a:xfrm>
          <a:prstGeom prst="rect">
            <a:avLst/>
          </a:prstGeom>
          <a:gradFill rotWithShape="0">
            <a:gsLst>
              <a:gs pos="0">
                <a:srgbClr val="C1BB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518150"/>
            <a:ext cx="9144000" cy="923925"/>
          </a:xfrm>
          <a:prstGeom prst="rect">
            <a:avLst/>
          </a:prstGeom>
          <a:solidFill>
            <a:srgbClr val="981E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432550"/>
            <a:ext cx="9144000" cy="4254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981E32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919163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204788"/>
            <a:ext cx="18621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91200"/>
            <a:ext cx="34290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38813"/>
            <a:ext cx="1981200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0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223838"/>
            <a:ext cx="5891212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174750"/>
            <a:ext cx="5867400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56" r:id="rId1"/>
    <p:sldLayoutId id="2147485657" r:id="rId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Font typeface="Wingdings" pitchFamily="2" charset="2"/>
        <a:buChar char="§"/>
        <a:defRPr b="1">
          <a:solidFill>
            <a:schemeClr val="bg2"/>
          </a:solidFill>
          <a:latin typeface="Arial" charset="0"/>
          <a:ea typeface="+mn-ea"/>
          <a:cs typeface="+mn-cs"/>
        </a:defRPr>
      </a:lvl1pPr>
      <a:lvl2pPr marL="344488" indent="-173038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Arial" charset="0"/>
          <a:ea typeface="+mn-ea"/>
          <a:cs typeface="+mn-cs"/>
        </a:defRPr>
      </a:lvl2pPr>
      <a:lvl3pPr marL="793750" indent="-225425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–"/>
        <a:defRPr sz="1600">
          <a:solidFill>
            <a:schemeClr val="bg2"/>
          </a:solidFill>
          <a:latin typeface="Arial" charset="0"/>
          <a:ea typeface="+mn-ea"/>
          <a:cs typeface="+mn-cs"/>
        </a:defRPr>
      </a:lvl3pPr>
      <a:lvl4pPr marL="1257300" indent="-173038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•"/>
        <a:defRPr sz="1600">
          <a:solidFill>
            <a:schemeClr val="bg2"/>
          </a:solidFill>
          <a:latin typeface="Arial" charset="0"/>
          <a:ea typeface="+mn-ea"/>
          <a:cs typeface="+mn-cs"/>
        </a:defRPr>
      </a:lvl4pPr>
      <a:lvl5pPr marL="1773238" indent="-225425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–"/>
        <a:defRPr sz="1600">
          <a:solidFill>
            <a:schemeClr val="bg2"/>
          </a:solidFill>
          <a:latin typeface="Arial" charset="0"/>
          <a:ea typeface="+mn-ea"/>
          <a:cs typeface="+mn-cs"/>
        </a:defRPr>
      </a:lvl5pPr>
      <a:lvl6pPr marL="22304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6pPr>
      <a:lvl7pPr marL="26876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7pPr>
      <a:lvl8pPr marL="31448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8pPr>
      <a:lvl9pPr marL="36020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762000" y="4267200"/>
            <a:ext cx="7696200" cy="10668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200" i="1" dirty="0" smtClean="0">
                <a:solidFill>
                  <a:srgbClr val="DED44A"/>
                </a:solidFill>
                <a:latin typeface="Georgia" pitchFamily="18" charset="0"/>
                <a:ea typeface="ＭＳ Ｐゴシック" pitchFamily="34" charset="-128"/>
              </a:rPr>
              <a:t>Closing Session Remarks</a:t>
            </a:r>
            <a:endParaRPr lang="en-US" sz="2200" i="1" dirty="0" smtClean="0">
              <a:solidFill>
                <a:srgbClr val="DED44A"/>
              </a:solidFill>
              <a:latin typeface="Georgia" pitchFamily="18" charset="0"/>
              <a:ea typeface="ＭＳ Ｐゴシック" pitchFamily="34" charset="-128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67818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838"/>
            <a:ext cx="6705600" cy="681037"/>
          </a:xfrm>
        </p:spPr>
        <p:txBody>
          <a:bodyPr/>
          <a:lstStyle/>
          <a:p>
            <a:r>
              <a:rPr lang="en-US" dirty="0" smtClean="0"/>
              <a:t>Grand Finale Summit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750"/>
            <a:ext cx="5867400" cy="2101850"/>
          </a:xfrm>
        </p:spPr>
        <p:txBody>
          <a:bodyPr/>
          <a:lstStyle/>
          <a:p>
            <a:r>
              <a:rPr lang="en-US" dirty="0" smtClean="0"/>
              <a:t>September 24-26, 2015</a:t>
            </a:r>
          </a:p>
          <a:p>
            <a:r>
              <a:rPr lang="en-US" dirty="0" smtClean="0"/>
              <a:t>Washington DC Marriot Marquis</a:t>
            </a:r>
          </a:p>
          <a:p>
            <a:r>
              <a:rPr lang="en-US" dirty="0" smtClean="0"/>
              <a:t>Please indicate interest in being a member of the Planning Committee for this meeting on the electronic evaluation.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3490" name="Picture 2" descr="http://insassoc.com/wp-content/uploads/2012/06/MarriottMarqu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42271"/>
            <a:ext cx="4419600" cy="282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92" name="Picture 4" descr="http://3.bp.blogspot.com/_De3HUQ-A6EA/TUlJKnR5yOI/AAAAAAAABm0/MGLo0K_41C4/s1600/washington+dc+image+%25282%252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3352800" cy="223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3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NCIN Graduates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Graduation cords </a:t>
            </a:r>
          </a:p>
          <a:p>
            <a:r>
              <a:rPr lang="en-US" dirty="0" smtClean="0"/>
              <a:t>Photos</a:t>
            </a:r>
          </a:p>
          <a:p>
            <a:r>
              <a:rPr lang="en-US" dirty="0" smtClean="0"/>
              <a:t>Exit survey for all scholars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00" y="1447800"/>
            <a:ext cx="38797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Materials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points approved for posting will be available on the NCIN website.</a:t>
            </a:r>
          </a:p>
          <a:p>
            <a:r>
              <a:rPr lang="en-US" dirty="0" smtClean="0"/>
              <a:t>Podcasts will be available on the web site as well. </a:t>
            </a:r>
          </a:p>
          <a:p>
            <a:r>
              <a:rPr lang="en-US" dirty="0" smtClean="0"/>
              <a:t>We will email all attendees with updates on postings, please take the time to download these items and share with your colleagues.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meeting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Shuttles leaves every 20 min. from the lobby. </a:t>
            </a:r>
          </a:p>
          <a:p>
            <a:r>
              <a:rPr lang="en-US" dirty="0" smtClean="0"/>
              <a:t>The meeting evaluation is completed online. Using the worksheet found in your meeting packet as a reminder if needed. </a:t>
            </a:r>
          </a:p>
          <a:p>
            <a:r>
              <a:rPr lang="en-US" dirty="0" smtClean="0"/>
              <a:t>Contact hours and a CE certificate are available after completing this online evaluation.</a:t>
            </a:r>
          </a:p>
          <a:p>
            <a:r>
              <a:rPr lang="en-US" dirty="0" smtClean="0"/>
              <a:t>Posters have been mailed directly to the lead author from the meeting site. </a:t>
            </a:r>
          </a:p>
          <a:p>
            <a:r>
              <a:rPr lang="en-US" dirty="0" smtClean="0"/>
              <a:t>Expense forms can be completed electronically, review the green form in you packages for FAQs.</a:t>
            </a:r>
          </a:p>
          <a:p>
            <a:r>
              <a:rPr lang="en-US" dirty="0" smtClean="0"/>
              <a:t>Post meeting emails will be sent to all attendees.</a:t>
            </a:r>
          </a:p>
        </p:txBody>
      </p:sp>
    </p:spTree>
    <p:extLst>
      <p:ext uri="{BB962C8B-B14F-4D97-AF65-F5344CB8AC3E}">
        <p14:creationId xmlns:p14="http://schemas.microsoft.com/office/powerpoint/2010/main" val="91912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Thank you all for making the meeting possible.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Safe travels home! </a:t>
            </a:r>
          </a:p>
          <a:p>
            <a:pPr marL="0" indent="0" algn="ctr">
              <a:buNone/>
            </a:pPr>
            <a:r>
              <a:rPr lang="en-US" dirty="0" smtClean="0"/>
              <a:t>We hope to see you all in DC in September. </a:t>
            </a:r>
            <a:endParaRPr lang="en-US" dirty="0"/>
          </a:p>
        </p:txBody>
      </p:sp>
      <p:pic>
        <p:nvPicPr>
          <p:cNvPr id="64514" name="Picture 2" descr="C:\Users\Zadmin\Desktop\NCIN 7 Summit\summit pictures\Day 1\RWJG-02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1" b="13806"/>
          <a:stretch/>
        </p:blipFill>
        <p:spPr bwMode="auto">
          <a:xfrm>
            <a:off x="3124200" y="2107838"/>
            <a:ext cx="2499043" cy="155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5" name="Picture 3" descr="C:\Users\Zadmin\Desktop\NCIN 7 Summit\summit pictures\Day 1\RWJG-00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2"/>
          <a:stretch/>
        </p:blipFill>
        <p:spPr bwMode="auto">
          <a:xfrm>
            <a:off x="6024713" y="2438400"/>
            <a:ext cx="2555188" cy="164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6" name="Picture 4" descr="C:\Users\Zadmin\Desktop\NCIN 7 Summit\summit pictures\Day 1\RWJG-0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6999"/>
            <a:ext cx="2453957" cy="163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8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to you soon!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always, please reach out to us with questions!</a:t>
            </a:r>
          </a:p>
        </p:txBody>
      </p:sp>
      <p:pic>
        <p:nvPicPr>
          <p:cNvPr id="4" name="Picture 5" descr="C:\Users\Zadmin\Desktop\NCIN 7 Summit\summit pictures\Day 1\RWJG-03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" t="10375" r="6981" b="37149"/>
          <a:stretch/>
        </p:blipFill>
        <p:spPr bwMode="auto">
          <a:xfrm>
            <a:off x="1623646" y="2286000"/>
            <a:ext cx="5486400" cy="248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6&quot;&gt;&lt;property id=&quot;20148&quot; value=&quot;5&quot;/&gt;&lt;property id=&quot;20300&quot; value=&quot;Slide 2 - &amp;quot;Quick Reminders&amp;quot;&quot;/&gt;&lt;property id=&quot;20307&quot; value=&quot;297&quot;/&gt;&lt;/object&gt;&lt;object type=&quot;3&quot; unique_id=&quot;10007&quot;&gt;&lt;property id=&quot;20148&quot; value=&quot;5&quot;/&gt;&lt;property id=&quot;20300&quot; value=&quot;Slide 3 - &amp;quot;Purpose of Faculty Webinar&amp;quot;&quot;/&gt;&lt;property id=&quot;20307&quot; value=&quot;286&quot;/&gt;&lt;/object&gt;&lt;object type=&quot;3&quot; unique_id=&quot;10008&quot;&gt;&lt;property id=&quot;20148&quot; value=&quot;5&quot;/&gt;&lt;property id=&quot;20300&quot; value=&quot;Slide 13 - &amp;quot;Objectives of Faculty Toolkit&amp;quot;&quot;/&gt;&lt;property id=&quot;20307&quot; value=&quot;295&quot;/&gt;&lt;/object&gt;&lt;object type=&quot;3&quot; unique_id=&quot;10009&quot;&gt;&lt;property id=&quot;20148&quot; value=&quot;5&quot;/&gt;&lt;property id=&quot;20300&quot; value=&quot;Slide 14 - &amp;quot;Contents of Toolkit&amp;quot;&quot;/&gt;&lt;property id=&quot;20307&quot; value=&quot;287&quot;/&gt;&lt;/object&gt;&lt;object type=&quot;3&quot; unique_id=&quot;10010&quot;&gt;&lt;property id=&quot;20148&quot; value=&quot;5&quot;/&gt;&lt;property id=&quot;20300&quot; value=&quot;Slide 4 - &amp;quot;FACTS ABOUT DOCTORAL EDUCATION IN THE UNITED STATES&amp;quot;&quot;/&gt;&lt;property id=&quot;20307&quot; value=&quot;311&quot;/&gt;&lt;/object&gt;&lt;object type=&quot;3&quot; unique_id=&quot;10011&quot;&gt;&lt;property id=&quot;20148&quot; value=&quot;5&quot;/&gt;&lt;property id=&quot;20300&quot; value=&quot;Slide 5 - &amp;quot;Part I: Facts About Doctoral Nursing Education in the United States &amp;quot;&quot;/&gt;&lt;property id=&quot;20307&quot; value=&quot;289&quot;/&gt;&lt;/object&gt;&lt;object type=&quot;3&quot; unique_id=&quot;10012&quot;&gt;&lt;property id=&quot;20148&quot; value=&quot;5&quot;/&gt;&lt;property id=&quot;20300&quot; value=&quot;Slide 6 - &amp;quot;Part I: Facts About Doctoral Nursing Education in the United States &amp;quot;&quot;/&gt;&lt;property id=&quot;20307&quot; value=&quot;290&quot;/&gt;&lt;/object&gt;&lt;object type=&quot;3&quot; unique_id=&quot;10013&quot;&gt;&lt;property id=&quot;20148&quot; value=&quot;5&quot;/&gt;&lt;property id=&quot;20300&quot; value=&quot;Slide 7 - &amp;quot;Motivating Students to Pursue a Post-Baccalaureate Degree&amp;quot;&quot;/&gt;&lt;property id=&quot;20307&quot; value=&quot;312&quot;/&gt;&lt;/object&gt;&lt;object type=&quot;3&quot; unique_id=&quot;10014&quot;&gt;&lt;property id=&quot;20148&quot; value=&quot;5&quot;/&gt;&lt;property id=&quot;20300&quot; value=&quot;Slide 8 - &amp;quot;Part II: Motivating Students to Pursue a Post-Baccalaureate Degree&amp;quot;&quot;/&gt;&lt;property id=&quot;20307&quot; value=&quot;291&quot;/&gt;&lt;/object&gt;&lt;object type=&quot;3&quot; unique_id=&quot;10015&quot;&gt;&lt;property id=&quot;20148&quot; value=&quot;5&quot;/&gt;&lt;property id=&quot;20300&quot; value=&quot;Slide 9 - &amp;quot;Part II: Motivating Students to Pursue a Post-Baccalaureate Degree&amp;quot;&quot;/&gt;&lt;property id=&quot;20307&quot; value=&quot;288&quot;/&gt;&lt;/object&gt;&lt;object type=&quot;3&quot; unique_id=&quot;10016&quot;&gt;&lt;property id=&quot;20148&quot; value=&quot;5&quot;/&gt;&lt;property id=&quot;20300&quot; value=&quot;Slide 15 - &amp;quot;Preparing for Successful Admission to Doctoral School&amp;amp;#x09;&amp;quot;&quot;/&gt;&lt;property id=&quot;20307&quot; value=&quot;313&quot;/&gt;&lt;/object&gt;&lt;object type=&quot;3&quot; unique_id=&quot;10017&quot;&gt;&lt;property id=&quot;20148&quot; value=&quot;5&quot;/&gt;&lt;property id=&quot;20300&quot; value=&quot;Slide 17 - &amp;quot;Part III: Preparing for Successful Admission to Doctoral Programs&amp;amp;#x09;&amp;quot;&quot;/&gt;&lt;property id=&quot;20307&quot; value=&quot;293&quot;/&gt;&lt;/object&gt;&lt;object type=&quot;3&quot; unique_id=&quot;10018&quot;&gt;&lt;property id=&quot;20148&quot; value=&quot;5&quot;/&gt;&lt;property id=&quot;20300&quot; value=&quot;Slide 18 - &amp;quot;Part III: Preparing for Successful Admission to Doctoral Programs&amp;quot;&quot;/&gt;&lt;property id=&quot;20307&quot; value=&quot;292&quot;/&gt;&lt;/object&gt;&lt;object type=&quot;3&quot; unique_id=&quot;10019&quot;&gt;&lt;property id=&quot;20148&quot; value=&quot;5&quot;/&gt;&lt;property id=&quot;20300&quot; value=&quot;Slide 19 - &amp;quot;Part III. Preparing for Successful Admission to Doctoral Programs&amp;quot;&quot;/&gt;&lt;property id=&quot;20307&quot; value=&quot;294&quot;/&gt;&lt;/object&gt;&lt;object type=&quot;3&quot; unique_id=&quot;10020&quot;&gt;&lt;property id=&quot;20148&quot; value=&quot;5&quot;/&gt;&lt;property id=&quot;20300&quot; value=&quot;Slide 20 - &amp;quot;Part III: Preparing for Successful Admission to Doctoral Programs&amp;quot;&quot;/&gt;&lt;property id=&quot;20307&quot; value=&quot;298&quot;/&gt;&lt;/object&gt;&lt;object type=&quot;3&quot; unique_id=&quot;10021&quot;&gt;&lt;property id=&quot;20148&quot; value=&quot;5&quot;/&gt;&lt;property id=&quot;20300&quot; value=&quot;Slide 21 - &amp;quot;Part III: Preparing for Successful Admission to Doctoral Programs&amp;quot;&quot;/&gt;&lt;property id=&quot;20307&quot; value=&quot;299&quot;/&gt;&lt;/object&gt;&lt;object type=&quot;3&quot; unique_id=&quot;10022&quot;&gt;&lt;property id=&quot;20148&quot; value=&quot;5&quot;/&gt;&lt;property id=&quot;20300&quot; value=&quot;Slide 22 - &amp;quot;QUESTIONS/ IDEAS AND SUGGESTIONS&amp;quot;&quot;/&gt;&lt;property id=&quot;20307&quot; value=&quot;316&quot;/&gt;&lt;/object&gt;&lt;object type=&quot;3&quot; unique_id=&quot;10027&quot;&gt;&lt;property id=&quot;20148&quot; value=&quot;5&quot;/&gt;&lt;property id=&quot;20300&quot; value=&quot;Slide 16 - &amp;quot;Action Steps for Pursuing Doctoral Education&amp;quot;&quot;/&gt;&lt;property id=&quot;20307&quot; value=&quot;303&quot;/&gt;&lt;/object&gt;&lt;object type=&quot;3&quot; unique_id=&quot;10028&quot;&gt;&lt;property id=&quot;20148&quot; value=&quot;5&quot;/&gt;&lt;property id=&quot;20300&quot; value=&quot;Slide 10 - &amp;quot;Helping the Student Decide on a DNP or PhD&amp;quot;&quot;/&gt;&lt;property id=&quot;20307&quot; value=&quot;317&quot;/&gt;&lt;/object&gt;&lt;object type=&quot;3&quot; unique_id=&quot;10031&quot;&gt;&lt;property id=&quot;20148&quot; value=&quot;5&quot;/&gt;&lt;property id=&quot;20300&quot; value=&quot;Slide 23 - &amp;quot;Applying to Doctoral Programs&amp;quot;&quot;/&gt;&lt;property id=&quot;20307&quot; value=&quot;318&quot;/&gt;&lt;/object&gt;&lt;object type=&quot;3&quot; unique_id=&quot;10032&quot;&gt;&lt;property id=&quot;20148&quot; value=&quot;5&quot;/&gt;&lt;property id=&quot;20300&quot; value=&quot;Slide 24 - &amp;quot;Part VI: Applying to Doctoral Programs&amp;quot;&quot;/&gt;&lt;property id=&quot;20307&quot; value=&quot;306&quot;/&gt;&lt;/object&gt;&lt;object type=&quot;3&quot; unique_id=&quot;10033&quot;&gt;&lt;property id=&quot;20148&quot; value=&quot;5&quot;/&gt;&lt;property id=&quot;20300&quot; value=&quot;Slide 25 - &amp;quot;Guiding Students on Resources for Financing Doctoral Studies&amp;quot;&quot;/&gt;&lt;property id=&quot;20307&quot; value=&quot;319&quot;/&gt;&lt;/object&gt;&lt;object type=&quot;3&quot; unique_id=&quot;10034&quot;&gt;&lt;property id=&quot;20148&quot; value=&quot;5&quot;/&gt;&lt;property id=&quot;20300&quot; value=&quot;Slide 26 - &amp;quot;Part VII: Guiding Students on Resources for Financing Doctoral Studies&amp;quot;&quot;/&gt;&lt;property id=&quot;20307&quot; value=&quot;307&quot;/&gt;&lt;/object&gt;&lt;object type=&quot;3&quot; unique_id=&quot;10035&quot;&gt;&lt;property id=&quot;20148&quot; value=&quot;5&quot;/&gt;&lt;property id=&quot;20300&quot; value=&quot;Slide 27 - &amp;quot;Helping Students Identify Variables that Impact Doctoral Studies Success&amp;quot;&quot;/&gt;&lt;property id=&quot;20307&quot; value=&quot;320&quot;/&gt;&lt;/object&gt;&lt;object type=&quot;3&quot; unique_id=&quot;10036&quot;&gt;&lt;property id=&quot;20148&quot; value=&quot;5&quot;/&gt;&lt;property id=&quot;20300&quot; value=&quot;Slide 28 - &amp;quot;Part VIII: Helping Students Identify Variables that Impact Doctoral Studies Success&amp;quot;&quot;/&gt;&lt;property id=&quot;20307&quot; value=&quot;308&quot;/&gt;&lt;/object&gt;&lt;object type=&quot;3&quot; unique_id=&quot;10038&quot;&gt;&lt;property id=&quot;20148&quot; value=&quot;5&quot;/&gt;&lt;property id=&quot;20300&quot; value=&quot;Slide 30 - &amp;quot;Part IX: Other Resources&amp;quot;&quot;/&gt;&lt;property id=&quot;20307&quot; value=&quot;309&quot;/&gt;&lt;/object&gt;&lt;object type=&quot;3&quot; unique_id=&quot;10039&quot;&gt;&lt;property id=&quot;20148&quot; value=&quot;5&quot;/&gt;&lt;property id=&quot;20300&quot; value=&quot;Slide 31 - &amp;quot;Applying to Graduate School&amp;#x0D;&amp;#x0A;(The Checklist)&amp;quot;&quot;/&gt;&lt;property id=&quot;20307&quot; value=&quot;310&quot;/&gt;&lt;/object&gt;&lt;object type=&quot;3&quot; unique_id=&quot;10040&quot;&gt;&lt;property id=&quot;20148&quot; value=&quot;5&quot;/&gt;&lt;property id=&quot;20300&quot; value=&quot;Slide 32 - &amp;quot;QUESTIONS/ IDEAS AND SUGGESTIONS&amp;quot;&quot;/&gt;&lt;property id=&quot;20307&quot; value=&quot;324&quot;/&gt;&lt;/object&gt;&lt;object type=&quot;3&quot; unique_id=&quot;10041&quot;&gt;&lt;property id=&quot;20148&quot; value=&quot;5&quot;/&gt;&lt;property id=&quot;20300&quot; value=&quot;Slide 33 - &amp;quot;Next Steps&amp;quot;&quot;/&gt;&lt;property id=&quot;20307&quot; value=&quot;325&quot;/&gt;&lt;/object&gt;&lt;object type=&quot;3&quot; unique_id=&quot;10042&quot;&gt;&lt;property id=&quot;20148&quot; value=&quot;5&quot;/&gt;&lt;property id=&quot;20300&quot; value=&quot;Slide 34 - &amp;quot;National Program Office Contact Information&amp;quot;&quot;/&gt;&lt;property id=&quot;20307&quot; value=&quot;323&quot;/&gt;&lt;/object&gt;&lt;object type=&quot;3&quot; unique_id=&quot;10207&quot;&gt;&lt;property id=&quot;20148&quot; value=&quot;5&quot;/&gt;&lt;property id=&quot;20300&quot; value=&quot;Slide 11 - &amp;quot;Part III: Helping the Student Decide on a DNP or PhD&amp;quot;&quot;/&gt;&lt;property id=&quot;20307&quot; value=&quot;328&quot;/&gt;&lt;/object&gt;&lt;object type=&quot;3&quot; unique_id=&quot;10208&quot;&gt;&lt;property id=&quot;20148&quot; value=&quot;5&quot;/&gt;&lt;property id=&quot;20300&quot; value=&quot;Slide 12 - &amp;quot;Resources: The Faculty Toolkit&amp;quot;&quot;/&gt;&lt;property id=&quot;20307&quot; value=&quot;326&quot;/&gt;&lt;/object&gt;&lt;object type=&quot;3&quot; unique_id=&quot;10209&quot;&gt;&lt;property id=&quot;20148&quot; value=&quot;5&quot;/&gt;&lt;property id=&quot;20300&quot; value=&quot;Slide 29 - &amp;quot;Other Resources&amp;quot;&quot;/&gt;&lt;property id=&quot;20307&quot; value=&quot;32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3_RWJF_Board_Theme">
  <a:themeElements>
    <a:clrScheme name="">
      <a:dk1>
        <a:srgbClr val="7C6A55"/>
      </a:dk1>
      <a:lt1>
        <a:srgbClr val="FFFFFF"/>
      </a:lt1>
      <a:dk2>
        <a:srgbClr val="675C53"/>
      </a:dk2>
      <a:lt2>
        <a:srgbClr val="000000"/>
      </a:lt2>
      <a:accent1>
        <a:srgbClr val="4D8ABE"/>
      </a:accent1>
      <a:accent2>
        <a:srgbClr val="005293"/>
      </a:accent2>
      <a:accent3>
        <a:srgbClr val="FFFFFF"/>
      </a:accent3>
      <a:accent4>
        <a:srgbClr val="695947"/>
      </a:accent4>
      <a:accent5>
        <a:srgbClr val="B2C4DB"/>
      </a:accent5>
      <a:accent6>
        <a:srgbClr val="004985"/>
      </a:accent6>
      <a:hlink>
        <a:srgbClr val="DBE3F0"/>
      </a:hlink>
      <a:folHlink>
        <a:srgbClr val="E1D9D1"/>
      </a:folHlink>
    </a:clrScheme>
    <a:fontScheme name="3_RWJF_Board_Theme">
      <a:majorFont>
        <a:latin typeface="Arial Black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1_RWJF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3">
        <a:dk1>
          <a:srgbClr val="6EC82D"/>
        </a:dk1>
        <a:lt1>
          <a:srgbClr val="FFFFFF"/>
        </a:lt1>
        <a:dk2>
          <a:srgbClr val="004BB4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5DAA25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RWJF_Board_Theme</Template>
  <TotalTime>5250</TotalTime>
  <Words>236</Words>
  <Application>Microsoft Office PowerPoint</Application>
  <PresentationFormat>On-screen Show (4:3)</PresentationFormat>
  <Paragraphs>38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3_RWJF_Board_Theme</vt:lpstr>
      <vt:lpstr>PowerPoint Presentation</vt:lpstr>
      <vt:lpstr>Grand Finale Summit</vt:lpstr>
      <vt:lpstr>NCIN Graduates  </vt:lpstr>
      <vt:lpstr>Session Materials </vt:lpstr>
      <vt:lpstr>Closing meeting details</vt:lpstr>
      <vt:lpstr>Thank you!</vt:lpstr>
      <vt:lpstr>Talk to you soon!</vt:lpstr>
    </vt:vector>
  </TitlesOfParts>
  <Company>RWJF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PPT</dc:title>
  <dc:creator>vdwitty;mharris</dc:creator>
  <cp:lastModifiedBy>Zadmin</cp:lastModifiedBy>
  <cp:revision>327</cp:revision>
  <cp:lastPrinted>2014-10-02T14:05:22Z</cp:lastPrinted>
  <dcterms:created xsi:type="dcterms:W3CDTF">2008-10-01T18:57:44Z</dcterms:created>
  <dcterms:modified xsi:type="dcterms:W3CDTF">2014-10-11T03:04:42Z</dcterms:modified>
</cp:coreProperties>
</file>