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56" r:id="rId3"/>
    <p:sldId id="278" r:id="rId4"/>
    <p:sldId id="269" r:id="rId5"/>
    <p:sldId id="273" r:id="rId6"/>
    <p:sldId id="274" r:id="rId7"/>
    <p:sldId id="271" r:id="rId8"/>
    <p:sldId id="270" r:id="rId9"/>
    <p:sldId id="277" r:id="rId10"/>
    <p:sldId id="280" r:id="rId11"/>
    <p:sldId id="275" r:id="rId12"/>
    <p:sldId id="281" r:id="rId13"/>
    <p:sldId id="276" r:id="rId14"/>
    <p:sldId id="279" r:id="rId15"/>
    <p:sldId id="282" r:id="rId16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86424" autoAdjust="0"/>
  </p:normalViewPr>
  <p:slideViewPr>
    <p:cSldViewPr snapToGrid="0" showGuides="1">
      <p:cViewPr>
        <p:scale>
          <a:sx n="45" d="100"/>
          <a:sy n="45" d="100"/>
        </p:scale>
        <p:origin x="-82" y="-6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howGuides="1">
      <p:cViewPr varScale="1">
        <p:scale>
          <a:sx n="51" d="100"/>
          <a:sy n="51" d="100"/>
        </p:scale>
        <p:origin x="235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10/8/2013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10/8/2013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10/8/2013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10/8/2013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10/8/2013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10/8/2013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10/8/2013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9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sz="1200" b="1" i="1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sz="1200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10/8/2013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10/8/2013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10/8/2013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10/8/2013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10/8/2013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10/8/2013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/>
              <a:pPr/>
              <a:t>10/8/2013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 fontScale="90000"/>
          </a:bodyPr>
          <a:lstStyle/>
          <a:p>
            <a:r>
              <a:rPr lang="en-US" dirty="0" smtClean="0"/>
              <a:t>Sustainability Strategies in Accelerated Programs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1025416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sz="3200" dirty="0" smtClean="0"/>
              <a:t>2013 Summit, New Careers in Nursing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October 11, 2013  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Cheryl L. Brandt, PhD, RN, ACNS-BC</a:t>
            </a:r>
            <a:endParaRPr lang="en-US" sz="3200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" r="3085"/>
          <a:stretch>
            <a:fillRect/>
          </a:stretch>
        </p:blipFill>
        <p:spPr>
          <a:xfrm>
            <a:off x="6905894" y="1607992"/>
            <a:ext cx="3869509" cy="3125202"/>
          </a:xfrm>
        </p:spPr>
      </p:pic>
      <p:sp>
        <p:nvSpPr>
          <p:cNvPr id="2" name="TextBox 1"/>
          <p:cNvSpPr txBox="1"/>
          <p:nvPr/>
        </p:nvSpPr>
        <p:spPr>
          <a:xfrm>
            <a:off x="7393020" y="4890781"/>
            <a:ext cx="3059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Lisa, 2010 ASBSN graduate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Strategic partnerships</a:t>
            </a:r>
          </a:p>
          <a:p>
            <a:pPr lvl="1"/>
            <a:r>
              <a:rPr lang="en-US" sz="2400" dirty="0" smtClean="0"/>
              <a:t>Academic-clinical partnerships in ASBSN (Allen, et al., 2010)</a:t>
            </a:r>
          </a:p>
          <a:p>
            <a:pPr lvl="1"/>
            <a:r>
              <a:rPr lang="en-US" sz="2400" dirty="0" smtClean="0"/>
              <a:t>Academic-clinical partnerships from nursing education in general (</a:t>
            </a:r>
            <a:r>
              <a:rPr lang="en-US" sz="2400" dirty="0" err="1" smtClean="0"/>
              <a:t>Mannix</a:t>
            </a:r>
            <a:r>
              <a:rPr lang="en-US" sz="2400" dirty="0" smtClean="0"/>
              <a:t>, et al., 2006; Murray &amp; James, 2012)</a:t>
            </a:r>
          </a:p>
          <a:p>
            <a:r>
              <a:rPr lang="en-US" sz="2800" dirty="0" smtClean="0"/>
              <a:t>Funding</a:t>
            </a:r>
          </a:p>
          <a:p>
            <a:pPr lvl="1"/>
            <a:r>
              <a:rPr lang="en-US" sz="2400" dirty="0" smtClean="0"/>
              <a:t>Grant support for initial funding (</a:t>
            </a:r>
            <a:r>
              <a:rPr lang="en-US" sz="2400" dirty="0" err="1" smtClean="0"/>
              <a:t>Stuenkel</a:t>
            </a:r>
            <a:r>
              <a:rPr lang="en-US" sz="2400" dirty="0" smtClean="0"/>
              <a:t>, Nelson, Malloy, &amp; Cohen, 2011)</a:t>
            </a:r>
          </a:p>
          <a:p>
            <a:pPr lvl="1"/>
            <a:r>
              <a:rPr lang="en-US" sz="2400" dirty="0" smtClean="0"/>
              <a:t>Scholarship support</a:t>
            </a:r>
          </a:p>
          <a:p>
            <a:pPr lvl="1"/>
            <a:r>
              <a:rPr lang="en-US" sz="2400" dirty="0" smtClean="0"/>
              <a:t>Cost-recovery tuition model</a:t>
            </a:r>
          </a:p>
          <a:p>
            <a:pPr lvl="1"/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80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Thought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Sheryl Sandberg, </a:t>
            </a:r>
            <a:r>
              <a:rPr lang="en-US" sz="2800" i="1" dirty="0" smtClean="0"/>
              <a:t>Lean In: Women, Work, and the Will to Lead </a:t>
            </a:r>
            <a:r>
              <a:rPr lang="en-US" sz="2800" dirty="0" smtClean="0"/>
              <a:t>(2013)</a:t>
            </a:r>
          </a:p>
          <a:p>
            <a:pPr lvl="1"/>
            <a:r>
              <a:rPr lang="en-US" sz="2400" dirty="0" smtClean="0"/>
              <a:t>Instead of “perfection” … “sustainability and fulfillment”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123" y="3366225"/>
            <a:ext cx="4173951" cy="25621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01830" y="5355771"/>
            <a:ext cx="2422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ASBSN Class of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69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0" y="415330"/>
            <a:ext cx="2958736" cy="19621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13120" y="1436914"/>
            <a:ext cx="236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ASBSN class of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33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 – Strategy- &amp; Solution-Focused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What questions would you like to raise?</a:t>
            </a:r>
          </a:p>
          <a:p>
            <a:r>
              <a:rPr lang="en-US" sz="2400" dirty="0" smtClean="0"/>
              <a:t>How have educators managed/addressed key barriers to ASBSN program sustainability?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789" y="1600200"/>
            <a:ext cx="4989094" cy="37418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15710" y="5459884"/>
            <a:ext cx="3232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Sarah, 2012 ASBSN graduate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69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 - </a:t>
            </a:r>
            <a:r>
              <a:rPr lang="en-US" dirty="0"/>
              <a:t>Strategy-Focused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In light of human and fiscal constraints, what is the best balance among programs a college/university might offer (e.g., traditional BSN, ASBSN, RN to BSN)?</a:t>
            </a:r>
          </a:p>
          <a:p>
            <a:r>
              <a:rPr lang="en-US" sz="2400" dirty="0" smtClean="0"/>
              <a:t>How might ASBSN alumni, along with their nurse administrator colleagues, support ASBSN programs?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635933" y="5818682"/>
            <a:ext cx="411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Amanda &amp; Barbie, 2011 ASBSN grads</a:t>
            </a:r>
            <a:endParaRPr lang="en-US" dirty="0"/>
          </a:p>
        </p:txBody>
      </p:sp>
      <p:pic>
        <p:nvPicPr>
          <p:cNvPr id="28" name="Content Placeholder 2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90712"/>
            <a:ext cx="4914900" cy="3686175"/>
          </a:xfrm>
        </p:spPr>
      </p:pic>
    </p:spTree>
    <p:extLst>
      <p:ext uri="{BB962C8B-B14F-4D97-AF65-F5344CB8AC3E}">
        <p14:creationId xmlns:p14="http://schemas.microsoft.com/office/powerpoint/2010/main" val="333322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of This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Experience as an ASBSN faculty member and </a:t>
            </a:r>
            <a:r>
              <a:rPr lang="en-US" sz="2400" dirty="0"/>
              <a:t>program </a:t>
            </a:r>
            <a:r>
              <a:rPr lang="en-US" sz="2400" dirty="0" smtClean="0"/>
              <a:t>coordinator</a:t>
            </a:r>
          </a:p>
          <a:p>
            <a:r>
              <a:rPr lang="en-US" sz="2400" dirty="0" smtClean="0"/>
              <a:t>The literature on ASBSN education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754" y="2706841"/>
            <a:ext cx="4919928" cy="36899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40908" y="4069492"/>
            <a:ext cx="2375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ASBSN class of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8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Resources That Must Be Sustained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Human resources</a:t>
            </a:r>
          </a:p>
          <a:p>
            <a:pPr lvl="1"/>
            <a:r>
              <a:rPr lang="en-US" sz="2400" dirty="0" smtClean="0"/>
              <a:t>Students</a:t>
            </a:r>
          </a:p>
          <a:p>
            <a:pPr lvl="2"/>
            <a:r>
              <a:rPr lang="en-US" sz="2200" dirty="0" smtClean="0"/>
              <a:t>Recruitment of qualified students (Fang, </a:t>
            </a:r>
            <a:r>
              <a:rPr lang="en-US" sz="2200" dirty="0" err="1" smtClean="0"/>
              <a:t>Bednash</a:t>
            </a:r>
            <a:r>
              <a:rPr lang="en-US" sz="2200" dirty="0" smtClean="0"/>
              <a:t>, &amp; </a:t>
            </a:r>
            <a:r>
              <a:rPr lang="en-US" sz="2200" dirty="0" err="1" smtClean="0"/>
              <a:t>DeWitty</a:t>
            </a:r>
            <a:r>
              <a:rPr lang="en-US" sz="2200" dirty="0" smtClean="0"/>
              <a:t>, 2012; Sharp &amp; Sharp, 2012)</a:t>
            </a:r>
          </a:p>
          <a:p>
            <a:pPr lvl="1"/>
            <a:r>
              <a:rPr lang="en-US" sz="2400" dirty="0" smtClean="0"/>
              <a:t>Faculty</a:t>
            </a:r>
          </a:p>
          <a:p>
            <a:pPr lvl="2"/>
            <a:r>
              <a:rPr lang="en-US" sz="2200" dirty="0" smtClean="0"/>
              <a:t>Faculty shortage (</a:t>
            </a:r>
            <a:r>
              <a:rPr lang="en-US" sz="2200" dirty="0" err="1" smtClean="0"/>
              <a:t>Rideout</a:t>
            </a:r>
            <a:r>
              <a:rPr lang="en-US" sz="2200" dirty="0" smtClean="0"/>
              <a:t>, 2012)</a:t>
            </a:r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0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 smtClean="0"/>
              <a:t>Administrators and administrative support staff</a:t>
            </a:r>
          </a:p>
          <a:p>
            <a:pPr lvl="2"/>
            <a:r>
              <a:rPr lang="en-US" sz="2200" dirty="0" smtClean="0"/>
              <a:t>Importance of a leadership vision (Zhan, Finch, Lee, &amp; </a:t>
            </a:r>
            <a:r>
              <a:rPr lang="en-US" sz="2200" dirty="0" err="1" smtClean="0"/>
              <a:t>Dapremont</a:t>
            </a:r>
            <a:r>
              <a:rPr lang="en-US" sz="2200" dirty="0" smtClean="0"/>
              <a:t>, 2012) </a:t>
            </a:r>
          </a:p>
          <a:p>
            <a:pPr lvl="1"/>
            <a:r>
              <a:rPr lang="en-US" sz="2400" dirty="0" smtClean="0"/>
              <a:t>Clinical sites and staff</a:t>
            </a:r>
          </a:p>
          <a:p>
            <a:pPr lvl="2"/>
            <a:r>
              <a:rPr lang="en-US" sz="2200" dirty="0" smtClean="0"/>
              <a:t>Settings for ongoing clinical placements (Caldwell &amp; </a:t>
            </a:r>
            <a:r>
              <a:rPr lang="en-US" sz="2200" dirty="0" err="1" smtClean="0"/>
              <a:t>LaRocco</a:t>
            </a:r>
            <a:r>
              <a:rPr lang="en-US" sz="2200" dirty="0" smtClean="0"/>
              <a:t>, 2012)</a:t>
            </a:r>
          </a:p>
          <a:p>
            <a:pPr lvl="3"/>
            <a:r>
              <a:rPr lang="en-US" sz="2200" dirty="0" smtClean="0"/>
              <a:t>Welcoming to students</a:t>
            </a:r>
          </a:p>
          <a:p>
            <a:pPr lvl="3"/>
            <a:r>
              <a:rPr lang="en-US" sz="2200" dirty="0" smtClean="0"/>
              <a:t>Effective nurse role models</a:t>
            </a:r>
          </a:p>
          <a:p>
            <a:pPr lvl="2"/>
            <a:r>
              <a:rPr lang="en-US" sz="2200" dirty="0" smtClean="0"/>
              <a:t>Future employers of the ASBSN graduates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15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Fiscal resources</a:t>
            </a:r>
          </a:p>
          <a:p>
            <a:pPr lvl="1"/>
            <a:r>
              <a:rPr lang="en-US" sz="2400" dirty="0" smtClean="0"/>
              <a:t>Start-up expenses (e.g., curriculum development, program accreditation, student recruitment) (Lindsey, 2009)</a:t>
            </a:r>
          </a:p>
          <a:p>
            <a:pPr lvl="1"/>
            <a:r>
              <a:rPr lang="en-US" sz="2400" dirty="0" smtClean="0"/>
              <a:t>Ongoing </a:t>
            </a:r>
            <a:r>
              <a:rPr lang="en-US" sz="2400" dirty="0"/>
              <a:t>expenses (e.g., faculty and support staff salary/benefits, office and lab equipment and supplies, testing, evaluation, and much more) (Caldwell &amp; </a:t>
            </a:r>
            <a:r>
              <a:rPr lang="en-US" sz="2400" dirty="0" err="1"/>
              <a:t>LaRocco</a:t>
            </a:r>
            <a:r>
              <a:rPr lang="en-US" sz="2400" dirty="0"/>
              <a:t>, 2012)</a:t>
            </a:r>
          </a:p>
        </p:txBody>
      </p:sp>
    </p:spTree>
    <p:extLst>
      <p:ext uri="{BB962C8B-B14F-4D97-AF65-F5344CB8AC3E}">
        <p14:creationId xmlns:p14="http://schemas.microsoft.com/office/powerpoint/2010/main" val="216436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Suspending Admissions – One ASBSN Program’s Story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1" y="2361466"/>
            <a:ext cx="4575685" cy="3082567"/>
          </a:xfrm>
        </p:spPr>
      </p:pic>
      <p:sp>
        <p:nvSpPr>
          <p:cNvPr id="3" name="TextBox 2"/>
          <p:cNvSpPr txBox="1"/>
          <p:nvPr/>
        </p:nvSpPr>
        <p:spPr>
          <a:xfrm>
            <a:off x="877212" y="1750236"/>
            <a:ext cx="4651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Christin &amp; Caitlin, 2011 ASBSN graduates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468517" y="5309105"/>
            <a:ext cx="259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ASBSN class of 2010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613" y="1873939"/>
            <a:ext cx="3530236" cy="470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6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Strategies for Sustainability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Students</a:t>
            </a:r>
          </a:p>
          <a:p>
            <a:pPr lvl="1"/>
            <a:r>
              <a:rPr lang="en-US" sz="2400" dirty="0" smtClean="0"/>
              <a:t>Sensitivity to adult learners (Sharp &amp; Sharp, 2012)</a:t>
            </a:r>
          </a:p>
          <a:p>
            <a:pPr lvl="1"/>
            <a:r>
              <a:rPr lang="en-US" sz="2400" dirty="0" smtClean="0"/>
              <a:t>Financial support (e.g., scholarships)</a:t>
            </a:r>
          </a:p>
          <a:p>
            <a:pPr lvl="1"/>
            <a:r>
              <a:rPr lang="en-US" sz="2400" dirty="0" smtClean="0"/>
              <a:t>Academic support (Sharp &amp; Sharp, 2012)</a:t>
            </a:r>
          </a:p>
          <a:p>
            <a:r>
              <a:rPr lang="en-US" sz="2800" dirty="0" smtClean="0"/>
              <a:t>Faculty</a:t>
            </a:r>
          </a:p>
          <a:p>
            <a:pPr lvl="1"/>
            <a:r>
              <a:rPr lang="en-US" sz="2400" dirty="0" smtClean="0"/>
              <a:t>Sensitive scheduling (Lindsey, 2009)</a:t>
            </a:r>
          </a:p>
          <a:p>
            <a:pPr lvl="1"/>
            <a:r>
              <a:rPr lang="en-US" sz="2400" dirty="0" smtClean="0"/>
              <a:t>Seasoned instructors</a:t>
            </a:r>
          </a:p>
          <a:p>
            <a:endParaRPr lang="en-US" sz="2800" dirty="0" smtClean="0"/>
          </a:p>
          <a:p>
            <a:pPr lvl="2"/>
            <a:endParaRPr lang="en-US" sz="22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110" y="3515626"/>
            <a:ext cx="4263991" cy="31979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45234" y="6258243"/>
            <a:ext cx="421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Sarah &amp; Lydia, 2012 ASBSN graduates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38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Curriculum and pedagogy</a:t>
            </a:r>
          </a:p>
          <a:p>
            <a:pPr lvl="1"/>
            <a:r>
              <a:rPr lang="en-US" sz="2400" dirty="0" smtClean="0"/>
              <a:t>“Accelerated, not abbreviated” (Meyer, Hoover, &amp; </a:t>
            </a:r>
            <a:r>
              <a:rPr lang="en-US" sz="2400" dirty="0" err="1" smtClean="0"/>
              <a:t>Maposa</a:t>
            </a:r>
            <a:r>
              <a:rPr lang="en-US" sz="2400" dirty="0" smtClean="0"/>
              <a:t>, 2006)</a:t>
            </a:r>
          </a:p>
          <a:p>
            <a:pPr lvl="1"/>
            <a:r>
              <a:rPr lang="en-US" sz="2400" dirty="0" smtClean="0"/>
              <a:t>Careful scheduling</a:t>
            </a:r>
          </a:p>
          <a:p>
            <a:pPr lvl="2"/>
            <a:r>
              <a:rPr lang="en-US" sz="2200" dirty="0" smtClean="0"/>
              <a:t>Attention to scheduling for multiple programs (Caldwell &amp; </a:t>
            </a:r>
            <a:r>
              <a:rPr lang="en-US" sz="2200" dirty="0" err="1" smtClean="0"/>
              <a:t>LaRocco</a:t>
            </a:r>
            <a:r>
              <a:rPr lang="en-US" sz="2200" dirty="0" smtClean="0"/>
              <a:t>, 2012)</a:t>
            </a:r>
          </a:p>
          <a:p>
            <a:pPr lvl="1"/>
            <a:r>
              <a:rPr lang="en-US" sz="2400" dirty="0" smtClean="0"/>
              <a:t>Classroom innovation (</a:t>
            </a:r>
            <a:r>
              <a:rPr lang="en-US" sz="2400" dirty="0" err="1" smtClean="0"/>
              <a:t>Kaddoura</a:t>
            </a:r>
            <a:r>
              <a:rPr lang="en-US" sz="2400" dirty="0" smtClean="0"/>
              <a:t>, Williams, &amp; </a:t>
            </a:r>
            <a:r>
              <a:rPr lang="en-US" sz="2400" dirty="0" err="1" smtClean="0"/>
              <a:t>Jabaley</a:t>
            </a:r>
            <a:r>
              <a:rPr lang="en-US" sz="2400" dirty="0" smtClean="0"/>
              <a:t>, 2012)</a:t>
            </a:r>
          </a:p>
          <a:p>
            <a:pPr lvl="2"/>
            <a:r>
              <a:rPr lang="en-US" sz="2200" dirty="0" smtClean="0"/>
              <a:t>Experiential, interactive learning strategies</a:t>
            </a:r>
          </a:p>
          <a:p>
            <a:pPr lvl="2"/>
            <a:r>
              <a:rPr lang="en-US" sz="2200" dirty="0" smtClean="0"/>
              <a:t>Technology-rich classroom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96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 smtClean="0"/>
              <a:t>Course delivery models</a:t>
            </a:r>
          </a:p>
          <a:p>
            <a:pPr lvl="2"/>
            <a:r>
              <a:rPr lang="en-US" sz="2200" dirty="0" smtClean="0"/>
              <a:t>Hybrid and online (Allen, </a:t>
            </a:r>
            <a:r>
              <a:rPr lang="en-US" sz="2200" dirty="0" err="1" smtClean="0"/>
              <a:t>VanDyke</a:t>
            </a:r>
            <a:r>
              <a:rPr lang="en-US" sz="2200" dirty="0" smtClean="0"/>
              <a:t>, &amp; Armstrong, 2010)</a:t>
            </a:r>
          </a:p>
          <a:p>
            <a:pPr lvl="1"/>
            <a:r>
              <a:rPr lang="en-US" sz="2400" dirty="0" smtClean="0"/>
              <a:t>Clinical teaching models – ASBSN and traditional nursing education</a:t>
            </a:r>
          </a:p>
          <a:p>
            <a:pPr lvl="2"/>
            <a:r>
              <a:rPr lang="en-US" sz="2200" dirty="0" smtClean="0"/>
              <a:t>Simulation-rich (</a:t>
            </a:r>
            <a:r>
              <a:rPr lang="en-US" sz="2200" dirty="0" err="1" smtClean="0"/>
              <a:t>Patillo</a:t>
            </a:r>
            <a:r>
              <a:rPr lang="en-US" sz="2200" dirty="0" smtClean="0"/>
              <a:t>, Hewett, McCarthy, &amp; Molinari, 2010)</a:t>
            </a:r>
          </a:p>
          <a:p>
            <a:pPr lvl="2"/>
            <a:r>
              <a:rPr lang="en-US" sz="2200" dirty="0" smtClean="0"/>
              <a:t>Clinical immersion (</a:t>
            </a:r>
            <a:r>
              <a:rPr lang="en-US" sz="2200" dirty="0" err="1" smtClean="0"/>
              <a:t>Kaddoura</a:t>
            </a:r>
            <a:r>
              <a:rPr lang="en-US" sz="2200" dirty="0" smtClean="0"/>
              <a:t>, </a:t>
            </a:r>
            <a:r>
              <a:rPr lang="en-US" sz="2200" dirty="0" err="1" smtClean="0"/>
              <a:t>Jabeley</a:t>
            </a:r>
            <a:r>
              <a:rPr lang="en-US" sz="2200" dirty="0" smtClean="0"/>
              <a:t>, &amp; Williams, 2012)</a:t>
            </a:r>
          </a:p>
          <a:p>
            <a:pPr lvl="2"/>
            <a:r>
              <a:rPr lang="en-US" sz="2200" dirty="0" smtClean="0"/>
              <a:t>Clinical teaching fellows (</a:t>
            </a:r>
            <a:r>
              <a:rPr lang="en-US" sz="2200" dirty="0" err="1"/>
              <a:t>Mannix</a:t>
            </a:r>
            <a:r>
              <a:rPr lang="en-US" sz="2200" dirty="0"/>
              <a:t>, </a:t>
            </a:r>
            <a:r>
              <a:rPr lang="en-US" sz="2200" dirty="0" err="1"/>
              <a:t>Faga</a:t>
            </a:r>
            <a:r>
              <a:rPr lang="en-US" sz="2200" dirty="0"/>
              <a:t>, Beale, &amp; Jackson, 2006</a:t>
            </a:r>
            <a:r>
              <a:rPr lang="en-US" sz="2200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39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0</TotalTime>
  <Words>564</Words>
  <Application>Microsoft Office PowerPoint</Application>
  <PresentationFormat>Custom</PresentationFormat>
  <Paragraphs>73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Academic Literature 16x9</vt:lpstr>
      <vt:lpstr>Sustainability Strategies in Accelerated Programs</vt:lpstr>
      <vt:lpstr>Context of This Presentation</vt:lpstr>
      <vt:lpstr>Resources That Must Be Sustained</vt:lpstr>
      <vt:lpstr>PowerPoint Presentation</vt:lpstr>
      <vt:lpstr>PowerPoint Presentation</vt:lpstr>
      <vt:lpstr>Suspending Admissions – One ASBSN Program’s Story</vt:lpstr>
      <vt:lpstr>Strategies for Sustainability</vt:lpstr>
      <vt:lpstr>PowerPoint Presentation</vt:lpstr>
      <vt:lpstr>PowerPoint Presentation</vt:lpstr>
      <vt:lpstr>PowerPoint Presentation</vt:lpstr>
      <vt:lpstr>Concluding Thought</vt:lpstr>
      <vt:lpstr>Discussion</vt:lpstr>
      <vt:lpstr>Discussion Questions – Strategy- &amp; Solution-Focused</vt:lpstr>
      <vt:lpstr>Discussion Questions - Strategy-Focused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2013-09-06T02:26:19Z</dcterms:created>
  <dcterms:modified xsi:type="dcterms:W3CDTF">2013-10-08T12:41:34Z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