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43"/>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8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9215C1-78D9-4AB9-BC75-8BF9017AB064}" type="datetimeFigureOut">
              <a:rPr lang="en-US" smtClean="0"/>
              <a:t>10/3/2011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3A4ADB-1F20-4B09-B0C4-CB6B44B1AEDC}" type="slidenum">
              <a:rPr lang="en-US" smtClean="0"/>
              <a:t>‹#›</a:t>
            </a:fld>
            <a:endParaRPr lang="en-US"/>
          </a:p>
        </p:txBody>
      </p:sp>
    </p:spTree>
    <p:extLst>
      <p:ext uri="{BB962C8B-B14F-4D97-AF65-F5344CB8AC3E}">
        <p14:creationId xmlns:p14="http://schemas.microsoft.com/office/powerpoint/2010/main" val="604368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9233379-639A-4A2C-97A4-56E884184060}" type="slidenum">
              <a:rPr lang="en-US" smtClean="0">
                <a:solidFill>
                  <a:prstClr val="black"/>
                </a:solidFill>
              </a:rPr>
              <a:pPr eaLnBrk="1" hangingPunct="1"/>
              <a:t>1</a:t>
            </a:fld>
            <a:endParaRPr lang="en-US"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9950A97D-AF50-43ED-B374-5B9EE34ECA4B}" type="slidenum">
              <a:rPr lang="en-US" smtClean="0">
                <a:solidFill>
                  <a:prstClr val="black"/>
                </a:solidFill>
                <a:latin typeface="Calibri" pitchFamily="34" charset="0"/>
              </a:rPr>
              <a:pPr fontAlgn="base">
                <a:spcBef>
                  <a:spcPct val="0"/>
                </a:spcBef>
                <a:spcAft>
                  <a:spcPct val="0"/>
                </a:spcAft>
                <a:defRPr/>
              </a:pPr>
              <a:t>17</a:t>
            </a:fld>
            <a:endParaRPr lang="en-US" smtClean="0">
              <a:solidFill>
                <a:prstClr val="black"/>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B16CE21-E951-4E52-ACBB-F2CA80389EC3}" type="slidenum">
              <a:rPr lang="en-US" smtClean="0">
                <a:solidFill>
                  <a:prstClr val="black"/>
                </a:solidFill>
              </a:rPr>
              <a:pPr>
                <a:defRPr/>
              </a:pPr>
              <a:t>18</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64710BDB-2E1E-49EC-BB84-CFAC257F2A89}" type="slidenum">
              <a:rPr lang="en-US" smtClean="0">
                <a:solidFill>
                  <a:prstClr val="black"/>
                </a:solidFill>
                <a:latin typeface="Calibri" pitchFamily="34" charset="0"/>
              </a:rPr>
              <a:pPr fontAlgn="base">
                <a:spcBef>
                  <a:spcPct val="0"/>
                </a:spcBef>
                <a:spcAft>
                  <a:spcPct val="0"/>
                </a:spcAft>
                <a:defRPr/>
              </a:pPr>
              <a:t>19</a:t>
            </a:fld>
            <a:endParaRPr lang="en-US" smtClean="0">
              <a:solidFill>
                <a:prstClr val="black"/>
              </a:solidFill>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32C5071-5916-46DC-99E8-C0FBB2239C74}" type="slidenum">
              <a:rPr lang="en-US" smtClean="0">
                <a:solidFill>
                  <a:prstClr val="black"/>
                </a:solidFill>
              </a:rPr>
              <a:pPr>
                <a:defRPr/>
              </a:pPr>
              <a:t>20</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chemeClr val="tx1"/>
                </a:solidFill>
                <a:latin typeface="Georgia" pitchFamily="18" charset="0"/>
                <a:cs typeface="Arial" charset="0"/>
              </a:defRPr>
            </a:lvl1pPr>
            <a:lvl2pPr marL="742950" indent="-285750" eaLnBrk="0" hangingPunct="0">
              <a:defRPr sz="1200">
                <a:solidFill>
                  <a:schemeClr val="tx1"/>
                </a:solidFill>
                <a:latin typeface="Georgia" pitchFamily="18" charset="0"/>
                <a:cs typeface="Arial" charset="0"/>
              </a:defRPr>
            </a:lvl2pPr>
            <a:lvl3pPr marL="1143000" indent="-228600" eaLnBrk="0" hangingPunct="0">
              <a:defRPr sz="1200">
                <a:solidFill>
                  <a:schemeClr val="tx1"/>
                </a:solidFill>
                <a:latin typeface="Georgia" pitchFamily="18" charset="0"/>
                <a:cs typeface="Arial" charset="0"/>
              </a:defRPr>
            </a:lvl3pPr>
            <a:lvl4pPr marL="1600200" indent="-228600" eaLnBrk="0" hangingPunct="0">
              <a:defRPr sz="1200">
                <a:solidFill>
                  <a:schemeClr val="tx1"/>
                </a:solidFill>
                <a:latin typeface="Georgia" pitchFamily="18" charset="0"/>
                <a:cs typeface="Arial" charset="0"/>
              </a:defRPr>
            </a:lvl4pPr>
            <a:lvl5pPr marL="2057400" indent="-228600" eaLnBrk="0" hangingPunct="0">
              <a:defRPr sz="1200">
                <a:solidFill>
                  <a:schemeClr val="tx1"/>
                </a:solidFill>
                <a:latin typeface="Georgia" pitchFamily="18" charset="0"/>
                <a:cs typeface="Arial" charset="0"/>
              </a:defRPr>
            </a:lvl5pPr>
            <a:lvl6pPr marL="2514600" indent="-228600" algn="ctr" eaLnBrk="0" fontAlgn="base" hangingPunct="0">
              <a:spcBef>
                <a:spcPct val="0"/>
              </a:spcBef>
              <a:spcAft>
                <a:spcPct val="0"/>
              </a:spcAft>
              <a:defRPr sz="1200">
                <a:solidFill>
                  <a:schemeClr val="tx1"/>
                </a:solidFill>
                <a:latin typeface="Georgia" pitchFamily="18" charset="0"/>
                <a:cs typeface="Arial" charset="0"/>
              </a:defRPr>
            </a:lvl6pPr>
            <a:lvl7pPr marL="2971800" indent="-228600" algn="ctr" eaLnBrk="0" fontAlgn="base" hangingPunct="0">
              <a:spcBef>
                <a:spcPct val="0"/>
              </a:spcBef>
              <a:spcAft>
                <a:spcPct val="0"/>
              </a:spcAft>
              <a:defRPr sz="1200">
                <a:solidFill>
                  <a:schemeClr val="tx1"/>
                </a:solidFill>
                <a:latin typeface="Georgia" pitchFamily="18" charset="0"/>
                <a:cs typeface="Arial" charset="0"/>
              </a:defRPr>
            </a:lvl7pPr>
            <a:lvl8pPr marL="3429000" indent="-228600" algn="ctr" eaLnBrk="0" fontAlgn="base" hangingPunct="0">
              <a:spcBef>
                <a:spcPct val="0"/>
              </a:spcBef>
              <a:spcAft>
                <a:spcPct val="0"/>
              </a:spcAft>
              <a:defRPr sz="1200">
                <a:solidFill>
                  <a:schemeClr val="tx1"/>
                </a:solidFill>
                <a:latin typeface="Georgia" pitchFamily="18" charset="0"/>
                <a:cs typeface="Arial" charset="0"/>
              </a:defRPr>
            </a:lvl8pPr>
            <a:lvl9pPr marL="3886200" indent="-228600" algn="ctr" eaLnBrk="0" fontAlgn="base" hangingPunct="0">
              <a:spcBef>
                <a:spcPct val="0"/>
              </a:spcBef>
              <a:spcAft>
                <a:spcPct val="0"/>
              </a:spcAft>
              <a:defRPr sz="1200">
                <a:solidFill>
                  <a:schemeClr val="tx1"/>
                </a:solidFill>
                <a:latin typeface="Georgia" pitchFamily="18" charset="0"/>
                <a:cs typeface="Arial" charset="0"/>
              </a:defRPr>
            </a:lvl9pPr>
          </a:lstStyle>
          <a:p>
            <a:pPr eaLnBrk="1" fontAlgn="base" hangingPunct="1">
              <a:spcBef>
                <a:spcPct val="0"/>
              </a:spcBef>
              <a:spcAft>
                <a:spcPct val="0"/>
              </a:spcAft>
            </a:pPr>
            <a:fld id="{8B12F093-E1E2-415C-BB7E-A395FA1ACEAA}" type="slidenum">
              <a:rPr lang="en-US" smtClean="0">
                <a:solidFill>
                  <a:srgbClr val="000000"/>
                </a:solidFill>
                <a:latin typeface="Arial" charset="0"/>
              </a:rPr>
              <a:pPr eaLnBrk="1" fontAlgn="base" hangingPunct="1">
                <a:spcBef>
                  <a:spcPct val="0"/>
                </a:spcBef>
                <a:spcAft>
                  <a:spcPct val="0"/>
                </a:spcAft>
              </a:pPr>
              <a:t>22</a:t>
            </a:fld>
            <a:endParaRPr lang="en-US" smtClean="0">
              <a:solidFill>
                <a:srgbClr val="000000"/>
              </a:solidFill>
              <a:latin typeface="Arial"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Point them to www.vaifn.org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Many of you have already nominated a deserving nurse and in order to accept as many as possible the nominations have been extended to July 15. please go to www.virginianurses.com to nominate a deserving future leader</a:t>
            </a:r>
          </a:p>
          <a:p>
            <a:pPr eaLnBrk="1" hangingPunct="1">
              <a:spcBef>
                <a:spcPct val="0"/>
              </a:spcBef>
            </a:pPr>
            <a:r>
              <a:rPr lang="en-US" smtClean="0"/>
              <a:t>We are also convening a meeting of the deans and directors of the schools of nursing in Virginia. A tentative date has been selected and as soon as we firm up the meeting space you will be getting your invitation.</a:t>
            </a:r>
          </a:p>
          <a:p>
            <a:pPr eaLnBrk="1" hangingPunct="1">
              <a:spcBef>
                <a:spcPct val="0"/>
              </a:spcBef>
            </a:pPr>
            <a:r>
              <a:rPr lang="en-US" smtClean="0"/>
              <a:t>Linda Burns Bolton Vice President and Chief Nursing Officer, Cedars-Sinai Medical Center, </a:t>
            </a:r>
            <a:r>
              <a:rPr lang="en-US" i="1" smtClean="0"/>
              <a:t>vice chair, RWJF Initiative on the Future of Nursing at the IOM.</a:t>
            </a:r>
          </a:p>
          <a:p>
            <a:pPr eaLnBrk="1" hangingPunct="1">
              <a:spcBef>
                <a:spcPct val="0"/>
              </a:spcBef>
            </a:pPr>
            <a:r>
              <a:rPr lang="en-US" i="1" smtClean="0"/>
              <a:t>Tina Brashers, </a:t>
            </a:r>
          </a:p>
          <a:p>
            <a:pPr eaLnBrk="1" hangingPunct="1">
              <a:spcBef>
                <a:spcPct val="0"/>
              </a:spcBef>
            </a:pPr>
            <a:r>
              <a:rPr lang="en-US" i="1" smtClean="0"/>
              <a:t>Dianna Mason Diana J. Mason, PhD, RN, FAAN, is the Rudin Professor and Director at the Center for Health, Media, and Policy, Hunter-Bellevue School of Nursing, Hunter College, City University of New York</a:t>
            </a:r>
            <a:endParaRPr lang="en-US" smtClean="0"/>
          </a:p>
          <a:p>
            <a:pPr eaLnBrk="1" hangingPunct="1">
              <a:spcBef>
                <a:spcPct val="0"/>
              </a:spcBef>
            </a:pPr>
            <a:endParaRPr lang="en-US" smtClean="0"/>
          </a:p>
        </p:txBody>
      </p:sp>
      <p:sp>
        <p:nvSpPr>
          <p:cNvPr id="460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F6D2AFF8-F723-4DEB-AA34-F265A94EB2EB}" type="slidenum">
              <a:rPr lang="en-US" smtClean="0">
                <a:solidFill>
                  <a:prstClr val="black"/>
                </a:solidFill>
                <a:latin typeface="Calibri" pitchFamily="34" charset="0"/>
              </a:rPr>
              <a:pPr fontAlgn="base">
                <a:spcBef>
                  <a:spcPct val="0"/>
                </a:spcBef>
                <a:spcAft>
                  <a:spcPct val="0"/>
                </a:spcAft>
                <a:defRPr/>
              </a:pPr>
              <a:t>23</a:t>
            </a:fld>
            <a:endParaRPr lang="en-US" smtClean="0">
              <a:solidFill>
                <a:prstClr val="black"/>
              </a:solidFill>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9233379-639A-4A2C-97A4-56E884184060}" type="slidenum">
              <a:rPr lang="en-US" smtClean="0">
                <a:solidFill>
                  <a:prstClr val="black"/>
                </a:solidFill>
              </a:rPr>
              <a:pPr eaLnBrk="1" hangingPunct="1"/>
              <a:t>24</a:t>
            </a:fld>
            <a:endParaRPr lang="en-US" smtClean="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9233379-639A-4A2C-97A4-56E884184060}" type="slidenum">
              <a:rPr lang="en-US" smtClean="0">
                <a:solidFill>
                  <a:prstClr val="black"/>
                </a:solidFill>
              </a:rPr>
              <a:pPr eaLnBrk="1" hangingPunct="1"/>
              <a:t>32</a:t>
            </a:fld>
            <a:endParaRPr lang="en-US"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6A2751-173B-4F83-A2FB-A15750A19614}"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397791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61C0213D-063B-411A-810C-75936976D282}" type="slidenum">
              <a:rPr lang="en-US" smtClean="0">
                <a:solidFill>
                  <a:prstClr val="black"/>
                </a:solidFill>
                <a:latin typeface="Calibri" pitchFamily="34" charset="0"/>
              </a:rPr>
              <a:pPr fontAlgn="base">
                <a:spcBef>
                  <a:spcPct val="0"/>
                </a:spcBef>
                <a:spcAft>
                  <a:spcPct val="0"/>
                </a:spcAft>
                <a:defRPr/>
              </a:pPr>
              <a:t>10</a:t>
            </a:fld>
            <a:endParaRPr lang="en-US" smtClean="0">
              <a:solidFill>
                <a:prstClr val="black"/>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945E7768-8CEF-4BDD-821C-4D7B2EF3FD67}" type="slidenum">
              <a:rPr lang="en-US" smtClean="0">
                <a:solidFill>
                  <a:prstClr val="black"/>
                </a:solidFill>
                <a:latin typeface="Calibri" pitchFamily="34" charset="0"/>
              </a:rPr>
              <a:pPr fontAlgn="base">
                <a:spcBef>
                  <a:spcPct val="0"/>
                </a:spcBef>
                <a:spcAft>
                  <a:spcPct val="0"/>
                </a:spcAft>
                <a:defRPr/>
              </a:pPr>
              <a:t>11</a:t>
            </a:fld>
            <a:endParaRPr lang="en-US" smtClean="0">
              <a:solidFill>
                <a:prstClr val="black"/>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n-US" dirty="0" smtClean="0"/>
              <a:t>The Campaign for Action picks up on many of the themes featured in the IOM report with the ultimate goal of improving patient care.  Its initial objectives are to: </a:t>
            </a:r>
          </a:p>
          <a:p>
            <a:pPr eaLnBrk="1" fontAlgn="auto" hangingPunct="1">
              <a:spcBef>
                <a:spcPts val="0"/>
              </a:spcBef>
              <a:spcAft>
                <a:spcPts val="0"/>
              </a:spcAft>
              <a:defRPr/>
            </a:pPr>
            <a:r>
              <a:rPr lang="en-US" dirty="0" smtClean="0"/>
              <a:t>Advance interprofessional collaboration across the health spectrum;</a:t>
            </a:r>
          </a:p>
          <a:p>
            <a:pPr eaLnBrk="1" fontAlgn="auto" hangingPunct="1">
              <a:spcBef>
                <a:spcPts val="0"/>
              </a:spcBef>
              <a:spcAft>
                <a:spcPts val="0"/>
              </a:spcAft>
              <a:defRPr/>
            </a:pPr>
            <a:r>
              <a:rPr lang="en-US" dirty="0" smtClean="0"/>
              <a:t>Strengthen nurse education and training to ensure an adequate supply of highly competent and professional nurses; </a:t>
            </a:r>
          </a:p>
          <a:p>
            <a:pPr eaLnBrk="1" fontAlgn="auto" hangingPunct="1">
              <a:spcBef>
                <a:spcPts val="0"/>
              </a:spcBef>
              <a:spcAft>
                <a:spcPts val="0"/>
              </a:spcAft>
              <a:defRPr/>
            </a:pPr>
            <a:r>
              <a:rPr lang="en-US" dirty="0" smtClean="0"/>
              <a:t>Expand leadership ranks to ensure that nurses have a voice on management teams, in boardrooms and during policy debates; </a:t>
            </a:r>
          </a:p>
          <a:p>
            <a:pPr eaLnBrk="1" fontAlgn="auto" hangingPunct="1">
              <a:spcBef>
                <a:spcPts val="0"/>
              </a:spcBef>
              <a:spcAft>
                <a:spcPts val="0"/>
              </a:spcAft>
              <a:defRPr/>
            </a:pPr>
            <a:r>
              <a:rPr lang="en-US" dirty="0" smtClean="0"/>
              <a:t>Enable all health professionals to practice to the full extent of their education and training; and</a:t>
            </a:r>
          </a:p>
          <a:p>
            <a:pPr eaLnBrk="1" fontAlgn="auto" hangingPunct="1">
              <a:spcBef>
                <a:spcPts val="0"/>
              </a:spcBef>
              <a:spcAft>
                <a:spcPts val="0"/>
              </a:spcAft>
              <a:defRPr/>
            </a:pPr>
            <a:r>
              <a:rPr lang="en-US" dirty="0" smtClean="0"/>
              <a:t>Improve workforce data collection.</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 Campaign for Action picks up on many of the themes featured in the IOM report with the ultimate goal of improving patient care.  Its initial objectives are to: </a:t>
            </a:r>
          </a:p>
          <a:p>
            <a:pPr eaLnBrk="1" fontAlgn="auto" hangingPunct="1">
              <a:spcBef>
                <a:spcPts val="0"/>
              </a:spcBef>
              <a:spcAft>
                <a:spcPts val="0"/>
              </a:spcAft>
              <a:defRPr/>
            </a:pPr>
            <a:r>
              <a:rPr lang="en-US" dirty="0" smtClean="0"/>
              <a:t>Advance interprofessional collaboration across the health spectrum;</a:t>
            </a:r>
          </a:p>
          <a:p>
            <a:pPr eaLnBrk="1" fontAlgn="auto" hangingPunct="1">
              <a:spcBef>
                <a:spcPts val="0"/>
              </a:spcBef>
              <a:spcAft>
                <a:spcPts val="0"/>
              </a:spcAft>
              <a:defRPr/>
            </a:pPr>
            <a:r>
              <a:rPr lang="en-US" dirty="0" smtClean="0"/>
              <a:t>Strengthen nurse education and training to ensure an adequate supply of highly competent and professional nurses; </a:t>
            </a:r>
          </a:p>
          <a:p>
            <a:pPr eaLnBrk="1" fontAlgn="auto" hangingPunct="1">
              <a:spcBef>
                <a:spcPts val="0"/>
              </a:spcBef>
              <a:spcAft>
                <a:spcPts val="0"/>
              </a:spcAft>
              <a:defRPr/>
            </a:pPr>
            <a:r>
              <a:rPr lang="en-US" dirty="0" smtClean="0"/>
              <a:t>Expand leadership ranks to ensure that nurses have a voice on management teams, in boardrooms and during policy debates; </a:t>
            </a:r>
          </a:p>
          <a:p>
            <a:pPr eaLnBrk="1" fontAlgn="auto" hangingPunct="1">
              <a:spcBef>
                <a:spcPts val="0"/>
              </a:spcBef>
              <a:spcAft>
                <a:spcPts val="0"/>
              </a:spcAft>
              <a:defRPr/>
            </a:pPr>
            <a:r>
              <a:rPr lang="en-US" dirty="0" smtClean="0"/>
              <a:t>Enable all health professionals to practice to the full extent of their education and training; and</a:t>
            </a:r>
          </a:p>
          <a:p>
            <a:pPr eaLnBrk="1" fontAlgn="auto" hangingPunct="1">
              <a:spcBef>
                <a:spcPts val="0"/>
              </a:spcBef>
              <a:spcAft>
                <a:spcPts val="0"/>
              </a:spcAft>
              <a:defRPr/>
            </a:pPr>
            <a:r>
              <a:rPr lang="en-US" dirty="0" smtClean="0"/>
              <a:t>Improve workforce data collection.</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solidFill>
                  <a:srgbClr val="000000"/>
                </a:solidFill>
                <a:latin typeface="Arial" charset="0"/>
                <a:cs typeface="Arial" charset="0"/>
              </a:rPr>
              <a:t>The Campaign for Action picks up on many of the themes featured in the IOM report with the ultimate goal of improving patient care.  Its initial objectives are to: </a:t>
            </a:r>
          </a:p>
          <a:p>
            <a:pPr eaLnBrk="1" fontAlgn="auto" hangingPunct="1">
              <a:spcBef>
                <a:spcPts val="0"/>
              </a:spcBef>
              <a:spcAft>
                <a:spcPts val="0"/>
              </a:spcAft>
              <a:defRPr/>
            </a:pPr>
            <a:r>
              <a:rPr lang="en-US" dirty="0" smtClean="0">
                <a:solidFill>
                  <a:srgbClr val="000000"/>
                </a:solidFill>
                <a:latin typeface="Arial" charset="0"/>
                <a:cs typeface="Arial" charset="0"/>
              </a:rPr>
              <a:t>Advance interprofessional collaboration across the health spectrum;</a:t>
            </a:r>
          </a:p>
          <a:p>
            <a:pPr eaLnBrk="1" fontAlgn="auto" hangingPunct="1">
              <a:spcBef>
                <a:spcPts val="0"/>
              </a:spcBef>
              <a:spcAft>
                <a:spcPts val="0"/>
              </a:spcAft>
              <a:defRPr/>
            </a:pPr>
            <a:r>
              <a:rPr lang="en-US" dirty="0" smtClean="0">
                <a:solidFill>
                  <a:srgbClr val="000000"/>
                </a:solidFill>
                <a:latin typeface="Arial" charset="0"/>
                <a:cs typeface="Arial" charset="0"/>
              </a:rPr>
              <a:t>Strengthen nurse education and training to ensure an adequate supply of highly competent and professional nurses; </a:t>
            </a:r>
          </a:p>
          <a:p>
            <a:pPr eaLnBrk="1" fontAlgn="auto" hangingPunct="1">
              <a:spcBef>
                <a:spcPts val="0"/>
              </a:spcBef>
              <a:spcAft>
                <a:spcPts val="0"/>
              </a:spcAft>
              <a:defRPr/>
            </a:pPr>
            <a:r>
              <a:rPr lang="en-US" dirty="0" smtClean="0">
                <a:solidFill>
                  <a:srgbClr val="000000"/>
                </a:solidFill>
                <a:latin typeface="Arial" charset="0"/>
                <a:cs typeface="Arial" charset="0"/>
              </a:rPr>
              <a:t>Expand leadership ranks to ensure that nurses have a voice on management teams, in boardrooms and during policy debates; </a:t>
            </a:r>
          </a:p>
          <a:p>
            <a:pPr eaLnBrk="1" fontAlgn="auto" hangingPunct="1">
              <a:spcBef>
                <a:spcPts val="0"/>
              </a:spcBef>
              <a:spcAft>
                <a:spcPts val="0"/>
              </a:spcAft>
              <a:defRPr/>
            </a:pPr>
            <a:r>
              <a:rPr lang="en-US" dirty="0" smtClean="0">
                <a:solidFill>
                  <a:srgbClr val="000000"/>
                </a:solidFill>
                <a:latin typeface="Arial" charset="0"/>
                <a:cs typeface="Arial" charset="0"/>
              </a:rPr>
              <a:t>Enable all health professionals to practice to the full extent of their education and training; and</a:t>
            </a:r>
          </a:p>
          <a:p>
            <a:pPr eaLnBrk="1" fontAlgn="auto" hangingPunct="1">
              <a:spcBef>
                <a:spcPts val="0"/>
              </a:spcBef>
              <a:spcAft>
                <a:spcPts val="0"/>
              </a:spcAft>
              <a:defRPr/>
            </a:pPr>
            <a:r>
              <a:rPr lang="en-US" dirty="0" smtClean="0">
                <a:solidFill>
                  <a:srgbClr val="000000"/>
                </a:solidFill>
                <a:latin typeface="Arial" charset="0"/>
                <a:cs typeface="Arial" charset="0"/>
              </a:rPr>
              <a:t>Improve workforce data collection.</a:t>
            </a:r>
          </a:p>
          <a:p>
            <a:pPr eaLnBrk="1" fontAlgn="auto" hangingPunct="1">
              <a:spcBef>
                <a:spcPts val="0"/>
              </a:spcBef>
              <a:spcAft>
                <a:spcPts val="0"/>
              </a:spcAft>
              <a:defRPr/>
            </a:pPr>
            <a:endParaRPr lang="en-US" dirty="0" smtClean="0">
              <a:solidFill>
                <a:srgbClr val="000000"/>
              </a:solidFill>
              <a:latin typeface="Arial" charset="0"/>
              <a:cs typeface="Arial" charset="0"/>
            </a:endParaRPr>
          </a:p>
          <a:p>
            <a:pPr eaLnBrk="1" fontAlgn="auto" hangingPunct="1">
              <a:spcBef>
                <a:spcPts val="0"/>
              </a:spcBef>
              <a:spcAft>
                <a:spcPts val="0"/>
              </a:spcAft>
              <a:defRPr/>
            </a:pPr>
            <a:r>
              <a:rPr lang="en-US" dirty="0" smtClean="0"/>
              <a:t>The Campaign for Action picks up on many of the themes featured in the IOM report with the ultimate goal of improving patient care.  Its initial objectives are to: </a:t>
            </a:r>
          </a:p>
          <a:p>
            <a:pPr eaLnBrk="1" fontAlgn="auto" hangingPunct="1">
              <a:spcBef>
                <a:spcPts val="0"/>
              </a:spcBef>
              <a:spcAft>
                <a:spcPts val="0"/>
              </a:spcAft>
              <a:defRPr/>
            </a:pPr>
            <a:r>
              <a:rPr lang="en-US" dirty="0" smtClean="0"/>
              <a:t>Advance interprofessional collaboration across the health spectrum;</a:t>
            </a:r>
          </a:p>
          <a:p>
            <a:pPr eaLnBrk="1" fontAlgn="auto" hangingPunct="1">
              <a:spcBef>
                <a:spcPts val="0"/>
              </a:spcBef>
              <a:spcAft>
                <a:spcPts val="0"/>
              </a:spcAft>
              <a:defRPr/>
            </a:pPr>
            <a:r>
              <a:rPr lang="en-US" dirty="0" smtClean="0"/>
              <a:t>Strengthen nurse education and training to ensure an adequate supply of highly competent and professional nurses; </a:t>
            </a:r>
          </a:p>
          <a:p>
            <a:pPr eaLnBrk="1" fontAlgn="auto" hangingPunct="1">
              <a:spcBef>
                <a:spcPts val="0"/>
              </a:spcBef>
              <a:spcAft>
                <a:spcPts val="0"/>
              </a:spcAft>
              <a:defRPr/>
            </a:pPr>
            <a:r>
              <a:rPr lang="en-US" dirty="0" smtClean="0"/>
              <a:t>Expand leadership ranks to ensure that nurses have a voice on management teams, in boardrooms and during policy debates; </a:t>
            </a:r>
          </a:p>
          <a:p>
            <a:pPr eaLnBrk="1" fontAlgn="auto" hangingPunct="1">
              <a:spcBef>
                <a:spcPts val="0"/>
              </a:spcBef>
              <a:spcAft>
                <a:spcPts val="0"/>
              </a:spcAft>
              <a:defRPr/>
            </a:pPr>
            <a:r>
              <a:rPr lang="en-US" dirty="0" smtClean="0"/>
              <a:t>Enable all health professionals to practice to the full extent of their education and training; and</a:t>
            </a:r>
          </a:p>
          <a:p>
            <a:pPr eaLnBrk="1" fontAlgn="auto" hangingPunct="1">
              <a:spcBef>
                <a:spcPts val="0"/>
              </a:spcBef>
              <a:spcAft>
                <a:spcPts val="0"/>
              </a:spcAft>
              <a:defRPr/>
            </a:pPr>
            <a:r>
              <a:rPr lang="en-US" dirty="0" smtClean="0"/>
              <a:t>Improve workforce data collection.</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358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4AC6C0F3-C09E-4C6C-B85E-B2D9991AC1D7}" type="slidenum">
              <a:rPr lang="en-US" smtClean="0">
                <a:solidFill>
                  <a:prstClr val="black"/>
                </a:solidFill>
                <a:latin typeface="Calibri" pitchFamily="34" charset="0"/>
              </a:rPr>
              <a:pPr fontAlgn="base">
                <a:spcBef>
                  <a:spcPct val="0"/>
                </a:spcBef>
                <a:spcAft>
                  <a:spcPct val="0"/>
                </a:spcAft>
                <a:defRPr/>
              </a:pPr>
              <a:t>12</a:t>
            </a:fld>
            <a:endParaRPr lang="en-US" smtClean="0">
              <a:solidFill>
                <a:prstClr val="black"/>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C19229AA-9880-40E9-B189-FA3D3C1F1AE2}" type="slidenum">
              <a:rPr lang="en-US" smtClean="0">
                <a:solidFill>
                  <a:prstClr val="black"/>
                </a:solidFill>
                <a:latin typeface="Calibri" pitchFamily="34" charset="0"/>
              </a:rPr>
              <a:pPr fontAlgn="base">
                <a:spcBef>
                  <a:spcPct val="0"/>
                </a:spcBef>
                <a:spcAft>
                  <a:spcPct val="0"/>
                </a:spcAft>
                <a:defRPr/>
              </a:pPr>
              <a:t>13</a:t>
            </a:fld>
            <a:endParaRPr lang="en-US" smtClean="0">
              <a:solidFill>
                <a:prstClr val="black"/>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Consider having them stand </a:t>
            </a:r>
          </a:p>
          <a:p>
            <a:pPr eaLnBrk="1" hangingPunct="1">
              <a:spcBef>
                <a:spcPct val="0"/>
              </a:spcBef>
            </a:pPr>
            <a:r>
              <a:rPr lang="en-US" smtClean="0"/>
              <a:t>Workgroups have formed and many have had one plenary call to review goals and objectives, make modifications, and determine gaps in representation on their workgroups. If you have not been contacted and/or would like to participate, don’t worry! There is still plenty of time to get involved in a workgroup</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chemeClr val="tx1"/>
                </a:solidFill>
                <a:latin typeface="Georgia" pitchFamily="18" charset="0"/>
                <a:cs typeface="Arial" charset="0"/>
              </a:defRPr>
            </a:lvl1pPr>
            <a:lvl2pPr marL="742950" indent="-285750" eaLnBrk="0" hangingPunct="0">
              <a:defRPr sz="1200">
                <a:solidFill>
                  <a:schemeClr val="tx1"/>
                </a:solidFill>
                <a:latin typeface="Georgia" pitchFamily="18" charset="0"/>
                <a:cs typeface="Arial" charset="0"/>
              </a:defRPr>
            </a:lvl2pPr>
            <a:lvl3pPr marL="1143000" indent="-228600" eaLnBrk="0" hangingPunct="0">
              <a:defRPr sz="1200">
                <a:solidFill>
                  <a:schemeClr val="tx1"/>
                </a:solidFill>
                <a:latin typeface="Georgia" pitchFamily="18" charset="0"/>
                <a:cs typeface="Arial" charset="0"/>
              </a:defRPr>
            </a:lvl3pPr>
            <a:lvl4pPr marL="1600200" indent="-228600" eaLnBrk="0" hangingPunct="0">
              <a:defRPr sz="1200">
                <a:solidFill>
                  <a:schemeClr val="tx1"/>
                </a:solidFill>
                <a:latin typeface="Georgia" pitchFamily="18" charset="0"/>
                <a:cs typeface="Arial" charset="0"/>
              </a:defRPr>
            </a:lvl4pPr>
            <a:lvl5pPr marL="2057400" indent="-228600" eaLnBrk="0" hangingPunct="0">
              <a:defRPr sz="1200">
                <a:solidFill>
                  <a:schemeClr val="tx1"/>
                </a:solidFill>
                <a:latin typeface="Georgia" pitchFamily="18" charset="0"/>
                <a:cs typeface="Arial" charset="0"/>
              </a:defRPr>
            </a:lvl5pPr>
            <a:lvl6pPr marL="2514600" indent="-228600" algn="ctr" eaLnBrk="0" fontAlgn="base" hangingPunct="0">
              <a:spcBef>
                <a:spcPct val="0"/>
              </a:spcBef>
              <a:spcAft>
                <a:spcPct val="0"/>
              </a:spcAft>
              <a:defRPr sz="1200">
                <a:solidFill>
                  <a:schemeClr val="tx1"/>
                </a:solidFill>
                <a:latin typeface="Georgia" pitchFamily="18" charset="0"/>
                <a:cs typeface="Arial" charset="0"/>
              </a:defRPr>
            </a:lvl6pPr>
            <a:lvl7pPr marL="2971800" indent="-228600" algn="ctr" eaLnBrk="0" fontAlgn="base" hangingPunct="0">
              <a:spcBef>
                <a:spcPct val="0"/>
              </a:spcBef>
              <a:spcAft>
                <a:spcPct val="0"/>
              </a:spcAft>
              <a:defRPr sz="1200">
                <a:solidFill>
                  <a:schemeClr val="tx1"/>
                </a:solidFill>
                <a:latin typeface="Georgia" pitchFamily="18" charset="0"/>
                <a:cs typeface="Arial" charset="0"/>
              </a:defRPr>
            </a:lvl7pPr>
            <a:lvl8pPr marL="3429000" indent="-228600" algn="ctr" eaLnBrk="0" fontAlgn="base" hangingPunct="0">
              <a:spcBef>
                <a:spcPct val="0"/>
              </a:spcBef>
              <a:spcAft>
                <a:spcPct val="0"/>
              </a:spcAft>
              <a:defRPr sz="1200">
                <a:solidFill>
                  <a:schemeClr val="tx1"/>
                </a:solidFill>
                <a:latin typeface="Georgia" pitchFamily="18" charset="0"/>
                <a:cs typeface="Arial" charset="0"/>
              </a:defRPr>
            </a:lvl8pPr>
            <a:lvl9pPr marL="3886200" indent="-228600" algn="ctr" eaLnBrk="0" fontAlgn="base" hangingPunct="0">
              <a:spcBef>
                <a:spcPct val="0"/>
              </a:spcBef>
              <a:spcAft>
                <a:spcPct val="0"/>
              </a:spcAft>
              <a:defRPr sz="1200">
                <a:solidFill>
                  <a:schemeClr val="tx1"/>
                </a:solidFill>
                <a:latin typeface="Georgia" pitchFamily="18" charset="0"/>
                <a:cs typeface="Arial" charset="0"/>
              </a:defRPr>
            </a:lvl9pPr>
          </a:lstStyle>
          <a:p>
            <a:pPr eaLnBrk="1" fontAlgn="base" hangingPunct="1">
              <a:spcBef>
                <a:spcPct val="0"/>
              </a:spcBef>
              <a:spcAft>
                <a:spcPct val="0"/>
              </a:spcAft>
            </a:pPr>
            <a:fld id="{ACD3C157-CE83-484F-B9BA-CCFF7DE6361F}" type="slidenum">
              <a:rPr lang="en-US" smtClean="0">
                <a:solidFill>
                  <a:prstClr val="black"/>
                </a:solidFill>
                <a:latin typeface="Arial" charset="0"/>
              </a:rPr>
              <a:pPr eaLnBrk="1" fontAlgn="base" hangingPunct="1">
                <a:spcBef>
                  <a:spcPct val="0"/>
                </a:spcBef>
                <a:spcAft>
                  <a:spcPct val="0"/>
                </a:spcAft>
              </a:pPr>
              <a:t>14</a:t>
            </a:fld>
            <a:endParaRPr lang="en-US" smtClean="0">
              <a:solidFill>
                <a:prstClr val="black"/>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Workgroups have formed and many have had one plenary call to review goals and objectives, make modifications, and determine gaps in representation on their workgroups. If you have not been contacted and/or would like to participate, don’t worry! There is still plenty of time to get involved in a workgroup</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chemeClr val="tx1"/>
                </a:solidFill>
                <a:latin typeface="Georgia" pitchFamily="18" charset="0"/>
                <a:cs typeface="Arial" charset="0"/>
              </a:defRPr>
            </a:lvl1pPr>
            <a:lvl2pPr marL="742950" indent="-285750" eaLnBrk="0" hangingPunct="0">
              <a:defRPr sz="1200">
                <a:solidFill>
                  <a:schemeClr val="tx1"/>
                </a:solidFill>
                <a:latin typeface="Georgia" pitchFamily="18" charset="0"/>
                <a:cs typeface="Arial" charset="0"/>
              </a:defRPr>
            </a:lvl2pPr>
            <a:lvl3pPr marL="1143000" indent="-228600" eaLnBrk="0" hangingPunct="0">
              <a:defRPr sz="1200">
                <a:solidFill>
                  <a:schemeClr val="tx1"/>
                </a:solidFill>
                <a:latin typeface="Georgia" pitchFamily="18" charset="0"/>
                <a:cs typeface="Arial" charset="0"/>
              </a:defRPr>
            </a:lvl3pPr>
            <a:lvl4pPr marL="1600200" indent="-228600" eaLnBrk="0" hangingPunct="0">
              <a:defRPr sz="1200">
                <a:solidFill>
                  <a:schemeClr val="tx1"/>
                </a:solidFill>
                <a:latin typeface="Georgia" pitchFamily="18" charset="0"/>
                <a:cs typeface="Arial" charset="0"/>
              </a:defRPr>
            </a:lvl4pPr>
            <a:lvl5pPr marL="2057400" indent="-228600" eaLnBrk="0" hangingPunct="0">
              <a:defRPr sz="1200">
                <a:solidFill>
                  <a:schemeClr val="tx1"/>
                </a:solidFill>
                <a:latin typeface="Georgia" pitchFamily="18" charset="0"/>
                <a:cs typeface="Arial" charset="0"/>
              </a:defRPr>
            </a:lvl5pPr>
            <a:lvl6pPr marL="2514600" indent="-228600" algn="ctr" eaLnBrk="0" fontAlgn="base" hangingPunct="0">
              <a:spcBef>
                <a:spcPct val="0"/>
              </a:spcBef>
              <a:spcAft>
                <a:spcPct val="0"/>
              </a:spcAft>
              <a:defRPr sz="1200">
                <a:solidFill>
                  <a:schemeClr val="tx1"/>
                </a:solidFill>
                <a:latin typeface="Georgia" pitchFamily="18" charset="0"/>
                <a:cs typeface="Arial" charset="0"/>
              </a:defRPr>
            </a:lvl6pPr>
            <a:lvl7pPr marL="2971800" indent="-228600" algn="ctr" eaLnBrk="0" fontAlgn="base" hangingPunct="0">
              <a:spcBef>
                <a:spcPct val="0"/>
              </a:spcBef>
              <a:spcAft>
                <a:spcPct val="0"/>
              </a:spcAft>
              <a:defRPr sz="1200">
                <a:solidFill>
                  <a:schemeClr val="tx1"/>
                </a:solidFill>
                <a:latin typeface="Georgia" pitchFamily="18" charset="0"/>
                <a:cs typeface="Arial" charset="0"/>
              </a:defRPr>
            </a:lvl7pPr>
            <a:lvl8pPr marL="3429000" indent="-228600" algn="ctr" eaLnBrk="0" fontAlgn="base" hangingPunct="0">
              <a:spcBef>
                <a:spcPct val="0"/>
              </a:spcBef>
              <a:spcAft>
                <a:spcPct val="0"/>
              </a:spcAft>
              <a:defRPr sz="1200">
                <a:solidFill>
                  <a:schemeClr val="tx1"/>
                </a:solidFill>
                <a:latin typeface="Georgia" pitchFamily="18" charset="0"/>
                <a:cs typeface="Arial" charset="0"/>
              </a:defRPr>
            </a:lvl8pPr>
            <a:lvl9pPr marL="3886200" indent="-228600" algn="ctr" eaLnBrk="0" fontAlgn="base" hangingPunct="0">
              <a:spcBef>
                <a:spcPct val="0"/>
              </a:spcBef>
              <a:spcAft>
                <a:spcPct val="0"/>
              </a:spcAft>
              <a:defRPr sz="1200">
                <a:solidFill>
                  <a:schemeClr val="tx1"/>
                </a:solidFill>
                <a:latin typeface="Georgia" pitchFamily="18" charset="0"/>
                <a:cs typeface="Arial" charset="0"/>
              </a:defRPr>
            </a:lvl9pPr>
          </a:lstStyle>
          <a:p>
            <a:pPr eaLnBrk="1" fontAlgn="base" hangingPunct="1">
              <a:spcBef>
                <a:spcPct val="0"/>
              </a:spcBef>
              <a:spcAft>
                <a:spcPct val="0"/>
              </a:spcAft>
            </a:pPr>
            <a:fld id="{AE0E4246-BC83-4588-8DB4-CF6261C2201B}" type="slidenum">
              <a:rPr lang="en-US" smtClean="0">
                <a:solidFill>
                  <a:prstClr val="black"/>
                </a:solidFill>
                <a:latin typeface="Arial" charset="0"/>
              </a:rPr>
              <a:pPr eaLnBrk="1" fontAlgn="base" hangingPunct="1">
                <a:spcBef>
                  <a:spcPct val="0"/>
                </a:spcBef>
                <a:spcAft>
                  <a:spcPct val="0"/>
                </a:spcAft>
              </a:pPr>
              <a:t>15</a:t>
            </a:fld>
            <a:endParaRPr lang="en-US" smtClean="0">
              <a:solidFill>
                <a:prstClr val="black"/>
              </a:solidFill>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Synergy between IOM IFN Report and work of groups already underway (I can drop in logos) </a:t>
            </a:r>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24491879-E58E-4B07-958C-E2FAE587993D}" type="slidenum">
              <a:rPr lang="en-US" smtClean="0">
                <a:solidFill>
                  <a:prstClr val="black"/>
                </a:solidFill>
                <a:latin typeface="Calibri" pitchFamily="34" charset="0"/>
              </a:rPr>
              <a:pPr fontAlgn="base">
                <a:spcBef>
                  <a:spcPct val="0"/>
                </a:spcBef>
                <a:spcAft>
                  <a:spcPct val="0"/>
                </a:spcAft>
                <a:defRPr/>
              </a:pPr>
              <a:t>16</a:t>
            </a:fld>
            <a:endParaRPr lang="en-US" smtClean="0">
              <a:solidFill>
                <a:prstClr val="black"/>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759075"/>
            <a:ext cx="9144000" cy="2755900"/>
          </a:xfrm>
          <a:prstGeom prst="rect">
            <a:avLst/>
          </a:prstGeom>
          <a:solidFill>
            <a:srgbClr val="4D8ABE"/>
          </a:solidFill>
          <a:ln w="9525">
            <a:noFill/>
            <a:miter lim="800000"/>
            <a:headEnd/>
            <a:tailEnd/>
          </a:ln>
        </p:spPr>
        <p:txBody>
          <a:bodyPr wrap="none" anchor="ctr"/>
          <a:lstStyle/>
          <a:p>
            <a:pPr fontAlgn="base">
              <a:spcBef>
                <a:spcPct val="0"/>
              </a:spcBef>
              <a:spcAft>
                <a:spcPct val="0"/>
              </a:spcAft>
            </a:pPr>
            <a:endParaRPr lang="en-US">
              <a:solidFill>
                <a:srgbClr val="7C6A55"/>
              </a:solidFill>
            </a:endParaRPr>
          </a:p>
        </p:txBody>
      </p:sp>
      <p:sp>
        <p:nvSpPr>
          <p:cNvPr id="5" name="Rectangle 3"/>
          <p:cNvSpPr>
            <a:spLocks noChangeArrowheads="1"/>
          </p:cNvSpPr>
          <p:nvPr/>
        </p:nvSpPr>
        <p:spPr bwMode="auto">
          <a:xfrm>
            <a:off x="0" y="5514975"/>
            <a:ext cx="9144000" cy="1343025"/>
          </a:xfrm>
          <a:prstGeom prst="rect">
            <a:avLst/>
          </a:prstGeom>
          <a:solidFill>
            <a:srgbClr val="005293"/>
          </a:solidFill>
          <a:ln w="9525">
            <a:noFill/>
            <a:miter lim="800000"/>
            <a:headEnd/>
            <a:tailEnd/>
          </a:ln>
        </p:spPr>
        <p:txBody>
          <a:bodyPr wrap="none" anchor="ctr"/>
          <a:lstStyle/>
          <a:p>
            <a:pPr fontAlgn="base">
              <a:spcBef>
                <a:spcPct val="0"/>
              </a:spcBef>
              <a:spcAft>
                <a:spcPct val="0"/>
              </a:spcAft>
            </a:pPr>
            <a:endParaRPr lang="en-US">
              <a:solidFill>
                <a:srgbClr val="7C6A55"/>
              </a:solidFill>
            </a:endParaRPr>
          </a:p>
        </p:txBody>
      </p:sp>
      <p:pic>
        <p:nvPicPr>
          <p:cNvPr id="6" name="Picture 2" descr="L:\Client Finals\RWJF - Initiative on the Future of Nursing\IFN Implementation NEW\Campaign for Action Logos\final logos\IFN_CFA.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0" y="1354138"/>
            <a:ext cx="4605338"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4"/>
          <p:cNvSpPr>
            <a:spLocks noGrp="1" noChangeArrowheads="1"/>
          </p:cNvSpPr>
          <p:nvPr>
            <p:ph type="ctrTitle"/>
          </p:nvPr>
        </p:nvSpPr>
        <p:spPr>
          <a:xfrm>
            <a:off x="588963" y="3198813"/>
            <a:ext cx="6680200" cy="1543050"/>
          </a:xfrm>
        </p:spPr>
        <p:txBody>
          <a:bodyPr/>
          <a:lstStyle>
            <a:lvl1pPr>
              <a:defRPr sz="3600">
                <a:solidFill>
                  <a:schemeClr val="bg1"/>
                </a:solidFill>
              </a:defRPr>
            </a:lvl1pPr>
          </a:lstStyle>
          <a:p>
            <a:r>
              <a:rPr lang="en-US" smtClean="0"/>
              <a:t>Click to edit Master title style</a:t>
            </a:r>
            <a:endParaRPr lang="en-US"/>
          </a:p>
        </p:txBody>
      </p:sp>
      <p:sp>
        <p:nvSpPr>
          <p:cNvPr id="24581" name="Rectangle 5"/>
          <p:cNvSpPr>
            <a:spLocks noGrp="1" noChangeArrowheads="1"/>
          </p:cNvSpPr>
          <p:nvPr>
            <p:ph type="subTitle" idx="1"/>
          </p:nvPr>
        </p:nvSpPr>
        <p:spPr>
          <a:xfrm>
            <a:off x="592138" y="4738688"/>
            <a:ext cx="6677025" cy="750887"/>
          </a:xfrm>
        </p:spPr>
        <p:txBody>
          <a:bodyPr/>
          <a:lstStyle>
            <a:lvl1pPr>
              <a:defRPr>
                <a:solidFill>
                  <a:schemeClr val="bg1"/>
                </a:solidFill>
              </a:defRPr>
            </a:lvl1pPr>
          </a:lstStyle>
          <a:p>
            <a:r>
              <a:rPr lang="en-US" smtClean="0"/>
              <a:t>Click to edit Master subtitle style</a:t>
            </a:r>
            <a:endParaRPr lang="en-US"/>
          </a:p>
        </p:txBody>
      </p:sp>
    </p:spTree>
    <p:extLst>
      <p:ext uri="{BB962C8B-B14F-4D97-AF65-F5344CB8AC3E}">
        <p14:creationId xmlns:p14="http://schemas.microsoft.com/office/powerpoint/2010/main" val="21335904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11099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3903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99138" y="223838"/>
            <a:ext cx="1730375" cy="5251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8013" y="223838"/>
            <a:ext cx="5038725"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346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571111D-011A-4DFA-91A4-3D64896B1048}" type="slidenum">
              <a:rPr lang="en-US"/>
              <a:pPr/>
              <a:t>‹#›</a:t>
            </a:fld>
            <a:endParaRPr lang="en-US"/>
          </a:p>
        </p:txBody>
      </p:sp>
    </p:spTree>
    <p:extLst>
      <p:ext uri="{BB962C8B-B14F-4D97-AF65-F5344CB8AC3E}">
        <p14:creationId xmlns:p14="http://schemas.microsoft.com/office/powerpoint/2010/main" val="3689615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95A4FE1-789D-40FA-96DC-59FA66374AB8}" type="slidenum">
              <a:rPr lang="en-US"/>
              <a:pPr/>
              <a:t>‹#›</a:t>
            </a:fld>
            <a:endParaRPr lang="en-US"/>
          </a:p>
        </p:txBody>
      </p:sp>
    </p:spTree>
    <p:extLst>
      <p:ext uri="{BB962C8B-B14F-4D97-AF65-F5344CB8AC3E}">
        <p14:creationId xmlns:p14="http://schemas.microsoft.com/office/powerpoint/2010/main" val="1593276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3CB774-317B-447D-BA03-41D33B49D855}" type="slidenum">
              <a:rPr lang="en-US"/>
              <a:pPr/>
              <a:t>‹#›</a:t>
            </a:fld>
            <a:endParaRPr lang="en-US"/>
          </a:p>
        </p:txBody>
      </p:sp>
    </p:spTree>
    <p:extLst>
      <p:ext uri="{BB962C8B-B14F-4D97-AF65-F5344CB8AC3E}">
        <p14:creationId xmlns:p14="http://schemas.microsoft.com/office/powerpoint/2010/main" val="3975933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056E68-BBF6-4937-A70B-AE5910215095}" type="slidenum">
              <a:rPr lang="en-US"/>
              <a:pPr/>
              <a:t>‹#›</a:t>
            </a:fld>
            <a:endParaRPr lang="en-US"/>
          </a:p>
        </p:txBody>
      </p:sp>
    </p:spTree>
    <p:extLst>
      <p:ext uri="{BB962C8B-B14F-4D97-AF65-F5344CB8AC3E}">
        <p14:creationId xmlns:p14="http://schemas.microsoft.com/office/powerpoint/2010/main" val="587265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AB2D010-D0F3-4043-A4CA-E5127140574B}" type="slidenum">
              <a:rPr lang="en-US"/>
              <a:pPr/>
              <a:t>‹#›</a:t>
            </a:fld>
            <a:endParaRPr lang="en-US"/>
          </a:p>
        </p:txBody>
      </p:sp>
    </p:spTree>
    <p:extLst>
      <p:ext uri="{BB962C8B-B14F-4D97-AF65-F5344CB8AC3E}">
        <p14:creationId xmlns:p14="http://schemas.microsoft.com/office/powerpoint/2010/main" val="2085712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FA21B35-FD81-4BC4-BA28-5823DED03A7C}" type="slidenum">
              <a:rPr lang="en-US"/>
              <a:pPr/>
              <a:t>‹#›</a:t>
            </a:fld>
            <a:endParaRPr lang="en-US"/>
          </a:p>
        </p:txBody>
      </p:sp>
    </p:spTree>
    <p:extLst>
      <p:ext uri="{BB962C8B-B14F-4D97-AF65-F5344CB8AC3E}">
        <p14:creationId xmlns:p14="http://schemas.microsoft.com/office/powerpoint/2010/main" val="3170541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B265C68-4BE2-4E0F-93C9-E9DE4A83401A}" type="slidenum">
              <a:rPr lang="en-US"/>
              <a:pPr/>
              <a:t>‹#›</a:t>
            </a:fld>
            <a:endParaRPr lang="en-US"/>
          </a:p>
        </p:txBody>
      </p:sp>
    </p:spTree>
    <p:extLst>
      <p:ext uri="{BB962C8B-B14F-4D97-AF65-F5344CB8AC3E}">
        <p14:creationId xmlns:p14="http://schemas.microsoft.com/office/powerpoint/2010/main" val="3169412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2" descr="L:\Client Finals\RWJF - Initiative on the Future of Nursing\IFN Implementation NEW\Campaign for Action Logos\final logos\IFN_CFA.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45188" y="304800"/>
            <a:ext cx="28940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49865968"/>
      </p:ext>
    </p:extLst>
  </p:cSld>
  <p:clrMapOvr>
    <a:masterClrMapping/>
  </p:clrMapOvr>
  <p:timing>
    <p:tnLst>
      <p:par>
        <p:cTn id="1" dur="indefinite" restart="never" nodeType="tmRoot"/>
      </p:par>
    </p:tnLst>
  </p:timing>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70FB1AC-A7B4-4897-A6B0-67A359CF798C}" type="slidenum">
              <a:rPr lang="en-US"/>
              <a:pPr/>
              <a:t>‹#›</a:t>
            </a:fld>
            <a:endParaRPr lang="en-US"/>
          </a:p>
        </p:txBody>
      </p:sp>
    </p:spTree>
    <p:extLst>
      <p:ext uri="{BB962C8B-B14F-4D97-AF65-F5344CB8AC3E}">
        <p14:creationId xmlns:p14="http://schemas.microsoft.com/office/powerpoint/2010/main" val="4282326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5F0C9F0-6013-4C15-9E21-2753CBC24C04}" type="slidenum">
              <a:rPr lang="en-US"/>
              <a:pPr/>
              <a:t>‹#›</a:t>
            </a:fld>
            <a:endParaRPr lang="en-US"/>
          </a:p>
        </p:txBody>
      </p:sp>
    </p:spTree>
    <p:extLst>
      <p:ext uri="{BB962C8B-B14F-4D97-AF65-F5344CB8AC3E}">
        <p14:creationId xmlns:p14="http://schemas.microsoft.com/office/powerpoint/2010/main" val="2145673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9D6A346-85A3-4749-A360-F48316BE2B88}" type="slidenum">
              <a:rPr lang="en-US"/>
              <a:pPr/>
              <a:t>‹#›</a:t>
            </a:fld>
            <a:endParaRPr lang="en-US"/>
          </a:p>
        </p:txBody>
      </p:sp>
    </p:spTree>
    <p:extLst>
      <p:ext uri="{BB962C8B-B14F-4D97-AF65-F5344CB8AC3E}">
        <p14:creationId xmlns:p14="http://schemas.microsoft.com/office/powerpoint/2010/main" val="1920537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8752B1D-51EB-445D-B2FE-D2AB6B5BF164}" type="slidenum">
              <a:rPr lang="en-US"/>
              <a:pPr/>
              <a:t>‹#›</a:t>
            </a:fld>
            <a:endParaRPr lang="en-US"/>
          </a:p>
        </p:txBody>
      </p:sp>
    </p:spTree>
    <p:extLst>
      <p:ext uri="{BB962C8B-B14F-4D97-AF65-F5344CB8AC3E}">
        <p14:creationId xmlns:p14="http://schemas.microsoft.com/office/powerpoint/2010/main" val="2264104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759075"/>
            <a:ext cx="9144000" cy="2755900"/>
          </a:xfrm>
          <a:prstGeom prst="rect">
            <a:avLst/>
          </a:prstGeom>
          <a:solidFill>
            <a:srgbClr val="4D8ABE"/>
          </a:solidFill>
          <a:ln w="9525">
            <a:noFill/>
            <a:miter lim="800000"/>
            <a:headEnd/>
            <a:tailEnd/>
          </a:ln>
        </p:spPr>
        <p:txBody>
          <a:bodyPr wrap="none" anchor="ctr"/>
          <a:lstStyle/>
          <a:p>
            <a:pPr fontAlgn="base">
              <a:spcBef>
                <a:spcPct val="0"/>
              </a:spcBef>
              <a:spcAft>
                <a:spcPct val="0"/>
              </a:spcAft>
            </a:pPr>
            <a:endParaRPr lang="en-US">
              <a:solidFill>
                <a:srgbClr val="7C6A55"/>
              </a:solidFill>
            </a:endParaRPr>
          </a:p>
        </p:txBody>
      </p:sp>
      <p:sp>
        <p:nvSpPr>
          <p:cNvPr id="5" name="Rectangle 3"/>
          <p:cNvSpPr>
            <a:spLocks noChangeArrowheads="1"/>
          </p:cNvSpPr>
          <p:nvPr/>
        </p:nvSpPr>
        <p:spPr bwMode="auto">
          <a:xfrm>
            <a:off x="0" y="5514975"/>
            <a:ext cx="9144000" cy="1343025"/>
          </a:xfrm>
          <a:prstGeom prst="rect">
            <a:avLst/>
          </a:prstGeom>
          <a:solidFill>
            <a:srgbClr val="005293"/>
          </a:solidFill>
          <a:ln w="9525">
            <a:noFill/>
            <a:miter lim="800000"/>
            <a:headEnd/>
            <a:tailEnd/>
          </a:ln>
        </p:spPr>
        <p:txBody>
          <a:bodyPr wrap="none" anchor="ctr"/>
          <a:lstStyle/>
          <a:p>
            <a:pPr fontAlgn="base">
              <a:spcBef>
                <a:spcPct val="0"/>
              </a:spcBef>
              <a:spcAft>
                <a:spcPct val="0"/>
              </a:spcAft>
            </a:pPr>
            <a:endParaRPr lang="en-US">
              <a:solidFill>
                <a:srgbClr val="7C6A55"/>
              </a:solidFill>
            </a:endParaRPr>
          </a:p>
        </p:txBody>
      </p:sp>
      <p:pic>
        <p:nvPicPr>
          <p:cNvPr id="6" name="Picture 2" descr="L:\Client Finals\RWJF - Initiative on the Future of Nursing\IFN Implementation NEW\Campaign for Action Logos\final logos\IFN_CFA.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0" y="1354138"/>
            <a:ext cx="4605338"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4"/>
          <p:cNvSpPr>
            <a:spLocks noGrp="1" noChangeArrowheads="1"/>
          </p:cNvSpPr>
          <p:nvPr>
            <p:ph type="ctrTitle"/>
          </p:nvPr>
        </p:nvSpPr>
        <p:spPr>
          <a:xfrm>
            <a:off x="588963" y="3198813"/>
            <a:ext cx="6680200" cy="1543050"/>
          </a:xfrm>
        </p:spPr>
        <p:txBody>
          <a:bodyPr/>
          <a:lstStyle>
            <a:lvl1pPr>
              <a:defRPr sz="3600">
                <a:solidFill>
                  <a:schemeClr val="bg1"/>
                </a:solidFill>
              </a:defRPr>
            </a:lvl1pPr>
          </a:lstStyle>
          <a:p>
            <a:r>
              <a:rPr lang="en-US" smtClean="0"/>
              <a:t>Click to edit Master title style</a:t>
            </a:r>
            <a:endParaRPr lang="en-US"/>
          </a:p>
        </p:txBody>
      </p:sp>
      <p:sp>
        <p:nvSpPr>
          <p:cNvPr id="24581" name="Rectangle 5"/>
          <p:cNvSpPr>
            <a:spLocks noGrp="1" noChangeArrowheads="1"/>
          </p:cNvSpPr>
          <p:nvPr>
            <p:ph type="subTitle" idx="1"/>
          </p:nvPr>
        </p:nvSpPr>
        <p:spPr>
          <a:xfrm>
            <a:off x="592138" y="4738688"/>
            <a:ext cx="6677025" cy="750887"/>
          </a:xfrm>
        </p:spPr>
        <p:txBody>
          <a:bodyPr/>
          <a:lstStyle>
            <a:lvl1pPr>
              <a:defRPr>
                <a:solidFill>
                  <a:schemeClr val="bg1"/>
                </a:solidFill>
              </a:defRPr>
            </a:lvl1pPr>
          </a:lstStyle>
          <a:p>
            <a:r>
              <a:rPr lang="en-US" smtClean="0"/>
              <a:t>Click to edit Master subtitle style</a:t>
            </a:r>
            <a:endParaRPr lang="en-US"/>
          </a:p>
        </p:txBody>
      </p:sp>
    </p:spTree>
    <p:extLst>
      <p:ext uri="{BB962C8B-B14F-4D97-AF65-F5344CB8AC3E}">
        <p14:creationId xmlns:p14="http://schemas.microsoft.com/office/powerpoint/2010/main" val="378664693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2" descr="L:\Client Finals\RWJF - Initiative on the Future of Nursing\IFN Implementation NEW\Campaign for Action Logos\final logos\IFN_CFA.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45188" y="304800"/>
            <a:ext cx="28940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1342010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0043408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2" descr="L:\Client Finals\RWJF - Initiative on the Future of Nursing\IFN Implementation NEW\Campaign for Action Logos\final logos\IFN_CFA.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45188" y="304800"/>
            <a:ext cx="28940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13" y="1174750"/>
            <a:ext cx="3384550" cy="4300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44963" y="1174750"/>
            <a:ext cx="3384550" cy="4300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07698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925202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469413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9014910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2517746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62457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895283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933215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75369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99138" y="223838"/>
            <a:ext cx="1730375" cy="5251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8013" y="223838"/>
            <a:ext cx="5038725"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9693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2" descr="L:\Client Finals\RWJF - Initiative on the Future of Nursing\IFN Implementation NEW\Campaign for Action Logos\final logos\IFN_CFA.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45188" y="304800"/>
            <a:ext cx="28940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13" y="1174750"/>
            <a:ext cx="3384550" cy="4300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44963" y="1174750"/>
            <a:ext cx="3384550" cy="4300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51051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86148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933094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208148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167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00907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5518150"/>
            <a:ext cx="9144000" cy="923925"/>
          </a:xfrm>
          <a:prstGeom prst="rect">
            <a:avLst/>
          </a:prstGeom>
          <a:solidFill>
            <a:srgbClr val="E1D9D1"/>
          </a:solidFill>
          <a:ln w="9525">
            <a:noFill/>
            <a:miter lim="800000"/>
            <a:headEnd/>
            <a:tailEnd/>
          </a:ln>
        </p:spPr>
        <p:txBody>
          <a:bodyPr wrap="none" anchor="ctr"/>
          <a:lstStyle/>
          <a:p>
            <a:pPr fontAlgn="base">
              <a:spcBef>
                <a:spcPct val="0"/>
              </a:spcBef>
              <a:spcAft>
                <a:spcPct val="0"/>
              </a:spcAft>
            </a:pPr>
            <a:endParaRPr lang="en-US">
              <a:solidFill>
                <a:srgbClr val="7C6A55"/>
              </a:solidFill>
            </a:endParaRPr>
          </a:p>
        </p:txBody>
      </p:sp>
      <p:sp>
        <p:nvSpPr>
          <p:cNvPr id="23555" name="Rectangle 3"/>
          <p:cNvSpPr>
            <a:spLocks noChangeArrowheads="1"/>
          </p:cNvSpPr>
          <p:nvPr/>
        </p:nvSpPr>
        <p:spPr bwMode="auto">
          <a:xfrm>
            <a:off x="0" y="6432550"/>
            <a:ext cx="9144000" cy="425450"/>
          </a:xfrm>
          <a:prstGeom prst="rect">
            <a:avLst/>
          </a:prstGeom>
          <a:solidFill>
            <a:srgbClr val="4D8ABE"/>
          </a:solidFill>
          <a:ln w="9525">
            <a:noFill/>
            <a:miter lim="800000"/>
            <a:headEnd/>
            <a:tailEnd/>
          </a:ln>
        </p:spPr>
        <p:txBody>
          <a:bodyPr wrap="none" anchor="ctr"/>
          <a:lstStyle/>
          <a:p>
            <a:pPr fontAlgn="base">
              <a:spcBef>
                <a:spcPct val="0"/>
              </a:spcBef>
              <a:spcAft>
                <a:spcPct val="0"/>
              </a:spcAft>
            </a:pPr>
            <a:endParaRPr lang="en-US">
              <a:solidFill>
                <a:srgbClr val="7C6A55"/>
              </a:solidFill>
            </a:endParaRPr>
          </a:p>
        </p:txBody>
      </p:sp>
      <p:sp>
        <p:nvSpPr>
          <p:cNvPr id="1028" name="Rectangle 4"/>
          <p:cNvSpPr>
            <a:spLocks noGrp="1" noChangeArrowheads="1"/>
          </p:cNvSpPr>
          <p:nvPr>
            <p:ph type="title"/>
          </p:nvPr>
        </p:nvSpPr>
        <p:spPr bwMode="auto">
          <a:xfrm>
            <a:off x="631825" y="223838"/>
            <a:ext cx="5891213"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608013" y="1174750"/>
            <a:ext cx="6921500"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9" name="Line 7"/>
          <p:cNvSpPr>
            <a:spLocks noChangeShapeType="1"/>
          </p:cNvSpPr>
          <p:nvPr/>
        </p:nvSpPr>
        <p:spPr bwMode="auto">
          <a:xfrm>
            <a:off x="0" y="919163"/>
            <a:ext cx="9144000" cy="0"/>
          </a:xfrm>
          <a:prstGeom prst="line">
            <a:avLst/>
          </a:prstGeom>
          <a:noFill/>
          <a:ln w="6350">
            <a:solidFill>
              <a:schemeClr val="tx1"/>
            </a:solidFill>
            <a:round/>
            <a:headEnd/>
            <a:tailEnd/>
          </a:ln>
        </p:spPr>
        <p:txBody>
          <a:bodyPr wrap="none" anchor="ctr"/>
          <a:lstStyle/>
          <a:p>
            <a:pPr>
              <a:defRPr/>
            </a:pPr>
            <a:endParaRPr lang="en-US" dirty="0">
              <a:solidFill>
                <a:srgbClr val="7C6A55"/>
              </a:solidFill>
            </a:endParaRPr>
          </a:p>
        </p:txBody>
      </p:sp>
      <p:pic>
        <p:nvPicPr>
          <p:cNvPr id="1031" name="Picture 2" descr="L:\Client Finals\RWJF - Initiative on the Future of Nursing\IFN Implementation NEW\Campaign for Action Logos\final logos\IFN_CFA.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945188" y="304800"/>
            <a:ext cx="28940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02020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0" fontAlgn="base" hangingPunct="0">
        <a:spcBef>
          <a:spcPct val="0"/>
        </a:spcBef>
        <a:spcAft>
          <a:spcPct val="0"/>
        </a:spcAft>
        <a:defRPr sz="2800" b="1">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Arial" pitchFamily="34" charset="0"/>
          <a:ea typeface="ＭＳ Ｐゴシック"/>
          <a:cs typeface="ＭＳ Ｐゴシック"/>
        </a:defRPr>
      </a:lvl2pPr>
      <a:lvl3pPr algn="l" rtl="0" eaLnBrk="0" fontAlgn="base" hangingPunct="0">
        <a:spcBef>
          <a:spcPct val="0"/>
        </a:spcBef>
        <a:spcAft>
          <a:spcPct val="0"/>
        </a:spcAft>
        <a:defRPr sz="2800" b="1">
          <a:solidFill>
            <a:schemeClr val="bg2"/>
          </a:solidFill>
          <a:latin typeface="Arial" pitchFamily="34" charset="0"/>
          <a:ea typeface="ＭＳ Ｐゴシック"/>
          <a:cs typeface="ＭＳ Ｐゴシック"/>
        </a:defRPr>
      </a:lvl3pPr>
      <a:lvl4pPr algn="l" rtl="0" eaLnBrk="0" fontAlgn="base" hangingPunct="0">
        <a:spcBef>
          <a:spcPct val="0"/>
        </a:spcBef>
        <a:spcAft>
          <a:spcPct val="0"/>
        </a:spcAft>
        <a:defRPr sz="2800" b="1">
          <a:solidFill>
            <a:schemeClr val="bg2"/>
          </a:solidFill>
          <a:latin typeface="Arial" pitchFamily="34" charset="0"/>
          <a:ea typeface="ＭＳ Ｐゴシック"/>
          <a:cs typeface="ＭＳ Ｐゴシック"/>
        </a:defRPr>
      </a:lvl4pPr>
      <a:lvl5pPr algn="l" rtl="0" eaLnBrk="0" fontAlgn="base" hangingPunct="0">
        <a:spcBef>
          <a:spcPct val="0"/>
        </a:spcBef>
        <a:spcAft>
          <a:spcPct val="0"/>
        </a:spcAft>
        <a:defRPr sz="2800" b="1">
          <a:solidFill>
            <a:schemeClr val="bg2"/>
          </a:solidFill>
          <a:latin typeface="Arial" pitchFamily="34" charset="0"/>
          <a:ea typeface="ＭＳ Ｐゴシック"/>
          <a:cs typeface="ＭＳ Ｐゴシック"/>
        </a:defRPr>
      </a:lvl5pPr>
      <a:lvl6pPr marL="457200" algn="l" rtl="0" eaLnBrk="1" fontAlgn="base" hangingPunct="1">
        <a:spcBef>
          <a:spcPct val="0"/>
        </a:spcBef>
        <a:spcAft>
          <a:spcPct val="0"/>
        </a:spcAft>
        <a:defRPr sz="2800" b="1">
          <a:solidFill>
            <a:schemeClr val="bg2"/>
          </a:solidFill>
          <a:latin typeface="Arial" pitchFamily="34" charset="0"/>
          <a:ea typeface="ＭＳ Ｐゴシック"/>
          <a:cs typeface="ＭＳ Ｐゴシック"/>
        </a:defRPr>
      </a:lvl6pPr>
      <a:lvl7pPr marL="914400" algn="l" rtl="0" eaLnBrk="1" fontAlgn="base" hangingPunct="1">
        <a:spcBef>
          <a:spcPct val="0"/>
        </a:spcBef>
        <a:spcAft>
          <a:spcPct val="0"/>
        </a:spcAft>
        <a:defRPr sz="2800" b="1">
          <a:solidFill>
            <a:schemeClr val="bg2"/>
          </a:solidFill>
          <a:latin typeface="Arial" pitchFamily="34" charset="0"/>
          <a:ea typeface="ＭＳ Ｐゴシック"/>
          <a:cs typeface="ＭＳ Ｐゴシック"/>
        </a:defRPr>
      </a:lvl7pPr>
      <a:lvl8pPr marL="1371600" algn="l" rtl="0" eaLnBrk="1" fontAlgn="base" hangingPunct="1">
        <a:spcBef>
          <a:spcPct val="0"/>
        </a:spcBef>
        <a:spcAft>
          <a:spcPct val="0"/>
        </a:spcAft>
        <a:defRPr sz="2800" b="1">
          <a:solidFill>
            <a:schemeClr val="bg2"/>
          </a:solidFill>
          <a:latin typeface="Arial" pitchFamily="34" charset="0"/>
          <a:ea typeface="ＭＳ Ｐゴシック"/>
          <a:cs typeface="ＭＳ Ｐゴシック"/>
        </a:defRPr>
      </a:lvl8pPr>
      <a:lvl9pPr marL="1828800" algn="l" rtl="0" eaLnBrk="1" fontAlgn="base" hangingPunct="1">
        <a:spcBef>
          <a:spcPct val="0"/>
        </a:spcBef>
        <a:spcAft>
          <a:spcPct val="0"/>
        </a:spcAft>
        <a:defRPr sz="2800" b="1">
          <a:solidFill>
            <a:schemeClr val="bg2"/>
          </a:solidFill>
          <a:latin typeface="Arial" pitchFamily="34" charset="0"/>
          <a:ea typeface="ＭＳ Ｐゴシック"/>
          <a:cs typeface="ＭＳ Ｐゴシック"/>
        </a:defRPr>
      </a:lvl9pPr>
    </p:titleStyle>
    <p:bodyStyle>
      <a:lvl1pPr marL="342900" indent="-342900" algn="l" rtl="0" eaLnBrk="0" fontAlgn="base" hangingPunct="0">
        <a:lnSpc>
          <a:spcPct val="110000"/>
        </a:lnSpc>
        <a:spcBef>
          <a:spcPct val="40000"/>
        </a:spcBef>
        <a:spcAft>
          <a:spcPct val="0"/>
        </a:spcAft>
        <a:defRPr sz="2000" b="1">
          <a:solidFill>
            <a:schemeClr val="accent2"/>
          </a:solidFill>
          <a:latin typeface="+mn-lt"/>
          <a:ea typeface="+mn-ea"/>
          <a:cs typeface="+mn-cs"/>
        </a:defRPr>
      </a:lvl1pPr>
      <a:lvl2pPr marL="344488" indent="-173038" algn="l" rtl="0" eaLnBrk="0" fontAlgn="base" hangingPunct="0">
        <a:lnSpc>
          <a:spcPct val="110000"/>
        </a:lnSpc>
        <a:spcBef>
          <a:spcPct val="20000"/>
        </a:spcBef>
        <a:spcAft>
          <a:spcPct val="0"/>
        </a:spcAft>
        <a:buClr>
          <a:schemeClr val="accent2"/>
        </a:buClr>
        <a:buChar char="•"/>
        <a:defRPr sz="2000">
          <a:solidFill>
            <a:schemeClr val="accent2"/>
          </a:solidFill>
          <a:latin typeface="+mn-lt"/>
          <a:ea typeface="+mn-ea"/>
          <a:cs typeface="+mn-cs"/>
        </a:defRPr>
      </a:lvl2pPr>
      <a:lvl3pPr marL="793750" indent="-225425" algn="l" rtl="0" eaLnBrk="0" fontAlgn="base" hangingPunct="0">
        <a:lnSpc>
          <a:spcPct val="110000"/>
        </a:lnSpc>
        <a:spcBef>
          <a:spcPct val="50000"/>
        </a:spcBef>
        <a:spcAft>
          <a:spcPct val="0"/>
        </a:spcAft>
        <a:buClr>
          <a:schemeClr val="accent2"/>
        </a:buClr>
        <a:buChar char="–"/>
        <a:defRPr sz="2000">
          <a:solidFill>
            <a:schemeClr val="accent2"/>
          </a:solidFill>
          <a:latin typeface="+mn-lt"/>
          <a:ea typeface="+mn-ea"/>
          <a:cs typeface="+mn-cs"/>
        </a:defRPr>
      </a:lvl3pPr>
      <a:lvl4pPr marL="1257300" indent="-173038" algn="l" rtl="0" eaLnBrk="0" fontAlgn="base" hangingPunct="0">
        <a:lnSpc>
          <a:spcPct val="110000"/>
        </a:lnSpc>
        <a:spcBef>
          <a:spcPct val="50000"/>
        </a:spcBef>
        <a:spcAft>
          <a:spcPct val="0"/>
        </a:spcAft>
        <a:buClr>
          <a:schemeClr val="accent2"/>
        </a:buClr>
        <a:buChar char="•"/>
        <a:defRPr sz="2000">
          <a:solidFill>
            <a:schemeClr val="accent2"/>
          </a:solidFill>
          <a:latin typeface="+mn-lt"/>
          <a:ea typeface="+mn-ea"/>
          <a:cs typeface="+mn-cs"/>
        </a:defRPr>
      </a:lvl4pPr>
      <a:lvl5pPr marL="1773238" indent="-225425" algn="l" rtl="0" eaLnBrk="0" fontAlgn="base" hangingPunct="0">
        <a:lnSpc>
          <a:spcPct val="110000"/>
        </a:lnSpc>
        <a:spcBef>
          <a:spcPct val="50000"/>
        </a:spcBef>
        <a:spcAft>
          <a:spcPct val="0"/>
        </a:spcAft>
        <a:buClr>
          <a:schemeClr val="accent2"/>
        </a:buClr>
        <a:buChar char="–"/>
        <a:defRPr sz="2000">
          <a:solidFill>
            <a:schemeClr val="accent2"/>
          </a:solidFill>
          <a:latin typeface="+mn-lt"/>
          <a:ea typeface="+mn-ea"/>
          <a:cs typeface="+mn-cs"/>
        </a:defRPr>
      </a:lvl5pPr>
      <a:lvl6pPr marL="2230438" indent="-225425" algn="l" rtl="0" eaLnBrk="1" fontAlgn="base" hangingPunct="1">
        <a:lnSpc>
          <a:spcPct val="110000"/>
        </a:lnSpc>
        <a:spcBef>
          <a:spcPct val="50000"/>
        </a:spcBef>
        <a:spcAft>
          <a:spcPct val="0"/>
        </a:spcAft>
        <a:buClr>
          <a:schemeClr val="accent2"/>
        </a:buClr>
        <a:buChar char="–"/>
        <a:defRPr sz="2000">
          <a:solidFill>
            <a:schemeClr val="accent2"/>
          </a:solidFill>
          <a:latin typeface="+mn-lt"/>
          <a:ea typeface="+mn-ea"/>
          <a:cs typeface="+mn-cs"/>
        </a:defRPr>
      </a:lvl6pPr>
      <a:lvl7pPr marL="2687638" indent="-225425" algn="l" rtl="0" eaLnBrk="1" fontAlgn="base" hangingPunct="1">
        <a:lnSpc>
          <a:spcPct val="110000"/>
        </a:lnSpc>
        <a:spcBef>
          <a:spcPct val="50000"/>
        </a:spcBef>
        <a:spcAft>
          <a:spcPct val="0"/>
        </a:spcAft>
        <a:buClr>
          <a:schemeClr val="accent2"/>
        </a:buClr>
        <a:buChar char="–"/>
        <a:defRPr sz="2000">
          <a:solidFill>
            <a:schemeClr val="accent2"/>
          </a:solidFill>
          <a:latin typeface="+mn-lt"/>
          <a:ea typeface="+mn-ea"/>
          <a:cs typeface="+mn-cs"/>
        </a:defRPr>
      </a:lvl7pPr>
      <a:lvl8pPr marL="3144838" indent="-225425" algn="l" rtl="0" eaLnBrk="1" fontAlgn="base" hangingPunct="1">
        <a:lnSpc>
          <a:spcPct val="110000"/>
        </a:lnSpc>
        <a:spcBef>
          <a:spcPct val="50000"/>
        </a:spcBef>
        <a:spcAft>
          <a:spcPct val="0"/>
        </a:spcAft>
        <a:buClr>
          <a:schemeClr val="accent2"/>
        </a:buClr>
        <a:buChar char="–"/>
        <a:defRPr sz="2000">
          <a:solidFill>
            <a:schemeClr val="accent2"/>
          </a:solidFill>
          <a:latin typeface="+mn-lt"/>
          <a:ea typeface="+mn-ea"/>
          <a:cs typeface="+mn-cs"/>
        </a:defRPr>
      </a:lvl8pPr>
      <a:lvl9pPr marL="3602038" indent="-225425" algn="l" rtl="0" eaLnBrk="1" fontAlgn="base" hangingPunct="1">
        <a:lnSpc>
          <a:spcPct val="110000"/>
        </a:lnSpc>
        <a:spcBef>
          <a:spcPct val="50000"/>
        </a:spcBef>
        <a:spcAft>
          <a:spcPct val="0"/>
        </a:spcAft>
        <a:buClr>
          <a:schemeClr val="accent2"/>
        </a:buClr>
        <a:buChar char="–"/>
        <a:defRPr sz="2000">
          <a:solidFill>
            <a:schemeClr val="accent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60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mn-lt"/>
              </a:defRPr>
            </a:lvl1pPr>
          </a:lstStyle>
          <a:p>
            <a:pPr fontAlgn="base">
              <a:spcBef>
                <a:spcPct val="0"/>
              </a:spcBef>
              <a:spcAft>
                <a:spcPct val="0"/>
              </a:spcAft>
            </a:pPr>
            <a:endParaRPr lang="en-US">
              <a:ea typeface="ＭＳ Ｐゴシック" pitchFamily="34" charset="-128"/>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defRPr>
            </a:lvl1pPr>
          </a:lstStyle>
          <a:p>
            <a:pPr fontAlgn="base">
              <a:spcBef>
                <a:spcPct val="0"/>
              </a:spcBef>
              <a:spcAft>
                <a:spcPct val="0"/>
              </a:spcAft>
            </a:pPr>
            <a:endParaRPr lang="en-US">
              <a:ea typeface="ＭＳ Ｐゴシック" pitchFamily="34" charset="-128"/>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fontAlgn="base">
              <a:spcBef>
                <a:spcPct val="0"/>
              </a:spcBef>
              <a:spcAft>
                <a:spcPct val="0"/>
              </a:spcAft>
            </a:pPr>
            <a:fld id="{DBAA51A5-6EF3-4396-A237-FA4123224C3A}" type="slidenum">
              <a:rPr lang="en-US">
                <a:ea typeface="ＭＳ Ｐゴシック" pitchFamily="34" charset="-128"/>
              </a:rPr>
              <a:pPr fontAlgn="base">
                <a:spcBef>
                  <a:spcPct val="0"/>
                </a:spcBef>
                <a:spcAft>
                  <a:spcPct val="0"/>
                </a:spcAft>
              </a:pPr>
              <a:t>‹#›</a:t>
            </a:fld>
            <a:endParaRPr lang="en-US">
              <a:ea typeface="ＭＳ Ｐゴシック" pitchFamily="34" charset="-128"/>
            </a:endParaRPr>
          </a:p>
        </p:txBody>
      </p:sp>
    </p:spTree>
    <p:extLst>
      <p:ext uri="{BB962C8B-B14F-4D97-AF65-F5344CB8AC3E}">
        <p14:creationId xmlns:p14="http://schemas.microsoft.com/office/powerpoint/2010/main" val="233038063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a:solidFill>
            <a:schemeClr val="tx1"/>
          </a:solidFill>
          <a:latin typeface="+mn-lt"/>
        </a:defRPr>
      </a:lvl2pPr>
      <a:lvl3pPr marL="1143000" indent="-228600" algn="l" rtl="0" fontAlgn="base">
        <a:spcBef>
          <a:spcPct val="20000"/>
        </a:spcBef>
        <a:spcAft>
          <a:spcPct val="0"/>
        </a:spcAft>
        <a:buFont typeface="Arial" charset="0"/>
        <a:buChar char="•"/>
        <a:defRPr sz="2400">
          <a:solidFill>
            <a:schemeClr val="tx1"/>
          </a:solidFill>
          <a:latin typeface="+mn-lt"/>
        </a:defRPr>
      </a:lvl3pPr>
      <a:lvl4pPr marL="1600200" indent="-228600" algn="l" rtl="0" fontAlgn="base">
        <a:spcBef>
          <a:spcPct val="20000"/>
        </a:spcBef>
        <a:spcAft>
          <a:spcPct val="0"/>
        </a:spcAft>
        <a:buFont typeface="Arial" charset="0"/>
        <a:buChar char="–"/>
        <a:defRPr sz="2000">
          <a:solidFill>
            <a:schemeClr val="tx1"/>
          </a:solidFill>
          <a:latin typeface="+mn-lt"/>
        </a:defRPr>
      </a:lvl4pPr>
      <a:lvl5pPr marL="2057400" indent="-228600" algn="l" rtl="0" fontAlgn="base">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5518150"/>
            <a:ext cx="9144000" cy="923925"/>
          </a:xfrm>
          <a:prstGeom prst="rect">
            <a:avLst/>
          </a:prstGeom>
          <a:solidFill>
            <a:srgbClr val="E1D9D1"/>
          </a:solidFill>
          <a:ln w="9525">
            <a:noFill/>
            <a:miter lim="800000"/>
            <a:headEnd/>
            <a:tailEnd/>
          </a:ln>
        </p:spPr>
        <p:txBody>
          <a:bodyPr wrap="none" anchor="ctr"/>
          <a:lstStyle/>
          <a:p>
            <a:pPr fontAlgn="base">
              <a:spcBef>
                <a:spcPct val="0"/>
              </a:spcBef>
              <a:spcAft>
                <a:spcPct val="0"/>
              </a:spcAft>
            </a:pPr>
            <a:endParaRPr lang="en-US">
              <a:solidFill>
                <a:srgbClr val="7C6A55"/>
              </a:solidFill>
            </a:endParaRPr>
          </a:p>
        </p:txBody>
      </p:sp>
      <p:sp>
        <p:nvSpPr>
          <p:cNvPr id="23555" name="Rectangle 3"/>
          <p:cNvSpPr>
            <a:spLocks noChangeArrowheads="1"/>
          </p:cNvSpPr>
          <p:nvPr/>
        </p:nvSpPr>
        <p:spPr bwMode="auto">
          <a:xfrm>
            <a:off x="0" y="6432550"/>
            <a:ext cx="9144000" cy="425450"/>
          </a:xfrm>
          <a:prstGeom prst="rect">
            <a:avLst/>
          </a:prstGeom>
          <a:solidFill>
            <a:srgbClr val="4D8ABE"/>
          </a:solidFill>
          <a:ln w="9525">
            <a:noFill/>
            <a:miter lim="800000"/>
            <a:headEnd/>
            <a:tailEnd/>
          </a:ln>
        </p:spPr>
        <p:txBody>
          <a:bodyPr wrap="none" anchor="ctr"/>
          <a:lstStyle/>
          <a:p>
            <a:pPr fontAlgn="base">
              <a:spcBef>
                <a:spcPct val="0"/>
              </a:spcBef>
              <a:spcAft>
                <a:spcPct val="0"/>
              </a:spcAft>
            </a:pPr>
            <a:endParaRPr lang="en-US">
              <a:solidFill>
                <a:srgbClr val="7C6A55"/>
              </a:solidFill>
            </a:endParaRPr>
          </a:p>
        </p:txBody>
      </p:sp>
      <p:sp>
        <p:nvSpPr>
          <p:cNvPr id="1028" name="Rectangle 4"/>
          <p:cNvSpPr>
            <a:spLocks noGrp="1" noChangeArrowheads="1"/>
          </p:cNvSpPr>
          <p:nvPr>
            <p:ph type="title"/>
          </p:nvPr>
        </p:nvSpPr>
        <p:spPr bwMode="auto">
          <a:xfrm>
            <a:off x="631825" y="223838"/>
            <a:ext cx="5891213"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608013" y="1174750"/>
            <a:ext cx="6921500"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9" name="Line 7"/>
          <p:cNvSpPr>
            <a:spLocks noChangeShapeType="1"/>
          </p:cNvSpPr>
          <p:nvPr/>
        </p:nvSpPr>
        <p:spPr bwMode="auto">
          <a:xfrm>
            <a:off x="0" y="919163"/>
            <a:ext cx="9144000" cy="0"/>
          </a:xfrm>
          <a:prstGeom prst="line">
            <a:avLst/>
          </a:prstGeom>
          <a:noFill/>
          <a:ln w="6350">
            <a:solidFill>
              <a:schemeClr val="tx1"/>
            </a:solidFill>
            <a:round/>
            <a:headEnd/>
            <a:tailEnd/>
          </a:ln>
        </p:spPr>
        <p:txBody>
          <a:bodyPr wrap="none" anchor="ctr"/>
          <a:lstStyle/>
          <a:p>
            <a:pPr>
              <a:defRPr/>
            </a:pPr>
            <a:endParaRPr lang="en-US" dirty="0">
              <a:solidFill>
                <a:srgbClr val="7C6A55"/>
              </a:solidFill>
            </a:endParaRPr>
          </a:p>
        </p:txBody>
      </p:sp>
      <p:pic>
        <p:nvPicPr>
          <p:cNvPr id="1031" name="Picture 2" descr="L:\Client Finals\RWJF - Initiative on the Future of Nursing\IFN Implementation NEW\Campaign for Action Logos\final logos\IFN_CFA.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945188" y="304800"/>
            <a:ext cx="28940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625349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sldNum="0" hdr="0" ftr="0" dt="0"/>
  <p:txStyles>
    <p:titleStyle>
      <a:lvl1pPr algn="l" rtl="0" eaLnBrk="0" fontAlgn="base" hangingPunct="0">
        <a:spcBef>
          <a:spcPct val="0"/>
        </a:spcBef>
        <a:spcAft>
          <a:spcPct val="0"/>
        </a:spcAft>
        <a:defRPr sz="2800" b="1">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Arial" pitchFamily="34" charset="0"/>
          <a:ea typeface="ＭＳ Ｐゴシック"/>
          <a:cs typeface="ＭＳ Ｐゴシック"/>
        </a:defRPr>
      </a:lvl2pPr>
      <a:lvl3pPr algn="l" rtl="0" eaLnBrk="0" fontAlgn="base" hangingPunct="0">
        <a:spcBef>
          <a:spcPct val="0"/>
        </a:spcBef>
        <a:spcAft>
          <a:spcPct val="0"/>
        </a:spcAft>
        <a:defRPr sz="2800" b="1">
          <a:solidFill>
            <a:schemeClr val="bg2"/>
          </a:solidFill>
          <a:latin typeface="Arial" pitchFamily="34" charset="0"/>
          <a:ea typeface="ＭＳ Ｐゴシック"/>
          <a:cs typeface="ＭＳ Ｐゴシック"/>
        </a:defRPr>
      </a:lvl3pPr>
      <a:lvl4pPr algn="l" rtl="0" eaLnBrk="0" fontAlgn="base" hangingPunct="0">
        <a:spcBef>
          <a:spcPct val="0"/>
        </a:spcBef>
        <a:spcAft>
          <a:spcPct val="0"/>
        </a:spcAft>
        <a:defRPr sz="2800" b="1">
          <a:solidFill>
            <a:schemeClr val="bg2"/>
          </a:solidFill>
          <a:latin typeface="Arial" pitchFamily="34" charset="0"/>
          <a:ea typeface="ＭＳ Ｐゴシック"/>
          <a:cs typeface="ＭＳ Ｐゴシック"/>
        </a:defRPr>
      </a:lvl4pPr>
      <a:lvl5pPr algn="l" rtl="0" eaLnBrk="0" fontAlgn="base" hangingPunct="0">
        <a:spcBef>
          <a:spcPct val="0"/>
        </a:spcBef>
        <a:spcAft>
          <a:spcPct val="0"/>
        </a:spcAft>
        <a:defRPr sz="2800" b="1">
          <a:solidFill>
            <a:schemeClr val="bg2"/>
          </a:solidFill>
          <a:latin typeface="Arial" pitchFamily="34" charset="0"/>
          <a:ea typeface="ＭＳ Ｐゴシック"/>
          <a:cs typeface="ＭＳ Ｐゴシック"/>
        </a:defRPr>
      </a:lvl5pPr>
      <a:lvl6pPr marL="457200" algn="l" rtl="0" eaLnBrk="1" fontAlgn="base" hangingPunct="1">
        <a:spcBef>
          <a:spcPct val="0"/>
        </a:spcBef>
        <a:spcAft>
          <a:spcPct val="0"/>
        </a:spcAft>
        <a:defRPr sz="2800" b="1">
          <a:solidFill>
            <a:schemeClr val="bg2"/>
          </a:solidFill>
          <a:latin typeface="Arial" pitchFamily="34" charset="0"/>
          <a:ea typeface="ＭＳ Ｐゴシック"/>
          <a:cs typeface="ＭＳ Ｐゴシック"/>
        </a:defRPr>
      </a:lvl6pPr>
      <a:lvl7pPr marL="914400" algn="l" rtl="0" eaLnBrk="1" fontAlgn="base" hangingPunct="1">
        <a:spcBef>
          <a:spcPct val="0"/>
        </a:spcBef>
        <a:spcAft>
          <a:spcPct val="0"/>
        </a:spcAft>
        <a:defRPr sz="2800" b="1">
          <a:solidFill>
            <a:schemeClr val="bg2"/>
          </a:solidFill>
          <a:latin typeface="Arial" pitchFamily="34" charset="0"/>
          <a:ea typeface="ＭＳ Ｐゴシック"/>
          <a:cs typeface="ＭＳ Ｐゴシック"/>
        </a:defRPr>
      </a:lvl7pPr>
      <a:lvl8pPr marL="1371600" algn="l" rtl="0" eaLnBrk="1" fontAlgn="base" hangingPunct="1">
        <a:spcBef>
          <a:spcPct val="0"/>
        </a:spcBef>
        <a:spcAft>
          <a:spcPct val="0"/>
        </a:spcAft>
        <a:defRPr sz="2800" b="1">
          <a:solidFill>
            <a:schemeClr val="bg2"/>
          </a:solidFill>
          <a:latin typeface="Arial" pitchFamily="34" charset="0"/>
          <a:ea typeface="ＭＳ Ｐゴシック"/>
          <a:cs typeface="ＭＳ Ｐゴシック"/>
        </a:defRPr>
      </a:lvl8pPr>
      <a:lvl9pPr marL="1828800" algn="l" rtl="0" eaLnBrk="1" fontAlgn="base" hangingPunct="1">
        <a:spcBef>
          <a:spcPct val="0"/>
        </a:spcBef>
        <a:spcAft>
          <a:spcPct val="0"/>
        </a:spcAft>
        <a:defRPr sz="2800" b="1">
          <a:solidFill>
            <a:schemeClr val="bg2"/>
          </a:solidFill>
          <a:latin typeface="Arial" pitchFamily="34" charset="0"/>
          <a:ea typeface="ＭＳ Ｐゴシック"/>
          <a:cs typeface="ＭＳ Ｐゴシック"/>
        </a:defRPr>
      </a:lvl9pPr>
    </p:titleStyle>
    <p:bodyStyle>
      <a:lvl1pPr marL="342900" indent="-342900" algn="l" rtl="0" eaLnBrk="0" fontAlgn="base" hangingPunct="0">
        <a:lnSpc>
          <a:spcPct val="110000"/>
        </a:lnSpc>
        <a:spcBef>
          <a:spcPct val="40000"/>
        </a:spcBef>
        <a:spcAft>
          <a:spcPct val="0"/>
        </a:spcAft>
        <a:defRPr sz="2000" b="1">
          <a:solidFill>
            <a:schemeClr val="accent2"/>
          </a:solidFill>
          <a:latin typeface="+mn-lt"/>
          <a:ea typeface="+mn-ea"/>
          <a:cs typeface="+mn-cs"/>
        </a:defRPr>
      </a:lvl1pPr>
      <a:lvl2pPr marL="344488" indent="-173038" algn="l" rtl="0" eaLnBrk="0" fontAlgn="base" hangingPunct="0">
        <a:lnSpc>
          <a:spcPct val="110000"/>
        </a:lnSpc>
        <a:spcBef>
          <a:spcPct val="20000"/>
        </a:spcBef>
        <a:spcAft>
          <a:spcPct val="0"/>
        </a:spcAft>
        <a:buClr>
          <a:schemeClr val="accent2"/>
        </a:buClr>
        <a:buChar char="•"/>
        <a:defRPr sz="2000">
          <a:solidFill>
            <a:schemeClr val="accent2"/>
          </a:solidFill>
          <a:latin typeface="+mn-lt"/>
          <a:ea typeface="+mn-ea"/>
          <a:cs typeface="+mn-cs"/>
        </a:defRPr>
      </a:lvl2pPr>
      <a:lvl3pPr marL="793750" indent="-225425" algn="l" rtl="0" eaLnBrk="0" fontAlgn="base" hangingPunct="0">
        <a:lnSpc>
          <a:spcPct val="110000"/>
        </a:lnSpc>
        <a:spcBef>
          <a:spcPct val="50000"/>
        </a:spcBef>
        <a:spcAft>
          <a:spcPct val="0"/>
        </a:spcAft>
        <a:buClr>
          <a:schemeClr val="accent2"/>
        </a:buClr>
        <a:buChar char="–"/>
        <a:defRPr sz="2000">
          <a:solidFill>
            <a:schemeClr val="accent2"/>
          </a:solidFill>
          <a:latin typeface="+mn-lt"/>
          <a:ea typeface="+mn-ea"/>
          <a:cs typeface="+mn-cs"/>
        </a:defRPr>
      </a:lvl3pPr>
      <a:lvl4pPr marL="1257300" indent="-173038" algn="l" rtl="0" eaLnBrk="0" fontAlgn="base" hangingPunct="0">
        <a:lnSpc>
          <a:spcPct val="110000"/>
        </a:lnSpc>
        <a:spcBef>
          <a:spcPct val="50000"/>
        </a:spcBef>
        <a:spcAft>
          <a:spcPct val="0"/>
        </a:spcAft>
        <a:buClr>
          <a:schemeClr val="accent2"/>
        </a:buClr>
        <a:buChar char="•"/>
        <a:defRPr sz="2000">
          <a:solidFill>
            <a:schemeClr val="accent2"/>
          </a:solidFill>
          <a:latin typeface="+mn-lt"/>
          <a:ea typeface="+mn-ea"/>
          <a:cs typeface="+mn-cs"/>
        </a:defRPr>
      </a:lvl4pPr>
      <a:lvl5pPr marL="1773238" indent="-225425" algn="l" rtl="0" eaLnBrk="0" fontAlgn="base" hangingPunct="0">
        <a:lnSpc>
          <a:spcPct val="110000"/>
        </a:lnSpc>
        <a:spcBef>
          <a:spcPct val="50000"/>
        </a:spcBef>
        <a:spcAft>
          <a:spcPct val="0"/>
        </a:spcAft>
        <a:buClr>
          <a:schemeClr val="accent2"/>
        </a:buClr>
        <a:buChar char="–"/>
        <a:defRPr sz="2000">
          <a:solidFill>
            <a:schemeClr val="accent2"/>
          </a:solidFill>
          <a:latin typeface="+mn-lt"/>
          <a:ea typeface="+mn-ea"/>
          <a:cs typeface="+mn-cs"/>
        </a:defRPr>
      </a:lvl5pPr>
      <a:lvl6pPr marL="2230438" indent="-225425" algn="l" rtl="0" eaLnBrk="1" fontAlgn="base" hangingPunct="1">
        <a:lnSpc>
          <a:spcPct val="110000"/>
        </a:lnSpc>
        <a:spcBef>
          <a:spcPct val="50000"/>
        </a:spcBef>
        <a:spcAft>
          <a:spcPct val="0"/>
        </a:spcAft>
        <a:buClr>
          <a:schemeClr val="accent2"/>
        </a:buClr>
        <a:buChar char="–"/>
        <a:defRPr sz="2000">
          <a:solidFill>
            <a:schemeClr val="accent2"/>
          </a:solidFill>
          <a:latin typeface="+mn-lt"/>
          <a:ea typeface="+mn-ea"/>
          <a:cs typeface="+mn-cs"/>
        </a:defRPr>
      </a:lvl6pPr>
      <a:lvl7pPr marL="2687638" indent="-225425" algn="l" rtl="0" eaLnBrk="1" fontAlgn="base" hangingPunct="1">
        <a:lnSpc>
          <a:spcPct val="110000"/>
        </a:lnSpc>
        <a:spcBef>
          <a:spcPct val="50000"/>
        </a:spcBef>
        <a:spcAft>
          <a:spcPct val="0"/>
        </a:spcAft>
        <a:buClr>
          <a:schemeClr val="accent2"/>
        </a:buClr>
        <a:buChar char="–"/>
        <a:defRPr sz="2000">
          <a:solidFill>
            <a:schemeClr val="accent2"/>
          </a:solidFill>
          <a:latin typeface="+mn-lt"/>
          <a:ea typeface="+mn-ea"/>
          <a:cs typeface="+mn-cs"/>
        </a:defRPr>
      </a:lvl7pPr>
      <a:lvl8pPr marL="3144838" indent="-225425" algn="l" rtl="0" eaLnBrk="1" fontAlgn="base" hangingPunct="1">
        <a:lnSpc>
          <a:spcPct val="110000"/>
        </a:lnSpc>
        <a:spcBef>
          <a:spcPct val="50000"/>
        </a:spcBef>
        <a:spcAft>
          <a:spcPct val="0"/>
        </a:spcAft>
        <a:buClr>
          <a:schemeClr val="accent2"/>
        </a:buClr>
        <a:buChar char="–"/>
        <a:defRPr sz="2000">
          <a:solidFill>
            <a:schemeClr val="accent2"/>
          </a:solidFill>
          <a:latin typeface="+mn-lt"/>
          <a:ea typeface="+mn-ea"/>
          <a:cs typeface="+mn-cs"/>
        </a:defRPr>
      </a:lvl8pPr>
      <a:lvl9pPr marL="3602038" indent="-225425" algn="l" rtl="0" eaLnBrk="1" fontAlgn="base" hangingPunct="1">
        <a:lnSpc>
          <a:spcPct val="110000"/>
        </a:lnSpc>
        <a:spcBef>
          <a:spcPct val="50000"/>
        </a:spcBef>
        <a:spcAft>
          <a:spcPct val="0"/>
        </a:spcAft>
        <a:buClr>
          <a:schemeClr val="accent2"/>
        </a:buClr>
        <a:buChar char="–"/>
        <a:defRPr sz="2000">
          <a:solidFill>
            <a:schemeClr val="accent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9.xml"/><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743200"/>
            <a:ext cx="6400800" cy="1371600"/>
          </a:xfrm>
        </p:spPr>
        <p:txBody>
          <a:bodyPr>
            <a:normAutofit/>
          </a:bodyPr>
          <a:lstStyle/>
          <a:p>
            <a:pPr algn="ctr" eaLnBrk="1" fontAlgn="auto" hangingPunct="1">
              <a:spcAft>
                <a:spcPts val="0"/>
              </a:spcAft>
              <a:defRPr/>
            </a:pPr>
            <a:r>
              <a:rPr lang="en-US" sz="2800" dirty="0" smtClean="0"/>
              <a:t>Florida </a:t>
            </a:r>
            <a:r>
              <a:rPr lang="en-US" sz="2800" dirty="0"/>
              <a:t>Action </a:t>
            </a:r>
            <a:r>
              <a:rPr lang="en-US" sz="2800" dirty="0" smtClean="0"/>
              <a:t>Coalition: </a:t>
            </a:r>
            <a:r>
              <a:rPr lang="en-US" sz="2800" dirty="0"/>
              <a:t/>
            </a:r>
            <a:br>
              <a:rPr lang="en-US" sz="2800" dirty="0"/>
            </a:br>
            <a:r>
              <a:rPr lang="en-US" sz="2800" dirty="0"/>
              <a:t>Investing in the Future of Nursing</a:t>
            </a:r>
          </a:p>
        </p:txBody>
      </p:sp>
      <p:sp>
        <p:nvSpPr>
          <p:cNvPr id="3075" name="Subtitle 2"/>
          <p:cNvSpPr>
            <a:spLocks noGrp="1"/>
          </p:cNvSpPr>
          <p:nvPr>
            <p:ph type="subTitle" idx="1"/>
          </p:nvPr>
        </p:nvSpPr>
        <p:spPr>
          <a:xfrm>
            <a:off x="1524000" y="4343400"/>
            <a:ext cx="6400800" cy="1752600"/>
          </a:xfrm>
        </p:spPr>
        <p:txBody>
          <a:bodyPr/>
          <a:lstStyle/>
          <a:p>
            <a:pPr marL="0" indent="0" algn="ctr" eaLnBrk="1" hangingPunct="1">
              <a:buNone/>
            </a:pPr>
            <a:r>
              <a:rPr lang="en-US" dirty="0" smtClean="0"/>
              <a:t>   Mary </a:t>
            </a:r>
            <a:r>
              <a:rPr lang="en-US" dirty="0"/>
              <a:t>Lou </a:t>
            </a:r>
            <a:r>
              <a:rPr lang="en-US" dirty="0" err="1"/>
              <a:t>Brunell</a:t>
            </a:r>
            <a:r>
              <a:rPr lang="en-US" dirty="0"/>
              <a:t>, MSN, </a:t>
            </a:r>
            <a:r>
              <a:rPr lang="en-US" dirty="0" smtClean="0"/>
              <a:t>RN</a:t>
            </a:r>
            <a:br>
              <a:rPr lang="en-US" dirty="0" smtClean="0"/>
            </a:br>
            <a:r>
              <a:rPr lang="en-US" dirty="0" smtClean="0"/>
              <a:t>Executive </a:t>
            </a:r>
            <a:r>
              <a:rPr lang="en-US" dirty="0"/>
              <a:t>Director, FL Center for </a:t>
            </a:r>
            <a:r>
              <a:rPr lang="en-US" dirty="0" smtClean="0"/>
              <a:t>Nursing</a:t>
            </a:r>
            <a:br>
              <a:rPr lang="en-US" dirty="0" smtClean="0"/>
            </a:br>
            <a:r>
              <a:rPr lang="en-US" dirty="0" smtClean="0"/>
              <a:t>Co-Leader</a:t>
            </a:r>
            <a:r>
              <a:rPr lang="en-US" dirty="0"/>
              <a:t>, FL Action Coalition</a:t>
            </a:r>
          </a:p>
          <a:p>
            <a:pPr marL="0" indent="0" algn="ctr" eaLnBrk="1" hangingPunct="1">
              <a:buNone/>
            </a:pPr>
            <a:r>
              <a:rPr lang="en-US" u="sng" dirty="0">
                <a:solidFill>
                  <a:schemeClr val="accent4">
                    <a:lumMod val="60000"/>
                    <a:lumOff val="40000"/>
                  </a:schemeClr>
                </a:solidFill>
              </a:rPr>
              <a:t>www.FLCenterForNursing.org</a:t>
            </a:r>
          </a:p>
          <a:p>
            <a:pPr marL="0" indent="0" algn="ctr" eaLnBrk="1" hangingPunct="1">
              <a:buNone/>
            </a:pPr>
            <a:r>
              <a:rPr lang="en-US" u="sng" dirty="0">
                <a:solidFill>
                  <a:schemeClr val="accent4">
                    <a:lumMod val="60000"/>
                    <a:lumOff val="40000"/>
                  </a:schemeClr>
                </a:solidFill>
              </a:rPr>
              <a:t>MaryLou.Brunell@ucf.edu</a:t>
            </a:r>
          </a:p>
        </p:txBody>
      </p:sp>
    </p:spTree>
    <p:extLst>
      <p:ext uri="{BB962C8B-B14F-4D97-AF65-F5344CB8AC3E}">
        <p14:creationId xmlns:p14="http://schemas.microsoft.com/office/powerpoint/2010/main" val="580793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33600" y="3733800"/>
            <a:ext cx="6677025" cy="750887"/>
          </a:xfrm>
        </p:spPr>
        <p:txBody>
          <a:bodyPr>
            <a:noAutofit/>
          </a:bodyPr>
          <a:lstStyle/>
          <a:p>
            <a:pPr eaLnBrk="1" hangingPunct="1">
              <a:lnSpc>
                <a:spcPct val="80000"/>
              </a:lnSpc>
              <a:defRPr/>
            </a:pPr>
            <a:endParaRPr lang="en-US" sz="1800" cap="none" dirty="0" smtClean="0"/>
          </a:p>
          <a:p>
            <a:pPr eaLnBrk="1" hangingPunct="1">
              <a:lnSpc>
                <a:spcPct val="80000"/>
              </a:lnSpc>
              <a:defRPr/>
            </a:pPr>
            <a:r>
              <a:rPr lang="en-US" sz="1800" cap="none" dirty="0" smtClean="0"/>
              <a:t>SHIRLEY GIBSON, MSHA, RN, FACHE</a:t>
            </a:r>
          </a:p>
          <a:p>
            <a:pPr eaLnBrk="1" hangingPunct="1">
              <a:lnSpc>
                <a:spcPct val="80000"/>
              </a:lnSpc>
              <a:defRPr/>
            </a:pPr>
            <a:r>
              <a:rPr lang="en-US" sz="1800" cap="none" dirty="0" smtClean="0"/>
              <a:t>PRESIDENT, VIRGINIA NURSES ASSOCIATION</a:t>
            </a:r>
          </a:p>
          <a:p>
            <a:pPr eaLnBrk="1" hangingPunct="1">
              <a:lnSpc>
                <a:spcPct val="80000"/>
              </a:lnSpc>
              <a:defRPr/>
            </a:pPr>
            <a:endParaRPr lang="en-US" sz="1800" cap="none" dirty="0" smtClean="0"/>
          </a:p>
          <a:p>
            <a:pPr eaLnBrk="1" hangingPunct="1">
              <a:lnSpc>
                <a:spcPct val="80000"/>
              </a:lnSpc>
              <a:defRPr/>
            </a:pPr>
            <a:r>
              <a:rPr lang="en-US" sz="1800" cap="none" dirty="0" smtClean="0"/>
              <a:t>VA Regional Action Coalition CO-LEAD</a:t>
            </a:r>
          </a:p>
        </p:txBody>
      </p:sp>
      <p:sp>
        <p:nvSpPr>
          <p:cNvPr id="13315" name="Title 1"/>
          <p:cNvSpPr>
            <a:spLocks noGrp="1"/>
          </p:cNvSpPr>
          <p:nvPr>
            <p:ph type="ctrTitle"/>
          </p:nvPr>
        </p:nvSpPr>
        <p:spPr>
          <a:xfrm>
            <a:off x="685800" y="685800"/>
            <a:ext cx="7772400" cy="1752600"/>
          </a:xfrm>
        </p:spPr>
        <p:txBody>
          <a:bodyPr/>
          <a:lstStyle/>
          <a:p>
            <a:pPr eaLnBrk="1" hangingPunct="1"/>
            <a:r>
              <a:rPr lang="en-US" sz="4400" dirty="0" smtClean="0"/>
              <a:t/>
            </a:r>
            <a:br>
              <a:rPr lang="en-US" sz="4400" dirty="0" smtClean="0"/>
            </a:br>
            <a:r>
              <a:rPr lang="en-US" sz="4400" dirty="0"/>
              <a:t/>
            </a:r>
            <a:br>
              <a:rPr lang="en-US" sz="4400" dirty="0"/>
            </a:br>
            <a:r>
              <a:rPr lang="en-US" sz="4400" dirty="0" smtClean="0"/>
              <a:t/>
            </a:r>
            <a:br>
              <a:rPr lang="en-US" sz="4400" dirty="0" smtClean="0"/>
            </a:br>
            <a:endParaRPr lang="en-US" dirty="0" smtClean="0"/>
          </a:p>
        </p:txBody>
      </p:sp>
    </p:spTree>
    <p:extLst>
      <p:ext uri="{BB962C8B-B14F-4D97-AF65-F5344CB8AC3E}">
        <p14:creationId xmlns:p14="http://schemas.microsoft.com/office/powerpoint/2010/main" val="3615486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solidFill>
                  <a:schemeClr val="accent1"/>
                </a:solidFill>
              </a:rPr>
              <a:t>Virginia’s RAC Application</a:t>
            </a:r>
          </a:p>
        </p:txBody>
      </p:sp>
      <p:sp>
        <p:nvSpPr>
          <p:cNvPr id="14339" name="Content Placeholder 2"/>
          <p:cNvSpPr>
            <a:spLocks noGrp="1"/>
          </p:cNvSpPr>
          <p:nvPr>
            <p:ph sz="quarter" idx="4294967295"/>
          </p:nvPr>
        </p:nvSpPr>
        <p:spPr>
          <a:xfrm>
            <a:off x="656695" y="1524000"/>
            <a:ext cx="8504238" cy="4572000"/>
          </a:xfrm>
        </p:spPr>
        <p:txBody>
          <a:bodyPr/>
          <a:lstStyle/>
          <a:p>
            <a:pPr eaLnBrk="1" hangingPunct="1">
              <a:buFont typeface="Arial" pitchFamily="34" charset="0"/>
              <a:buChar char="•"/>
            </a:pPr>
            <a:r>
              <a:rPr lang="en-US" dirty="0" smtClean="0"/>
              <a:t>Submitted February 2011 - input from more than sixty stakeholders</a:t>
            </a:r>
          </a:p>
          <a:p>
            <a:pPr eaLnBrk="1" hangingPunct="1">
              <a:buFont typeface="Arial" pitchFamily="34" charset="0"/>
              <a:buChar char="•"/>
            </a:pPr>
            <a:r>
              <a:rPr lang="en-US" dirty="0" smtClean="0"/>
              <a:t>Awarded designation in March 2011</a:t>
            </a:r>
          </a:p>
          <a:p>
            <a:pPr eaLnBrk="1" hangingPunct="1">
              <a:buFont typeface="Arial" pitchFamily="34" charset="0"/>
              <a:buChar char="•"/>
            </a:pPr>
            <a:r>
              <a:rPr lang="en-US" dirty="0" smtClean="0"/>
              <a:t>RWJ Foundation and AARP Center to Champion Nursing in America </a:t>
            </a:r>
          </a:p>
          <a:p>
            <a:pPr eaLnBrk="1" hangingPunct="1">
              <a:buFont typeface="Arial" pitchFamily="34" charset="0"/>
              <a:buChar char="•"/>
            </a:pPr>
            <a:r>
              <a:rPr lang="en-US" dirty="0" smtClean="0"/>
              <a:t>Focuses on technical support and exchange of best practices</a:t>
            </a:r>
          </a:p>
          <a:p>
            <a:pPr eaLnBrk="1" hangingPunct="1">
              <a:buFont typeface="Arial" pitchFamily="34" charset="0"/>
              <a:buChar char="•"/>
            </a:pPr>
            <a:r>
              <a:rPr lang="en-US" dirty="0" smtClean="0"/>
              <a:t>Catalyst to convene diverse stakeholder around common </a:t>
            </a:r>
            <a:br>
              <a:rPr lang="en-US" dirty="0" smtClean="0"/>
            </a:br>
            <a:r>
              <a:rPr lang="en-US" dirty="0" smtClean="0"/>
              <a:t>themes</a:t>
            </a:r>
          </a:p>
        </p:txBody>
      </p:sp>
    </p:spTree>
    <p:extLst>
      <p:ext uri="{BB962C8B-B14F-4D97-AF65-F5344CB8AC3E}">
        <p14:creationId xmlns:p14="http://schemas.microsoft.com/office/powerpoint/2010/main" val="275504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079_Center to Champion Nursing in America Photos.jpg"/>
          <p:cNvPicPr>
            <a:picLocks noChangeAspect="1"/>
          </p:cNvPicPr>
          <p:nvPr/>
        </p:nvPicPr>
        <p:blipFill>
          <a:blip r:embed="rId3" cstate="print"/>
          <a:stretch>
            <a:fillRect/>
          </a:stretch>
        </p:blipFill>
        <p:spPr>
          <a:xfrm>
            <a:off x="5638800" y="1066800"/>
            <a:ext cx="1818409" cy="1600200"/>
          </a:xfrm>
          <a:prstGeom prst="ellipse">
            <a:avLst/>
          </a:prstGeom>
        </p:spPr>
      </p:pic>
      <p:pic>
        <p:nvPicPr>
          <p:cNvPr id="37" name="Picture 36" descr="073_Center to Champion Nursing in America Photos.jpg"/>
          <p:cNvPicPr>
            <a:picLocks noChangeAspect="1"/>
          </p:cNvPicPr>
          <p:nvPr/>
        </p:nvPicPr>
        <p:blipFill>
          <a:blip r:embed="rId4" cstate="print"/>
          <a:stretch>
            <a:fillRect/>
          </a:stretch>
        </p:blipFill>
        <p:spPr>
          <a:xfrm>
            <a:off x="4267200" y="1600200"/>
            <a:ext cx="1733710" cy="1524000"/>
          </a:xfrm>
          <a:prstGeom prst="ellipse">
            <a:avLst/>
          </a:prstGeom>
        </p:spPr>
      </p:pic>
      <p:pic>
        <p:nvPicPr>
          <p:cNvPr id="19" name="Picture 18" descr="103_Center to Champion Nursing in America Photos.jpg"/>
          <p:cNvPicPr>
            <a:picLocks noChangeAspect="1"/>
          </p:cNvPicPr>
          <p:nvPr/>
        </p:nvPicPr>
        <p:blipFill>
          <a:blip r:embed="rId5" cstate="print"/>
          <a:srcRect l="7407" t="3997" r="3704" b="4077"/>
          <a:stretch>
            <a:fillRect/>
          </a:stretch>
        </p:blipFill>
        <p:spPr>
          <a:xfrm>
            <a:off x="7467600" y="2971800"/>
            <a:ext cx="1593575" cy="1527176"/>
          </a:xfrm>
          <a:prstGeom prst="ellipse">
            <a:avLst/>
          </a:prstGeom>
        </p:spPr>
      </p:pic>
      <p:pic>
        <p:nvPicPr>
          <p:cNvPr id="18" name="Picture 17" descr="059_Center to Champion Nursing in America Photos.jpg"/>
          <p:cNvPicPr>
            <a:picLocks noChangeAspect="1"/>
          </p:cNvPicPr>
          <p:nvPr/>
        </p:nvPicPr>
        <p:blipFill>
          <a:blip r:embed="rId6" cstate="print"/>
          <a:stretch>
            <a:fillRect/>
          </a:stretch>
        </p:blipFill>
        <p:spPr>
          <a:xfrm>
            <a:off x="4038600" y="2892136"/>
            <a:ext cx="1600200" cy="1527464"/>
          </a:xfrm>
          <a:prstGeom prst="ellipse">
            <a:avLst/>
          </a:prstGeom>
        </p:spPr>
      </p:pic>
      <p:pic>
        <p:nvPicPr>
          <p:cNvPr id="34" name="Picture 33" descr="156_Center to Champion Nursing in America Photos.jpg"/>
          <p:cNvPicPr>
            <a:picLocks noChangeAspect="1"/>
          </p:cNvPicPr>
          <p:nvPr/>
        </p:nvPicPr>
        <p:blipFill>
          <a:blip r:embed="rId7" cstate="print"/>
          <a:srcRect l="27983"/>
          <a:stretch>
            <a:fillRect/>
          </a:stretch>
        </p:blipFill>
        <p:spPr>
          <a:xfrm>
            <a:off x="7239000" y="1593800"/>
            <a:ext cx="1669414" cy="1529209"/>
          </a:xfrm>
          <a:prstGeom prst="ellipse">
            <a:avLst/>
          </a:prstGeom>
        </p:spPr>
      </p:pic>
      <p:pic>
        <p:nvPicPr>
          <p:cNvPr id="33" name="Picture 32" descr="119_Center to Champion Nursing in America Photos.jpg"/>
          <p:cNvPicPr>
            <a:picLocks noChangeAspect="1"/>
          </p:cNvPicPr>
          <p:nvPr/>
        </p:nvPicPr>
        <p:blipFill>
          <a:blip r:embed="rId8" cstate="print"/>
          <a:stretch>
            <a:fillRect/>
          </a:stretch>
        </p:blipFill>
        <p:spPr>
          <a:xfrm>
            <a:off x="4267200" y="4266826"/>
            <a:ext cx="1608836" cy="1600948"/>
          </a:xfrm>
          <a:prstGeom prst="ellipse">
            <a:avLst/>
          </a:prstGeom>
        </p:spPr>
      </p:pic>
      <p:sp>
        <p:nvSpPr>
          <p:cNvPr id="111623"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olidFill>
              </a:rPr>
              <a:t>Campaign for Action:</a:t>
            </a:r>
            <a:br>
              <a:rPr lang="en-US" dirty="0" smtClean="0">
                <a:solidFill>
                  <a:schemeClr val="accent1"/>
                </a:solidFill>
              </a:rPr>
            </a:br>
            <a:r>
              <a:rPr lang="en-US" dirty="0" smtClean="0">
                <a:solidFill>
                  <a:schemeClr val="accent1"/>
                </a:solidFill>
              </a:rPr>
              <a:t>Key Messages </a:t>
            </a:r>
          </a:p>
        </p:txBody>
      </p:sp>
      <p:sp>
        <p:nvSpPr>
          <p:cNvPr id="15369" name="Content Placeholder 2"/>
          <p:cNvSpPr>
            <a:spLocks noGrp="1"/>
          </p:cNvSpPr>
          <p:nvPr>
            <p:ph idx="4294967295"/>
          </p:nvPr>
        </p:nvSpPr>
        <p:spPr>
          <a:xfrm>
            <a:off x="0" y="1371600"/>
            <a:ext cx="8229600" cy="5638800"/>
          </a:xfrm>
        </p:spPr>
        <p:txBody>
          <a:bodyPr/>
          <a:lstStyle/>
          <a:p>
            <a:pPr marL="0" indent="0" eaLnBrk="1" hangingPunct="1">
              <a:buFont typeface="Wingdings 2" pitchFamily="18" charset="2"/>
              <a:buNone/>
            </a:pPr>
            <a:r>
              <a:rPr lang="en-US" sz="2400" smtClean="0"/>
              <a:t>    </a:t>
            </a:r>
          </a:p>
        </p:txBody>
      </p:sp>
      <p:sp>
        <p:nvSpPr>
          <p:cNvPr id="7" name="Right Arrow 6"/>
          <p:cNvSpPr/>
          <p:nvPr/>
        </p:nvSpPr>
        <p:spPr>
          <a:xfrm>
            <a:off x="152400" y="2667000"/>
            <a:ext cx="3810000" cy="990600"/>
          </a:xfrm>
          <a:prstGeom prst="rightArrow">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lstStyle/>
          <a:p>
            <a:pPr algn="r">
              <a:defRPr/>
            </a:pPr>
            <a:r>
              <a:rPr lang="en-US" sz="2400" dirty="0">
                <a:solidFill>
                  <a:srgbClr val="7C6A55"/>
                </a:solidFill>
              </a:rPr>
              <a:t>Leadership</a:t>
            </a:r>
          </a:p>
        </p:txBody>
      </p:sp>
      <p:sp>
        <p:nvSpPr>
          <p:cNvPr id="8" name="Right Arrow 7"/>
          <p:cNvSpPr/>
          <p:nvPr/>
        </p:nvSpPr>
        <p:spPr>
          <a:xfrm>
            <a:off x="152400" y="3962400"/>
            <a:ext cx="3810000" cy="990600"/>
          </a:xfrm>
          <a:prstGeom prst="rightArrow">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lstStyle/>
          <a:p>
            <a:pPr algn="r">
              <a:defRPr/>
            </a:pPr>
            <a:r>
              <a:rPr lang="en-US" sz="2400" dirty="0">
                <a:solidFill>
                  <a:srgbClr val="7C6A55"/>
                </a:solidFill>
              </a:rPr>
              <a:t>Access to Care</a:t>
            </a:r>
          </a:p>
        </p:txBody>
      </p:sp>
      <p:sp>
        <p:nvSpPr>
          <p:cNvPr id="9" name="Right Arrow 8"/>
          <p:cNvSpPr/>
          <p:nvPr/>
        </p:nvSpPr>
        <p:spPr>
          <a:xfrm>
            <a:off x="152400" y="5181600"/>
            <a:ext cx="3810000" cy="990600"/>
          </a:xfrm>
          <a:prstGeom prst="rightArrow">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lstStyle/>
          <a:p>
            <a:pPr algn="r">
              <a:defRPr/>
            </a:pPr>
            <a:r>
              <a:rPr lang="en-US" sz="2400" dirty="0">
                <a:solidFill>
                  <a:srgbClr val="7C6A55"/>
                </a:solidFill>
              </a:rPr>
              <a:t>Workforce Data</a:t>
            </a:r>
          </a:p>
        </p:txBody>
      </p:sp>
      <p:sp>
        <p:nvSpPr>
          <p:cNvPr id="10" name="Right Arrow 9"/>
          <p:cNvSpPr/>
          <p:nvPr/>
        </p:nvSpPr>
        <p:spPr>
          <a:xfrm>
            <a:off x="152400" y="1371600"/>
            <a:ext cx="3810000" cy="990600"/>
          </a:xfrm>
          <a:prstGeom prst="rightArrow">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lstStyle/>
          <a:p>
            <a:pPr algn="r">
              <a:defRPr/>
            </a:pPr>
            <a:r>
              <a:rPr lang="en-US" sz="2400" dirty="0">
                <a:solidFill>
                  <a:srgbClr val="7C6A55"/>
                </a:solidFill>
              </a:rPr>
              <a:t>Education</a:t>
            </a:r>
          </a:p>
        </p:txBody>
      </p:sp>
      <p:sp>
        <p:nvSpPr>
          <p:cNvPr id="14" name="Oval 13"/>
          <p:cNvSpPr/>
          <p:nvPr/>
        </p:nvSpPr>
        <p:spPr>
          <a:xfrm>
            <a:off x="5334000" y="2667000"/>
            <a:ext cx="2438400" cy="1981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rgbClr val="7C6A55"/>
                </a:solidFill>
              </a:rPr>
              <a:t>High-quality patient centered</a:t>
            </a:r>
          </a:p>
          <a:p>
            <a:pPr>
              <a:defRPr/>
            </a:pPr>
            <a:r>
              <a:rPr lang="en-US" sz="2400" b="1" dirty="0">
                <a:solidFill>
                  <a:srgbClr val="7C6A55"/>
                </a:solidFill>
              </a:rPr>
              <a:t>care</a:t>
            </a:r>
          </a:p>
        </p:txBody>
      </p:sp>
      <p:pic>
        <p:nvPicPr>
          <p:cNvPr id="20" name="Picture 19" descr="057_Center to Champion Nursing in America Photos.jpg"/>
          <p:cNvPicPr>
            <a:picLocks noChangeAspect="1"/>
          </p:cNvPicPr>
          <p:nvPr/>
        </p:nvPicPr>
        <p:blipFill>
          <a:blip r:embed="rId9" cstate="print"/>
          <a:srcRect r="10863" b="9798"/>
          <a:stretch>
            <a:fillRect/>
          </a:stretch>
        </p:blipFill>
        <p:spPr>
          <a:xfrm>
            <a:off x="7239000" y="4419600"/>
            <a:ext cx="1600028" cy="1524000"/>
          </a:xfrm>
          <a:prstGeom prst="ellipse">
            <a:avLst/>
          </a:prstGeom>
        </p:spPr>
      </p:pic>
      <p:pic>
        <p:nvPicPr>
          <p:cNvPr id="32" name="Picture 31" descr="004_Center to Champion Nursing in America Photos.jpg"/>
          <p:cNvPicPr>
            <a:picLocks noChangeAspect="1"/>
          </p:cNvPicPr>
          <p:nvPr/>
        </p:nvPicPr>
        <p:blipFill>
          <a:blip r:embed="rId10" cstate="print"/>
          <a:srcRect t="22222" r="7273" b="5556"/>
          <a:stretch>
            <a:fillRect/>
          </a:stretch>
        </p:blipFill>
        <p:spPr>
          <a:xfrm>
            <a:off x="5715000" y="4724400"/>
            <a:ext cx="1752600" cy="1752600"/>
          </a:xfrm>
          <a:prstGeom prst="ellipse">
            <a:avLst/>
          </a:prstGeom>
        </p:spPr>
      </p:pic>
      <p:sp>
        <p:nvSpPr>
          <p:cNvPr id="22" name="Right Arrow 21"/>
          <p:cNvSpPr/>
          <p:nvPr/>
        </p:nvSpPr>
        <p:spPr>
          <a:xfrm rot="5400000">
            <a:off x="-1409700" y="3619500"/>
            <a:ext cx="4800600" cy="914400"/>
          </a:xfrm>
          <a:prstGeom prst="rightArrow">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lstStyle/>
          <a:p>
            <a:pPr algn="r">
              <a:defRPr/>
            </a:pPr>
            <a:r>
              <a:rPr lang="en-US" sz="2400" dirty="0">
                <a:solidFill>
                  <a:srgbClr val="7C6A55"/>
                </a:solidFill>
              </a:rPr>
              <a:t>Interprofessional Collaboration</a:t>
            </a:r>
          </a:p>
        </p:txBody>
      </p:sp>
    </p:spTree>
    <p:extLst>
      <p:ext uri="{BB962C8B-B14F-4D97-AF65-F5344CB8AC3E}">
        <p14:creationId xmlns:p14="http://schemas.microsoft.com/office/powerpoint/2010/main" val="2255075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z="2400" dirty="0" smtClean="0">
                <a:solidFill>
                  <a:schemeClr val="accent1"/>
                </a:solidFill>
              </a:rPr>
              <a:t>VA Regional Action Coalition Goals</a:t>
            </a:r>
          </a:p>
        </p:txBody>
      </p:sp>
      <p:sp>
        <p:nvSpPr>
          <p:cNvPr id="16387" name="Content Placeholder 2"/>
          <p:cNvSpPr>
            <a:spLocks noGrp="1"/>
          </p:cNvSpPr>
          <p:nvPr>
            <p:ph idx="4294967295"/>
          </p:nvPr>
        </p:nvSpPr>
        <p:spPr>
          <a:xfrm>
            <a:off x="304800" y="1143000"/>
            <a:ext cx="8686800" cy="4953000"/>
          </a:xfrm>
        </p:spPr>
        <p:txBody>
          <a:bodyPr/>
          <a:lstStyle/>
          <a:p>
            <a:pPr eaLnBrk="1" hangingPunct="1">
              <a:buFont typeface="Wingdings" pitchFamily="2" charset="2"/>
              <a:buChar char="§"/>
            </a:pPr>
            <a:r>
              <a:rPr lang="en-US" dirty="0" smtClean="0"/>
              <a:t>Nurses should practice to the full extent of their education and training</a:t>
            </a:r>
          </a:p>
          <a:p>
            <a:pPr eaLnBrk="1" hangingPunct="1">
              <a:buFont typeface="Wingdings" pitchFamily="2" charset="2"/>
              <a:buChar char="§"/>
            </a:pPr>
            <a:r>
              <a:rPr lang="en-US" dirty="0" smtClean="0"/>
              <a:t>Nurses should achieve higher levels of education and training through an improved educational system that promotes academic progress and explore residency programs</a:t>
            </a:r>
          </a:p>
          <a:p>
            <a:pPr eaLnBrk="1" hangingPunct="1">
              <a:buFont typeface="Wingdings" pitchFamily="2" charset="2"/>
              <a:buChar char="§"/>
            </a:pPr>
            <a:r>
              <a:rPr lang="en-US" dirty="0" smtClean="0"/>
              <a:t>Nurses should be full partners, with all members of the healthcare team in redesigning healthcare</a:t>
            </a:r>
          </a:p>
          <a:p>
            <a:pPr eaLnBrk="1" hangingPunct="1">
              <a:buFont typeface="Wingdings" pitchFamily="2" charset="2"/>
              <a:buChar char="§"/>
            </a:pPr>
            <a:r>
              <a:rPr lang="en-US" dirty="0" smtClean="0"/>
              <a:t>Develop strategies to ensure nursing is skilled to provide leadership at all levels</a:t>
            </a:r>
          </a:p>
          <a:p>
            <a:pPr eaLnBrk="1" hangingPunct="1">
              <a:buFont typeface="Wingdings" pitchFamily="2" charset="2"/>
              <a:buChar char="§"/>
            </a:pPr>
            <a:r>
              <a:rPr lang="en-US" dirty="0" smtClean="0"/>
              <a:t>Effective workforce planning and policy making require better data collection and an improved information infrastructure</a:t>
            </a:r>
          </a:p>
        </p:txBody>
      </p:sp>
    </p:spTree>
    <p:extLst>
      <p:ext uri="{BB962C8B-B14F-4D97-AF65-F5344CB8AC3E}">
        <p14:creationId xmlns:p14="http://schemas.microsoft.com/office/powerpoint/2010/main" val="3521595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z="3200" dirty="0" smtClean="0">
                <a:solidFill>
                  <a:schemeClr val="accent1"/>
                </a:solidFill>
              </a:rPr>
              <a:t>VA  RAC Leadership Council </a:t>
            </a:r>
          </a:p>
        </p:txBody>
      </p:sp>
      <p:sp>
        <p:nvSpPr>
          <p:cNvPr id="21507" name="Content Placeholder 3"/>
          <p:cNvSpPr>
            <a:spLocks noGrp="1"/>
          </p:cNvSpPr>
          <p:nvPr>
            <p:ph sz="quarter" idx="4294967295"/>
          </p:nvPr>
        </p:nvSpPr>
        <p:spPr>
          <a:xfrm>
            <a:off x="762000" y="1066800"/>
            <a:ext cx="8915400" cy="4800600"/>
          </a:xfrm>
        </p:spPr>
        <p:txBody>
          <a:bodyPr/>
          <a:lstStyle/>
          <a:p>
            <a:pPr eaLnBrk="1" hangingPunct="1">
              <a:defRPr/>
            </a:pPr>
            <a:r>
              <a:rPr lang="en-US" dirty="0" smtClean="0"/>
              <a:t>AARP and VNA co-leads</a:t>
            </a:r>
          </a:p>
          <a:p>
            <a:pPr lvl="1" eaLnBrk="1" hangingPunct="1">
              <a:defRPr/>
            </a:pPr>
            <a:r>
              <a:rPr lang="en-US" dirty="0" smtClean="0"/>
              <a:t>Shirley Gibson</a:t>
            </a:r>
          </a:p>
          <a:p>
            <a:pPr lvl="1" eaLnBrk="1" hangingPunct="1">
              <a:defRPr/>
            </a:pPr>
            <a:r>
              <a:rPr lang="en-US" dirty="0" smtClean="0"/>
              <a:t>David </a:t>
            </a:r>
            <a:r>
              <a:rPr lang="en-US" dirty="0" err="1" smtClean="0"/>
              <a:t>Debiasi</a:t>
            </a:r>
            <a:endParaRPr lang="en-US" dirty="0" smtClean="0"/>
          </a:p>
          <a:p>
            <a:pPr lvl="1" eaLnBrk="1" hangingPunct="1">
              <a:defRPr/>
            </a:pPr>
            <a:r>
              <a:rPr lang="en-US" dirty="0" smtClean="0"/>
              <a:t>Bill </a:t>
            </a:r>
            <a:r>
              <a:rPr lang="en-US" dirty="0" err="1" smtClean="0"/>
              <a:t>Kalio</a:t>
            </a:r>
            <a:endParaRPr lang="en-US" dirty="0" smtClean="0"/>
          </a:p>
          <a:p>
            <a:pPr lvl="1" eaLnBrk="1" hangingPunct="1">
              <a:defRPr/>
            </a:pPr>
            <a:r>
              <a:rPr lang="en-US" dirty="0" smtClean="0"/>
              <a:t>Susan Motley</a:t>
            </a:r>
          </a:p>
          <a:p>
            <a:pPr eaLnBrk="1" hangingPunct="1">
              <a:defRPr/>
            </a:pPr>
            <a:r>
              <a:rPr lang="en-US" dirty="0" smtClean="0"/>
              <a:t>Access to Care</a:t>
            </a:r>
          </a:p>
          <a:p>
            <a:pPr lvl="1" eaLnBrk="1" hangingPunct="1">
              <a:defRPr/>
            </a:pPr>
            <a:r>
              <a:rPr lang="en-US" dirty="0" smtClean="0"/>
              <a:t>Cindy Fagan</a:t>
            </a:r>
          </a:p>
          <a:p>
            <a:pPr lvl="1" eaLnBrk="1" hangingPunct="1">
              <a:defRPr/>
            </a:pPr>
            <a:r>
              <a:rPr lang="en-US" dirty="0" smtClean="0"/>
              <a:t>Linda Ault</a:t>
            </a:r>
          </a:p>
          <a:p>
            <a:pPr eaLnBrk="1" hangingPunct="1">
              <a:defRPr/>
            </a:pPr>
            <a:r>
              <a:rPr lang="en-US" dirty="0" smtClean="0"/>
              <a:t>Education Progression</a:t>
            </a:r>
          </a:p>
          <a:p>
            <a:pPr lvl="1" eaLnBrk="1" hangingPunct="1">
              <a:defRPr/>
            </a:pPr>
            <a:r>
              <a:rPr lang="en-US" dirty="0" smtClean="0"/>
              <a:t>Deb Zimmermann</a:t>
            </a:r>
          </a:p>
          <a:p>
            <a:pPr lvl="1" eaLnBrk="1" hangingPunct="1">
              <a:defRPr/>
            </a:pPr>
            <a:r>
              <a:rPr lang="en-US" dirty="0" smtClean="0"/>
              <a:t>Linda Dedo</a:t>
            </a:r>
          </a:p>
          <a:p>
            <a:pPr marL="0" indent="0" eaLnBrk="1" hangingPunct="1">
              <a:buFont typeface="Wingdings 2" pitchFamily="18" charset="2"/>
              <a:buNone/>
              <a:defRPr/>
            </a:pPr>
            <a:endParaRPr lang="en-US" dirty="0" smtClean="0"/>
          </a:p>
          <a:p>
            <a:pPr eaLnBrk="1" hangingPunct="1">
              <a:defRPr/>
            </a:pPr>
            <a:endParaRPr lang="en-US" dirty="0" smtClean="0"/>
          </a:p>
        </p:txBody>
      </p:sp>
    </p:spTree>
    <p:extLst>
      <p:ext uri="{BB962C8B-B14F-4D97-AF65-F5344CB8AC3E}">
        <p14:creationId xmlns:p14="http://schemas.microsoft.com/office/powerpoint/2010/main" val="757463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z="2400" dirty="0" smtClean="0">
                <a:solidFill>
                  <a:schemeClr val="accent1"/>
                </a:solidFill>
              </a:rPr>
              <a:t>VA  RAC  Leadership Council (</a:t>
            </a:r>
            <a:r>
              <a:rPr lang="en-US" sz="2400" dirty="0" err="1" smtClean="0">
                <a:solidFill>
                  <a:schemeClr val="accent1"/>
                </a:solidFill>
              </a:rPr>
              <a:t>con’t</a:t>
            </a:r>
            <a:r>
              <a:rPr lang="en-US" sz="2400" dirty="0" smtClean="0">
                <a:solidFill>
                  <a:schemeClr val="accent1"/>
                </a:solidFill>
              </a:rPr>
              <a:t>) </a:t>
            </a:r>
          </a:p>
        </p:txBody>
      </p:sp>
      <p:sp>
        <p:nvSpPr>
          <p:cNvPr id="18435" name="Content Placeholder 3"/>
          <p:cNvSpPr>
            <a:spLocks noGrp="1"/>
          </p:cNvSpPr>
          <p:nvPr>
            <p:ph sz="quarter" idx="4294967295"/>
          </p:nvPr>
        </p:nvSpPr>
        <p:spPr>
          <a:xfrm>
            <a:off x="914400" y="1219200"/>
            <a:ext cx="7620000" cy="4727575"/>
          </a:xfrm>
        </p:spPr>
        <p:txBody>
          <a:bodyPr/>
          <a:lstStyle/>
          <a:p>
            <a:pPr eaLnBrk="1" hangingPunct="1"/>
            <a:r>
              <a:rPr lang="en-US" dirty="0" smtClean="0"/>
              <a:t>Leadership</a:t>
            </a:r>
          </a:p>
          <a:p>
            <a:pPr lvl="1" eaLnBrk="1" hangingPunct="1"/>
            <a:r>
              <a:rPr lang="en-US" dirty="0" err="1" smtClean="0"/>
              <a:t>Loressa</a:t>
            </a:r>
            <a:r>
              <a:rPr lang="en-US" dirty="0" smtClean="0"/>
              <a:t> Cole</a:t>
            </a:r>
          </a:p>
          <a:p>
            <a:pPr lvl="1" eaLnBrk="1" hangingPunct="1"/>
            <a:r>
              <a:rPr lang="en-US" dirty="0" smtClean="0"/>
              <a:t>Lindsey Cardwell</a:t>
            </a:r>
          </a:p>
          <a:p>
            <a:pPr eaLnBrk="1" hangingPunct="1"/>
            <a:r>
              <a:rPr lang="en-US" dirty="0" smtClean="0"/>
              <a:t>Workforce Planning</a:t>
            </a:r>
          </a:p>
          <a:p>
            <a:pPr lvl="1" eaLnBrk="1" hangingPunct="1"/>
            <a:r>
              <a:rPr lang="en-US" dirty="0" err="1" smtClean="0"/>
              <a:t>Richardean</a:t>
            </a:r>
            <a:r>
              <a:rPr lang="en-US" dirty="0" smtClean="0"/>
              <a:t> Benjamin</a:t>
            </a:r>
          </a:p>
          <a:p>
            <a:pPr lvl="1" eaLnBrk="1" hangingPunct="1"/>
            <a:r>
              <a:rPr lang="en-US" dirty="0" smtClean="0"/>
              <a:t>Nina </a:t>
            </a:r>
            <a:r>
              <a:rPr lang="en-US" dirty="0" err="1" smtClean="0"/>
              <a:t>Beaman</a:t>
            </a:r>
            <a:endParaRPr lang="en-US" dirty="0" smtClean="0"/>
          </a:p>
          <a:p>
            <a:pPr eaLnBrk="1" hangingPunct="1"/>
            <a:r>
              <a:rPr lang="en-US" dirty="0" smtClean="0"/>
              <a:t>Team Based Care Delivery</a:t>
            </a:r>
          </a:p>
          <a:p>
            <a:pPr lvl="1" eaLnBrk="1" hangingPunct="1"/>
            <a:r>
              <a:rPr lang="en-US" dirty="0" smtClean="0"/>
              <a:t>Sallie </a:t>
            </a:r>
            <a:r>
              <a:rPr lang="en-US" dirty="0" err="1" smtClean="0"/>
              <a:t>Eissler</a:t>
            </a:r>
            <a:endParaRPr lang="en-US" dirty="0" smtClean="0"/>
          </a:p>
          <a:p>
            <a:pPr lvl="1" eaLnBrk="1" hangingPunct="1"/>
            <a:r>
              <a:rPr lang="en-US" dirty="0" smtClean="0"/>
              <a:t>Patti McCue</a:t>
            </a:r>
          </a:p>
          <a:p>
            <a:pPr lvl="1" eaLnBrk="1" hangingPunct="1">
              <a:buFont typeface="Wingdings" pitchFamily="2" charset="2"/>
              <a:buChar char="§"/>
            </a:pPr>
            <a:endParaRPr lang="en-US" dirty="0" smtClean="0"/>
          </a:p>
          <a:p>
            <a:pPr eaLnBrk="1" hangingPunct="1"/>
            <a:endParaRPr lang="en-US" dirty="0" smtClean="0"/>
          </a:p>
        </p:txBody>
      </p:sp>
    </p:spTree>
    <p:extLst>
      <p:ext uri="{BB962C8B-B14F-4D97-AF65-F5344CB8AC3E}">
        <p14:creationId xmlns:p14="http://schemas.microsoft.com/office/powerpoint/2010/main" val="1831892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04801" y="223838"/>
            <a:ext cx="6218238" cy="681037"/>
          </a:xfrm>
        </p:spPr>
        <p:txBody>
          <a:bodyPr/>
          <a:lstStyle/>
          <a:p>
            <a:pPr eaLnBrk="1" hangingPunct="1"/>
            <a:r>
              <a:rPr lang="en-US" sz="3600" dirty="0" smtClean="0">
                <a:solidFill>
                  <a:schemeClr val="accent1"/>
                </a:solidFill>
              </a:rPr>
              <a:t/>
            </a:r>
            <a:br>
              <a:rPr lang="en-US" sz="3600" dirty="0" smtClean="0">
                <a:solidFill>
                  <a:schemeClr val="accent1"/>
                </a:solidFill>
              </a:rPr>
            </a:br>
            <a:r>
              <a:rPr lang="en-US" sz="2400" dirty="0" smtClean="0">
                <a:solidFill>
                  <a:schemeClr val="accent1"/>
                </a:solidFill>
              </a:rPr>
              <a:t>What Does this Mean for Nursing in Virginia?</a:t>
            </a:r>
          </a:p>
        </p:txBody>
      </p:sp>
      <p:sp>
        <p:nvSpPr>
          <p:cNvPr id="19459" name="Content Placeholder 2"/>
          <p:cNvSpPr>
            <a:spLocks noGrp="1"/>
          </p:cNvSpPr>
          <p:nvPr>
            <p:ph sz="quarter" idx="4294967295"/>
          </p:nvPr>
        </p:nvSpPr>
        <p:spPr>
          <a:xfrm>
            <a:off x="533400" y="1219200"/>
            <a:ext cx="8504238" cy="4572000"/>
          </a:xfrm>
        </p:spPr>
        <p:txBody>
          <a:bodyPr/>
          <a:lstStyle/>
          <a:p>
            <a:pPr eaLnBrk="1" hangingPunct="1"/>
            <a:r>
              <a:rPr lang="en-US" dirty="0" smtClean="0"/>
              <a:t>Partners:</a:t>
            </a:r>
          </a:p>
          <a:p>
            <a:pPr lvl="1" eaLnBrk="1" hangingPunct="1"/>
            <a:r>
              <a:rPr lang="en-US" dirty="0" smtClean="0"/>
              <a:t>Virginia Nurses Association</a:t>
            </a:r>
          </a:p>
          <a:p>
            <a:pPr lvl="1" eaLnBrk="1" hangingPunct="1"/>
            <a:r>
              <a:rPr lang="en-US" dirty="0" smtClean="0"/>
              <a:t>AARP Virginia</a:t>
            </a:r>
          </a:p>
          <a:p>
            <a:pPr lvl="1" eaLnBrk="1" hangingPunct="1"/>
            <a:endParaRPr lang="en-US" dirty="0" smtClean="0"/>
          </a:p>
          <a:p>
            <a:pPr eaLnBrk="1" hangingPunct="1"/>
            <a:r>
              <a:rPr lang="en-US" dirty="0" smtClean="0"/>
              <a:t>Existing work:</a:t>
            </a:r>
          </a:p>
          <a:p>
            <a:pPr lvl="1" eaLnBrk="1" hangingPunct="1"/>
            <a:r>
              <a:rPr lang="en-US" dirty="0" smtClean="0"/>
              <a:t>ANA</a:t>
            </a:r>
          </a:p>
          <a:p>
            <a:pPr lvl="1" eaLnBrk="1" hangingPunct="1"/>
            <a:r>
              <a:rPr lang="en-US" dirty="0" smtClean="0"/>
              <a:t>All nursing organizations, education, employers, regulatory</a:t>
            </a:r>
          </a:p>
          <a:p>
            <a:pPr lvl="1" eaLnBrk="1" hangingPunct="1"/>
            <a:endParaRPr lang="en-US" dirty="0" smtClean="0"/>
          </a:p>
          <a:p>
            <a:pPr eaLnBrk="1" hangingPunct="1"/>
            <a:r>
              <a:rPr lang="en-US" dirty="0" smtClean="0"/>
              <a:t>Allied partners:</a:t>
            </a:r>
          </a:p>
          <a:p>
            <a:pPr lvl="1" eaLnBrk="1" hangingPunct="1"/>
            <a:r>
              <a:rPr lang="en-US" dirty="0" smtClean="0"/>
              <a:t>All stakeholder groups</a:t>
            </a:r>
          </a:p>
        </p:txBody>
      </p:sp>
    </p:spTree>
    <p:extLst>
      <p:ext uri="{BB962C8B-B14F-4D97-AF65-F5344CB8AC3E}">
        <p14:creationId xmlns:p14="http://schemas.microsoft.com/office/powerpoint/2010/main" val="3898219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z="2900" dirty="0" smtClean="0">
                <a:solidFill>
                  <a:schemeClr val="accent1"/>
                </a:solidFill>
              </a:rPr>
              <a:t>Goals</a:t>
            </a:r>
            <a:br>
              <a:rPr lang="en-US" sz="2900" dirty="0" smtClean="0">
                <a:solidFill>
                  <a:schemeClr val="accent1"/>
                </a:solidFill>
              </a:rPr>
            </a:br>
            <a:r>
              <a:rPr lang="en-US" sz="2900" dirty="0">
                <a:solidFill>
                  <a:schemeClr val="accent1"/>
                </a:solidFill>
              </a:rPr>
              <a:t>VA Regional Action Coalition</a:t>
            </a:r>
            <a:endParaRPr lang="en-US" sz="2900" dirty="0" smtClean="0">
              <a:solidFill>
                <a:schemeClr val="accent1"/>
              </a:solidFill>
            </a:endParaRPr>
          </a:p>
        </p:txBody>
      </p:sp>
      <p:sp>
        <p:nvSpPr>
          <p:cNvPr id="20483" name="Content Placeholder 2"/>
          <p:cNvSpPr>
            <a:spLocks noGrp="1"/>
          </p:cNvSpPr>
          <p:nvPr>
            <p:ph sz="quarter" idx="4294967295"/>
          </p:nvPr>
        </p:nvSpPr>
        <p:spPr>
          <a:xfrm>
            <a:off x="533400" y="1143000"/>
            <a:ext cx="8504238" cy="4572000"/>
          </a:xfrm>
        </p:spPr>
        <p:txBody>
          <a:bodyPr/>
          <a:lstStyle/>
          <a:p>
            <a:pPr eaLnBrk="1" hangingPunct="1">
              <a:buFont typeface="Wingdings" pitchFamily="2" charset="2"/>
              <a:buChar char="q"/>
            </a:pPr>
            <a:r>
              <a:rPr lang="en-US" sz="2800" dirty="0" smtClean="0"/>
              <a:t>Access</a:t>
            </a:r>
          </a:p>
          <a:p>
            <a:pPr lvl="1" eaLnBrk="1" hangingPunct="1">
              <a:buClrTx/>
              <a:buFont typeface="Wingdings" pitchFamily="2" charset="2"/>
              <a:buChar char="q"/>
            </a:pPr>
            <a:r>
              <a:rPr lang="en-US" dirty="0" smtClean="0">
                <a:solidFill>
                  <a:schemeClr val="tx1"/>
                </a:solidFill>
              </a:rPr>
              <a:t>Practice to the full scope of practice</a:t>
            </a:r>
          </a:p>
          <a:p>
            <a:pPr lvl="1" eaLnBrk="1" hangingPunct="1">
              <a:buClrTx/>
              <a:buFont typeface="Wingdings" pitchFamily="2" charset="2"/>
              <a:buChar char="q"/>
            </a:pPr>
            <a:r>
              <a:rPr lang="en-US" dirty="0" smtClean="0">
                <a:solidFill>
                  <a:schemeClr val="tx1"/>
                </a:solidFill>
              </a:rPr>
              <a:t>Advance Practice Registered Nurses</a:t>
            </a:r>
          </a:p>
          <a:p>
            <a:pPr lvl="1" eaLnBrk="1" hangingPunct="1">
              <a:buClrTx/>
              <a:buFont typeface="Wingdings" pitchFamily="2" charset="2"/>
              <a:buChar char="q"/>
            </a:pPr>
            <a:r>
              <a:rPr lang="en-US" dirty="0" smtClean="0">
                <a:solidFill>
                  <a:schemeClr val="tx1"/>
                </a:solidFill>
              </a:rPr>
              <a:t>All nurses</a:t>
            </a:r>
          </a:p>
          <a:p>
            <a:pPr lvl="1" eaLnBrk="1" hangingPunct="1">
              <a:buClr>
                <a:srgbClr val="D19049"/>
              </a:buClr>
              <a:buFont typeface="Wingdings" pitchFamily="2" charset="2"/>
              <a:buChar char="q"/>
            </a:pPr>
            <a:endParaRPr lang="en-US" dirty="0" smtClean="0">
              <a:solidFill>
                <a:schemeClr val="tx1"/>
              </a:solidFill>
            </a:endParaRPr>
          </a:p>
          <a:p>
            <a:pPr eaLnBrk="1" hangingPunct="1">
              <a:buFont typeface="Wingdings" pitchFamily="2" charset="2"/>
              <a:buChar char="q"/>
            </a:pPr>
            <a:r>
              <a:rPr lang="en-US" sz="2800" dirty="0" smtClean="0"/>
              <a:t>Education</a:t>
            </a:r>
          </a:p>
          <a:p>
            <a:pPr lvl="1" eaLnBrk="1" hangingPunct="1">
              <a:buClrTx/>
              <a:buFont typeface="Wingdings" pitchFamily="2" charset="2"/>
              <a:buChar char="q"/>
            </a:pPr>
            <a:r>
              <a:rPr lang="en-US" dirty="0" smtClean="0">
                <a:solidFill>
                  <a:schemeClr val="tx1"/>
                </a:solidFill>
              </a:rPr>
              <a:t>Academic progression</a:t>
            </a:r>
          </a:p>
          <a:p>
            <a:pPr lvl="1" eaLnBrk="1" hangingPunct="1">
              <a:buClrTx/>
              <a:buFont typeface="Wingdings" pitchFamily="2" charset="2"/>
              <a:buChar char="q"/>
            </a:pPr>
            <a:r>
              <a:rPr lang="en-US" dirty="0" smtClean="0">
                <a:solidFill>
                  <a:schemeClr val="tx1"/>
                </a:solidFill>
              </a:rPr>
              <a:t>Residency programs</a:t>
            </a:r>
          </a:p>
          <a:p>
            <a:pPr eaLnBrk="1" hangingPunct="1">
              <a:buFont typeface="Wingdings" pitchFamily="2" charset="2"/>
              <a:buNone/>
            </a:pPr>
            <a:endParaRPr lang="en-US" dirty="0" smtClean="0"/>
          </a:p>
        </p:txBody>
      </p:sp>
    </p:spTree>
    <p:extLst>
      <p:ext uri="{BB962C8B-B14F-4D97-AF65-F5344CB8AC3E}">
        <p14:creationId xmlns:p14="http://schemas.microsoft.com/office/powerpoint/2010/main" val="2676261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xfrm>
            <a:off x="533400" y="609600"/>
            <a:ext cx="5891213" cy="681037"/>
          </a:xfrm>
        </p:spPr>
        <p:txBody>
          <a:bodyPr/>
          <a:lstStyle/>
          <a:p>
            <a:r>
              <a:rPr lang="en-US" sz="2400" dirty="0" smtClean="0">
                <a:solidFill>
                  <a:schemeClr val="accent1"/>
                </a:solidFill>
              </a:rPr>
              <a:t>VA Regional Action Coalition Goals</a:t>
            </a:r>
            <a:r>
              <a:rPr lang="en-US" sz="2900" dirty="0" smtClean="0">
                <a:solidFill>
                  <a:schemeClr val="accent1"/>
                </a:solidFill>
              </a:rPr>
              <a:t/>
            </a:r>
            <a:br>
              <a:rPr lang="en-US" sz="2900" dirty="0" smtClean="0">
                <a:solidFill>
                  <a:schemeClr val="accent1"/>
                </a:solidFill>
              </a:rPr>
            </a:br>
            <a:r>
              <a:rPr lang="en-US" sz="2900" dirty="0" smtClean="0">
                <a:solidFill>
                  <a:schemeClr val="accent1"/>
                </a:solidFill>
              </a:rPr>
              <a:t> </a:t>
            </a:r>
          </a:p>
        </p:txBody>
      </p:sp>
      <p:sp>
        <p:nvSpPr>
          <p:cNvPr id="21507" name="Rectangle 3"/>
          <p:cNvSpPr>
            <a:spLocks noGrp="1"/>
          </p:cNvSpPr>
          <p:nvPr>
            <p:ph type="body" idx="4294967295"/>
          </p:nvPr>
        </p:nvSpPr>
        <p:spPr>
          <a:xfrm>
            <a:off x="381000" y="1143000"/>
            <a:ext cx="8991600" cy="4419600"/>
          </a:xfrm>
        </p:spPr>
        <p:txBody>
          <a:bodyPr/>
          <a:lstStyle/>
          <a:p>
            <a:pPr lvl="1" eaLnBrk="1" hangingPunct="1">
              <a:buClrTx/>
              <a:buFont typeface="Wingdings" pitchFamily="2" charset="2"/>
              <a:buChar char="q"/>
            </a:pPr>
            <a:r>
              <a:rPr lang="en-US" sz="2400" dirty="0" smtClean="0">
                <a:solidFill>
                  <a:schemeClr val="tx1"/>
                </a:solidFill>
              </a:rPr>
              <a:t>Leadership</a:t>
            </a:r>
          </a:p>
          <a:p>
            <a:pPr lvl="2" eaLnBrk="1" hangingPunct="1">
              <a:buClrTx/>
              <a:buFont typeface="Arial" charset="0"/>
              <a:buChar char="•"/>
            </a:pPr>
            <a:r>
              <a:rPr lang="en-US" dirty="0" smtClean="0"/>
              <a:t>Nurse Leaders at the Bedside</a:t>
            </a:r>
          </a:p>
          <a:p>
            <a:pPr lvl="2" eaLnBrk="1" hangingPunct="1">
              <a:buClrTx/>
              <a:buFont typeface="Arial" charset="0"/>
              <a:buChar char="•"/>
            </a:pPr>
            <a:r>
              <a:rPr lang="en-US" dirty="0" smtClean="0"/>
              <a:t>Nurse Leaders on Boards</a:t>
            </a:r>
          </a:p>
          <a:p>
            <a:pPr lvl="1" eaLnBrk="1" hangingPunct="1">
              <a:buClrTx/>
              <a:buFont typeface="Wingdings" pitchFamily="2" charset="2"/>
              <a:buChar char="q"/>
            </a:pPr>
            <a:r>
              <a:rPr lang="en-US" sz="2400" dirty="0" smtClean="0">
                <a:solidFill>
                  <a:schemeClr val="tx1"/>
                </a:solidFill>
              </a:rPr>
              <a:t>Workforce Planning</a:t>
            </a:r>
          </a:p>
          <a:p>
            <a:pPr lvl="2" eaLnBrk="1" hangingPunct="1">
              <a:buClrTx/>
              <a:buFont typeface="Arial" charset="0"/>
              <a:buChar char="•"/>
            </a:pPr>
            <a:r>
              <a:rPr lang="en-US" dirty="0" smtClean="0"/>
              <a:t>VDH/Workforce Development Authority</a:t>
            </a:r>
          </a:p>
          <a:p>
            <a:pPr lvl="2" eaLnBrk="1" hangingPunct="1">
              <a:buClrTx/>
              <a:buFont typeface="Arial" charset="0"/>
              <a:buChar char="•"/>
            </a:pPr>
            <a:r>
              <a:rPr lang="en-US" dirty="0" smtClean="0"/>
              <a:t>DHP’s Healthcare Workforce Data Center</a:t>
            </a:r>
            <a:endParaRPr lang="en-US" dirty="0" smtClean="0">
              <a:solidFill>
                <a:schemeClr val="tx1"/>
              </a:solidFill>
            </a:endParaRPr>
          </a:p>
          <a:p>
            <a:pPr lvl="1" eaLnBrk="1" hangingPunct="1">
              <a:buClrTx/>
              <a:buFont typeface="Wingdings" pitchFamily="2" charset="2"/>
              <a:buChar char="q"/>
            </a:pPr>
            <a:r>
              <a:rPr lang="en-US" sz="2400" dirty="0" smtClean="0">
                <a:solidFill>
                  <a:schemeClr val="tx1"/>
                </a:solidFill>
              </a:rPr>
              <a:t>Team based care delivery </a:t>
            </a:r>
          </a:p>
          <a:p>
            <a:pPr lvl="2" eaLnBrk="1" hangingPunct="1">
              <a:buClrTx/>
              <a:buFont typeface="Arial" charset="0"/>
              <a:buChar char="•"/>
            </a:pPr>
            <a:r>
              <a:rPr lang="en-US" dirty="0" smtClean="0"/>
              <a:t>VHRI</a:t>
            </a:r>
          </a:p>
          <a:p>
            <a:pPr lvl="2" eaLnBrk="1" hangingPunct="1">
              <a:buClrTx/>
              <a:buFont typeface="Arial" charset="0"/>
              <a:buChar char="•"/>
            </a:pPr>
            <a:r>
              <a:rPr lang="en-US" dirty="0" err="1" smtClean="0"/>
              <a:t>Interprofessional</a:t>
            </a:r>
            <a:r>
              <a:rPr lang="en-US" dirty="0" smtClean="0"/>
              <a:t> Education</a:t>
            </a:r>
          </a:p>
          <a:p>
            <a:pPr lvl="2" eaLnBrk="1" hangingPunct="1">
              <a:buFont typeface="Wingdings" pitchFamily="2" charset="2"/>
              <a:buChar char="q"/>
            </a:pPr>
            <a:endParaRPr lang="en-US" b="1" dirty="0" smtClean="0">
              <a:solidFill>
                <a:srgbClr val="D19049"/>
              </a:solidFill>
            </a:endParaRPr>
          </a:p>
          <a:p>
            <a:endParaRPr lang="en-US" dirty="0" smtClean="0"/>
          </a:p>
        </p:txBody>
      </p:sp>
    </p:spTree>
    <p:extLst>
      <p:ext uri="{BB962C8B-B14F-4D97-AF65-F5344CB8AC3E}">
        <p14:creationId xmlns:p14="http://schemas.microsoft.com/office/powerpoint/2010/main" val="39352301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dirty="0" smtClean="0">
                <a:solidFill>
                  <a:schemeClr val="accent1"/>
                </a:solidFill>
              </a:rPr>
              <a:t>Key Messages Dovetail with Virginia’s Work</a:t>
            </a:r>
          </a:p>
        </p:txBody>
      </p:sp>
      <p:sp>
        <p:nvSpPr>
          <p:cNvPr id="22531" name="Content Placeholder 2"/>
          <p:cNvSpPr>
            <a:spLocks noGrp="1"/>
          </p:cNvSpPr>
          <p:nvPr>
            <p:ph sz="quarter" idx="4294967295"/>
          </p:nvPr>
        </p:nvSpPr>
        <p:spPr>
          <a:xfrm>
            <a:off x="609600" y="990600"/>
            <a:ext cx="8839200" cy="4648200"/>
          </a:xfrm>
        </p:spPr>
        <p:txBody>
          <a:bodyPr/>
          <a:lstStyle/>
          <a:p>
            <a:pPr eaLnBrk="1" hangingPunct="1"/>
            <a:r>
              <a:rPr lang="en-US" dirty="0" smtClean="0"/>
              <a:t>ACCESS</a:t>
            </a:r>
          </a:p>
          <a:p>
            <a:pPr marL="742950" lvl="1" indent="-285750" eaLnBrk="1" hangingPunct="1"/>
            <a:r>
              <a:rPr lang="en-US" sz="1800" dirty="0" smtClean="0"/>
              <a:t>Virginia Council of Nurse Practitioners –MSV</a:t>
            </a:r>
          </a:p>
          <a:p>
            <a:pPr marL="742950" lvl="1" indent="-285750" eaLnBrk="1" hangingPunct="1"/>
            <a:r>
              <a:rPr lang="en-US" sz="1800" dirty="0" smtClean="0"/>
              <a:t>Department of Health Professions</a:t>
            </a:r>
          </a:p>
          <a:p>
            <a:pPr marL="742950" lvl="1" indent="-285750" eaLnBrk="1" hangingPunct="1"/>
            <a:r>
              <a:rPr lang="en-US" sz="1800" dirty="0" smtClean="0"/>
              <a:t>AARP</a:t>
            </a:r>
          </a:p>
          <a:p>
            <a:pPr eaLnBrk="1" hangingPunct="1"/>
            <a:r>
              <a:rPr lang="en-US" dirty="0" smtClean="0"/>
              <a:t>EDUCATION</a:t>
            </a:r>
          </a:p>
          <a:p>
            <a:pPr marL="742950" lvl="1" indent="-285750" eaLnBrk="1" hangingPunct="1"/>
            <a:r>
              <a:rPr lang="en-US" sz="1800" dirty="0" smtClean="0"/>
              <a:t>Virginia Magnet Consortium </a:t>
            </a:r>
          </a:p>
          <a:p>
            <a:pPr marL="742950" lvl="1" indent="-285750" eaLnBrk="1" hangingPunct="1"/>
            <a:r>
              <a:rPr lang="en-US" sz="1800" dirty="0" smtClean="0"/>
              <a:t>Richmond Memorial Health Foundation PIN 6 Grant</a:t>
            </a:r>
          </a:p>
          <a:p>
            <a:pPr eaLnBrk="1" hangingPunct="1"/>
            <a:r>
              <a:rPr lang="en-US" dirty="0" smtClean="0"/>
              <a:t>LEADERSHIP</a:t>
            </a:r>
          </a:p>
          <a:p>
            <a:pPr marL="742950" lvl="1" indent="-285750" eaLnBrk="1" hangingPunct="1"/>
            <a:r>
              <a:rPr lang="en-US" sz="1800" dirty="0" smtClean="0"/>
              <a:t>Center to Champion Nursing in America– Nurses on Boards</a:t>
            </a:r>
          </a:p>
          <a:p>
            <a:pPr marL="742950" lvl="1" indent="-285750" eaLnBrk="1" hangingPunct="1"/>
            <a:r>
              <a:rPr lang="en-US" sz="1800" dirty="0" smtClean="0"/>
              <a:t>Richmond Memorial Health Foundation - Nurse Leadership Institute</a:t>
            </a:r>
          </a:p>
          <a:p>
            <a:pPr eaLnBrk="1" hangingPunct="1"/>
            <a:endParaRPr lang="en-US" sz="2500" dirty="0" smtClean="0"/>
          </a:p>
        </p:txBody>
      </p:sp>
    </p:spTree>
    <p:extLst>
      <p:ext uri="{BB962C8B-B14F-4D97-AF65-F5344CB8AC3E}">
        <p14:creationId xmlns:p14="http://schemas.microsoft.com/office/powerpoint/2010/main" val="27030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p:txBody>
          <a:bodyPr/>
          <a:lstStyle/>
          <a:p>
            <a:fld id="{0DE66E8D-4778-4395-8A0B-77137B1D6487}" type="slidenum">
              <a:rPr lang="en-US"/>
              <a:pPr/>
              <a:t>2</a:t>
            </a:fld>
            <a:endParaRPr lang="en-US"/>
          </a:p>
        </p:txBody>
      </p:sp>
      <p:sp>
        <p:nvSpPr>
          <p:cNvPr id="5" name="Flowchart: Alternate Process 4"/>
          <p:cNvSpPr/>
          <p:nvPr/>
        </p:nvSpPr>
        <p:spPr>
          <a:xfrm>
            <a:off x="1066800" y="838200"/>
            <a:ext cx="3276600" cy="533400"/>
          </a:xfrm>
          <a:prstGeom prst="flowChartAlternateProcess">
            <a:avLst/>
          </a:prstGeom>
          <a:solidFill>
            <a:srgbClr val="4D8ABE"/>
          </a:solidFill>
          <a:ln>
            <a:solidFill>
              <a:srgbClr val="4D8ABE"/>
            </a:solidFill>
          </a:ln>
        </p:spPr>
        <p:style>
          <a:lnRef idx="1">
            <a:schemeClr val="accent6"/>
          </a:lnRef>
          <a:fillRef idx="2">
            <a:schemeClr val="accent6"/>
          </a:fillRef>
          <a:effectRef idx="1">
            <a:schemeClr val="accent6"/>
          </a:effectRef>
          <a:fontRef idx="minor">
            <a:schemeClr val="dk1"/>
          </a:fontRef>
        </p:style>
        <p:txBody>
          <a:bodyPr lIns="91432" tIns="45716" rIns="91432" bIns="45716" anchor="ctr"/>
          <a:lstStyle/>
          <a:p>
            <a:pPr algn="ctr" defTabSz="914318">
              <a:defRPr/>
            </a:pPr>
            <a:r>
              <a:rPr lang="en-US" sz="2000" b="1" dirty="0">
                <a:solidFill>
                  <a:srgbClr val="FFFFFF"/>
                </a:solidFill>
                <a:latin typeface="Arial" pitchFamily="34" charset="0"/>
                <a:cs typeface="Arial" pitchFamily="34" charset="0"/>
              </a:rPr>
              <a:t>Steering Committee</a:t>
            </a:r>
          </a:p>
        </p:txBody>
      </p:sp>
      <p:sp>
        <p:nvSpPr>
          <p:cNvPr id="7" name="Flowchart: Alternate Process 6"/>
          <p:cNvSpPr/>
          <p:nvPr/>
        </p:nvSpPr>
        <p:spPr>
          <a:xfrm>
            <a:off x="5353050" y="838200"/>
            <a:ext cx="3562350" cy="533400"/>
          </a:xfrm>
          <a:prstGeom prst="flowChartAlternateProcess">
            <a:avLst/>
          </a:prstGeom>
          <a:solidFill>
            <a:srgbClr val="4D8ABE"/>
          </a:solidFill>
          <a:ln>
            <a:solidFill>
              <a:srgbClr val="4D8ABE"/>
            </a:solidFill>
          </a:ln>
        </p:spPr>
        <p:style>
          <a:lnRef idx="1">
            <a:schemeClr val="accent6"/>
          </a:lnRef>
          <a:fillRef idx="2">
            <a:schemeClr val="accent6"/>
          </a:fillRef>
          <a:effectRef idx="1">
            <a:schemeClr val="accent6"/>
          </a:effectRef>
          <a:fontRef idx="minor">
            <a:schemeClr val="dk1"/>
          </a:fontRef>
        </p:style>
        <p:txBody>
          <a:bodyPr lIns="91432" tIns="45716" rIns="91432" bIns="45716" anchor="ctr"/>
          <a:lstStyle/>
          <a:p>
            <a:pPr algn="ctr" defTabSz="914318">
              <a:defRPr/>
            </a:pPr>
            <a:r>
              <a:rPr lang="en-US" sz="2000" b="1" dirty="0">
                <a:solidFill>
                  <a:srgbClr val="FFFFFF"/>
                </a:solidFill>
                <a:latin typeface="Arial" pitchFamily="34" charset="0"/>
                <a:cs typeface="Arial" pitchFamily="34" charset="0"/>
              </a:rPr>
              <a:t>BCBSFF &amp; FCN Leadership</a:t>
            </a:r>
          </a:p>
        </p:txBody>
      </p:sp>
      <p:sp>
        <p:nvSpPr>
          <p:cNvPr id="8" name="Plaque 7"/>
          <p:cNvSpPr/>
          <p:nvPr/>
        </p:nvSpPr>
        <p:spPr>
          <a:xfrm>
            <a:off x="833438" y="1922144"/>
            <a:ext cx="5181600" cy="400050"/>
          </a:xfrm>
          <a:prstGeom prst="plaque">
            <a:avLst/>
          </a:prstGeom>
          <a:ln>
            <a:solidFill>
              <a:schemeClr val="bg2">
                <a:lumMod val="25000"/>
              </a:schemeClr>
            </a:solidFill>
          </a:ln>
        </p:spPr>
        <p:style>
          <a:lnRef idx="1">
            <a:schemeClr val="accent6"/>
          </a:lnRef>
          <a:fillRef idx="1001">
            <a:schemeClr val="lt2"/>
          </a:fillRef>
          <a:effectRef idx="2">
            <a:schemeClr val="accent6"/>
          </a:effectRef>
          <a:fontRef idx="minor">
            <a:schemeClr val="lt1"/>
          </a:fontRef>
        </p:style>
        <p:txBody>
          <a:bodyPr lIns="91432" tIns="45716" rIns="91432" bIns="45716" anchor="ctr"/>
          <a:lstStyle/>
          <a:p>
            <a:pPr algn="ctr" defTabSz="914318">
              <a:defRPr/>
            </a:pPr>
            <a:r>
              <a:rPr lang="en-US" b="1" dirty="0">
                <a:solidFill>
                  <a:srgbClr val="EEECE1">
                    <a:lumMod val="25000"/>
                  </a:srgbClr>
                </a:solidFill>
                <a:latin typeface="Arial" pitchFamily="34" charset="0"/>
                <a:cs typeface="Arial" pitchFamily="34" charset="0"/>
              </a:rPr>
              <a:t>Scope of Practice Barriers</a:t>
            </a:r>
          </a:p>
        </p:txBody>
      </p:sp>
      <p:sp>
        <p:nvSpPr>
          <p:cNvPr id="16" name="Bevel 15"/>
          <p:cNvSpPr/>
          <p:nvPr/>
        </p:nvSpPr>
        <p:spPr>
          <a:xfrm>
            <a:off x="1727200" y="114300"/>
            <a:ext cx="5638800" cy="552450"/>
          </a:xfrm>
          <a:prstGeom prst="bevel">
            <a:avLst/>
          </a:prstGeom>
          <a:solidFill>
            <a:srgbClr val="4D8ABE"/>
          </a:solidFill>
          <a:ln>
            <a:solidFill>
              <a:srgbClr val="4D8ABE"/>
            </a:solidFill>
          </a:ln>
        </p:spPr>
        <p:style>
          <a:lnRef idx="2">
            <a:schemeClr val="accent6">
              <a:shade val="50000"/>
            </a:schemeClr>
          </a:lnRef>
          <a:fillRef idx="1">
            <a:schemeClr val="accent6"/>
          </a:fillRef>
          <a:effectRef idx="0">
            <a:schemeClr val="accent6"/>
          </a:effectRef>
          <a:fontRef idx="minor">
            <a:schemeClr val="lt1"/>
          </a:fontRef>
        </p:style>
        <p:txBody>
          <a:bodyPr lIns="91432" tIns="45716" rIns="91432" bIns="45716" anchor="ctr"/>
          <a:lstStyle/>
          <a:p>
            <a:pPr algn="ctr" defTabSz="912813" fontAlgn="base">
              <a:spcBef>
                <a:spcPct val="0"/>
              </a:spcBef>
              <a:spcAft>
                <a:spcPct val="0"/>
              </a:spcAft>
            </a:pPr>
            <a:r>
              <a:rPr lang="en-US" sz="2200" b="1" dirty="0">
                <a:solidFill>
                  <a:srgbClr val="FFFFFF"/>
                </a:solidFill>
                <a:latin typeface="Arial" pitchFamily="34" charset="0"/>
                <a:ea typeface="ＭＳ Ｐゴシック" pitchFamily="34" charset="-128"/>
                <a:cs typeface="Arial" pitchFamily="34" charset="0"/>
              </a:rPr>
              <a:t>Florida </a:t>
            </a:r>
            <a:r>
              <a:rPr lang="en-US" sz="2200" b="1" dirty="0">
                <a:solidFill>
                  <a:srgbClr val="FFFFFF"/>
                </a:solidFill>
                <a:latin typeface="Arial" pitchFamily="34" charset="0"/>
                <a:ea typeface="ＭＳ Ｐゴシック" pitchFamily="34" charset="-128"/>
                <a:cs typeface="Arial" pitchFamily="34" charset="0"/>
              </a:rPr>
              <a:t>Action Coalition</a:t>
            </a:r>
            <a:endParaRPr lang="en-US" sz="2200" b="1" dirty="0">
              <a:solidFill>
                <a:srgbClr val="FFFFFF"/>
              </a:solidFill>
              <a:latin typeface="Arial" pitchFamily="34" charset="0"/>
              <a:ea typeface="ＭＳ Ｐゴシック" pitchFamily="34" charset="-128"/>
              <a:cs typeface="Arial" pitchFamily="34" charset="0"/>
            </a:endParaRPr>
          </a:p>
        </p:txBody>
      </p:sp>
      <p:sp>
        <p:nvSpPr>
          <p:cNvPr id="19" name="Plaque 18"/>
          <p:cNvSpPr/>
          <p:nvPr/>
        </p:nvSpPr>
        <p:spPr>
          <a:xfrm>
            <a:off x="833438" y="2493644"/>
            <a:ext cx="5181600" cy="400050"/>
          </a:xfrm>
          <a:prstGeom prst="plaque">
            <a:avLst/>
          </a:prstGeom>
          <a:ln>
            <a:solidFill>
              <a:schemeClr val="bg2">
                <a:lumMod val="25000"/>
              </a:schemeClr>
            </a:solidFill>
          </a:ln>
        </p:spPr>
        <p:style>
          <a:lnRef idx="1">
            <a:schemeClr val="accent6"/>
          </a:lnRef>
          <a:fillRef idx="1001">
            <a:schemeClr val="lt2"/>
          </a:fillRef>
          <a:effectRef idx="2">
            <a:schemeClr val="accent6"/>
          </a:effectRef>
          <a:fontRef idx="minor">
            <a:schemeClr val="lt1"/>
          </a:fontRef>
        </p:style>
        <p:txBody>
          <a:bodyPr lIns="91432" tIns="45716" rIns="91432" bIns="45716" anchor="ctr"/>
          <a:lstStyle/>
          <a:p>
            <a:pPr algn="ctr" defTabSz="914318">
              <a:defRPr/>
            </a:pPr>
            <a:r>
              <a:rPr lang="en-US" b="1" dirty="0">
                <a:solidFill>
                  <a:srgbClr val="EEECE1">
                    <a:lumMod val="25000"/>
                  </a:srgbClr>
                </a:solidFill>
                <a:latin typeface="Arial" pitchFamily="34" charset="0"/>
                <a:cs typeface="Arial" pitchFamily="34" charset="0"/>
              </a:rPr>
              <a:t>Collaborative Effort Leadership</a:t>
            </a:r>
          </a:p>
        </p:txBody>
      </p:sp>
      <p:sp>
        <p:nvSpPr>
          <p:cNvPr id="20" name="Plaque 19"/>
          <p:cNvSpPr/>
          <p:nvPr/>
        </p:nvSpPr>
        <p:spPr>
          <a:xfrm>
            <a:off x="850900" y="3065144"/>
            <a:ext cx="5181600" cy="400050"/>
          </a:xfrm>
          <a:prstGeom prst="plaque">
            <a:avLst/>
          </a:prstGeom>
          <a:ln>
            <a:solidFill>
              <a:schemeClr val="bg2">
                <a:lumMod val="25000"/>
              </a:schemeClr>
            </a:solidFill>
          </a:ln>
        </p:spPr>
        <p:style>
          <a:lnRef idx="1">
            <a:schemeClr val="accent6"/>
          </a:lnRef>
          <a:fillRef idx="1001">
            <a:schemeClr val="lt2"/>
          </a:fillRef>
          <a:effectRef idx="2">
            <a:schemeClr val="accent6"/>
          </a:effectRef>
          <a:fontRef idx="minor">
            <a:schemeClr val="lt1"/>
          </a:fontRef>
        </p:style>
        <p:txBody>
          <a:bodyPr lIns="91432" tIns="45716" rIns="91432" bIns="45716" anchor="ctr"/>
          <a:lstStyle/>
          <a:p>
            <a:pPr algn="ctr" defTabSz="914318">
              <a:defRPr/>
            </a:pPr>
            <a:r>
              <a:rPr lang="en-US" b="1" dirty="0">
                <a:solidFill>
                  <a:srgbClr val="EEECE1">
                    <a:lumMod val="25000"/>
                  </a:srgbClr>
                </a:solidFill>
                <a:latin typeface="Arial" pitchFamily="34" charset="0"/>
                <a:cs typeface="Arial" pitchFamily="34" charset="0"/>
              </a:rPr>
              <a:t>Nurse Residency Programs</a:t>
            </a:r>
          </a:p>
        </p:txBody>
      </p:sp>
      <p:sp>
        <p:nvSpPr>
          <p:cNvPr id="21" name="Plaque 20"/>
          <p:cNvSpPr/>
          <p:nvPr/>
        </p:nvSpPr>
        <p:spPr>
          <a:xfrm>
            <a:off x="871538" y="3636644"/>
            <a:ext cx="5181600" cy="400050"/>
          </a:xfrm>
          <a:prstGeom prst="plaque">
            <a:avLst/>
          </a:prstGeom>
          <a:ln>
            <a:solidFill>
              <a:schemeClr val="bg2">
                <a:lumMod val="25000"/>
              </a:schemeClr>
            </a:solidFill>
          </a:ln>
        </p:spPr>
        <p:style>
          <a:lnRef idx="1">
            <a:schemeClr val="accent6"/>
          </a:lnRef>
          <a:fillRef idx="1001">
            <a:schemeClr val="lt2"/>
          </a:fillRef>
          <a:effectRef idx="2">
            <a:schemeClr val="accent6"/>
          </a:effectRef>
          <a:fontRef idx="minor">
            <a:schemeClr val="lt1"/>
          </a:fontRef>
        </p:style>
        <p:txBody>
          <a:bodyPr lIns="91432" tIns="45716" rIns="91432" bIns="45716" anchor="ctr"/>
          <a:lstStyle/>
          <a:p>
            <a:pPr algn="ctr" defTabSz="914318">
              <a:defRPr/>
            </a:pPr>
            <a:r>
              <a:rPr lang="en-US" b="1" dirty="0">
                <a:solidFill>
                  <a:srgbClr val="EEECE1">
                    <a:lumMod val="25000"/>
                  </a:srgbClr>
                </a:solidFill>
                <a:latin typeface="Arial" pitchFamily="34" charset="0"/>
                <a:cs typeface="Arial" pitchFamily="34" charset="0"/>
              </a:rPr>
              <a:t>80% Baccalaureate by 2020</a:t>
            </a:r>
          </a:p>
        </p:txBody>
      </p:sp>
      <p:sp>
        <p:nvSpPr>
          <p:cNvPr id="22" name="Plaque 21"/>
          <p:cNvSpPr/>
          <p:nvPr/>
        </p:nvSpPr>
        <p:spPr>
          <a:xfrm>
            <a:off x="850900" y="4208144"/>
            <a:ext cx="5181600" cy="400050"/>
          </a:xfrm>
          <a:prstGeom prst="plaque">
            <a:avLst/>
          </a:prstGeom>
          <a:ln>
            <a:solidFill>
              <a:schemeClr val="bg2">
                <a:lumMod val="25000"/>
              </a:schemeClr>
            </a:solidFill>
          </a:ln>
        </p:spPr>
        <p:style>
          <a:lnRef idx="1">
            <a:schemeClr val="accent6"/>
          </a:lnRef>
          <a:fillRef idx="1001">
            <a:schemeClr val="lt2"/>
          </a:fillRef>
          <a:effectRef idx="2">
            <a:schemeClr val="accent6"/>
          </a:effectRef>
          <a:fontRef idx="minor">
            <a:schemeClr val="lt1"/>
          </a:fontRef>
        </p:style>
        <p:txBody>
          <a:bodyPr lIns="91432" tIns="45716" rIns="91432" bIns="45716" anchor="ctr"/>
          <a:lstStyle/>
          <a:p>
            <a:pPr algn="ctr" defTabSz="914318">
              <a:defRPr/>
            </a:pPr>
            <a:r>
              <a:rPr lang="en-US" b="1" dirty="0">
                <a:solidFill>
                  <a:srgbClr val="EEECE1">
                    <a:lumMod val="25000"/>
                  </a:srgbClr>
                </a:solidFill>
                <a:latin typeface="Arial" pitchFamily="34" charset="0"/>
                <a:cs typeface="Arial" pitchFamily="34" charset="0"/>
              </a:rPr>
              <a:t>Double Nurse Doctorates by 2020</a:t>
            </a:r>
          </a:p>
        </p:txBody>
      </p:sp>
      <p:sp>
        <p:nvSpPr>
          <p:cNvPr id="23" name="Plaque 22"/>
          <p:cNvSpPr/>
          <p:nvPr/>
        </p:nvSpPr>
        <p:spPr>
          <a:xfrm>
            <a:off x="812800" y="4779644"/>
            <a:ext cx="5181600" cy="400050"/>
          </a:xfrm>
          <a:prstGeom prst="plaque">
            <a:avLst/>
          </a:prstGeom>
          <a:ln>
            <a:solidFill>
              <a:schemeClr val="bg2">
                <a:lumMod val="25000"/>
              </a:schemeClr>
            </a:solidFill>
          </a:ln>
        </p:spPr>
        <p:style>
          <a:lnRef idx="1">
            <a:schemeClr val="accent6"/>
          </a:lnRef>
          <a:fillRef idx="1001">
            <a:schemeClr val="lt2"/>
          </a:fillRef>
          <a:effectRef idx="2">
            <a:schemeClr val="accent6"/>
          </a:effectRef>
          <a:fontRef idx="minor">
            <a:schemeClr val="lt1"/>
          </a:fontRef>
        </p:style>
        <p:txBody>
          <a:bodyPr lIns="91432" tIns="45716" rIns="91432" bIns="45716" anchor="ctr"/>
          <a:lstStyle/>
          <a:p>
            <a:pPr algn="ctr" defTabSz="914318">
              <a:defRPr/>
            </a:pPr>
            <a:r>
              <a:rPr lang="en-US" b="1" dirty="0">
                <a:solidFill>
                  <a:srgbClr val="EEECE1">
                    <a:lumMod val="25000"/>
                  </a:srgbClr>
                </a:solidFill>
                <a:latin typeface="Arial" pitchFamily="34" charset="0"/>
                <a:cs typeface="Arial" pitchFamily="34" charset="0"/>
              </a:rPr>
              <a:t>Lifelong Learning Engagement</a:t>
            </a:r>
          </a:p>
        </p:txBody>
      </p:sp>
      <p:sp>
        <p:nvSpPr>
          <p:cNvPr id="24" name="Plaque 23"/>
          <p:cNvSpPr/>
          <p:nvPr/>
        </p:nvSpPr>
        <p:spPr>
          <a:xfrm>
            <a:off x="850900" y="5295900"/>
            <a:ext cx="5181600" cy="400050"/>
          </a:xfrm>
          <a:prstGeom prst="plaque">
            <a:avLst/>
          </a:prstGeom>
          <a:ln>
            <a:solidFill>
              <a:schemeClr val="bg2">
                <a:lumMod val="25000"/>
              </a:schemeClr>
            </a:solidFill>
          </a:ln>
        </p:spPr>
        <p:style>
          <a:lnRef idx="1">
            <a:schemeClr val="accent6"/>
          </a:lnRef>
          <a:fillRef idx="1001">
            <a:schemeClr val="lt2"/>
          </a:fillRef>
          <a:effectRef idx="2">
            <a:schemeClr val="accent6"/>
          </a:effectRef>
          <a:fontRef idx="minor">
            <a:schemeClr val="lt1"/>
          </a:fontRef>
        </p:style>
        <p:txBody>
          <a:bodyPr lIns="91432" tIns="45716" rIns="91432" bIns="45716" anchor="ctr"/>
          <a:lstStyle/>
          <a:p>
            <a:pPr algn="ctr" defTabSz="914318">
              <a:defRPr/>
            </a:pPr>
            <a:r>
              <a:rPr lang="en-US" b="1" dirty="0">
                <a:solidFill>
                  <a:srgbClr val="EEECE1">
                    <a:lumMod val="25000"/>
                  </a:srgbClr>
                </a:solidFill>
                <a:latin typeface="Arial" pitchFamily="34" charset="0"/>
                <a:cs typeface="Arial" pitchFamily="34" charset="0"/>
              </a:rPr>
              <a:t>Leadership Development</a:t>
            </a:r>
          </a:p>
        </p:txBody>
      </p:sp>
      <p:sp>
        <p:nvSpPr>
          <p:cNvPr id="25" name="Plaque 24"/>
          <p:cNvSpPr/>
          <p:nvPr/>
        </p:nvSpPr>
        <p:spPr>
          <a:xfrm>
            <a:off x="850900" y="5867400"/>
            <a:ext cx="5181600" cy="400050"/>
          </a:xfrm>
          <a:prstGeom prst="plaque">
            <a:avLst/>
          </a:prstGeom>
          <a:ln>
            <a:solidFill>
              <a:schemeClr val="bg2">
                <a:lumMod val="25000"/>
              </a:schemeClr>
            </a:solidFill>
          </a:ln>
        </p:spPr>
        <p:style>
          <a:lnRef idx="1">
            <a:schemeClr val="accent6"/>
          </a:lnRef>
          <a:fillRef idx="1001">
            <a:schemeClr val="lt2"/>
          </a:fillRef>
          <a:effectRef idx="2">
            <a:schemeClr val="accent6"/>
          </a:effectRef>
          <a:fontRef idx="minor">
            <a:schemeClr val="lt1"/>
          </a:fontRef>
        </p:style>
        <p:txBody>
          <a:bodyPr lIns="91432" tIns="45716" rIns="91432" bIns="45716" anchor="ctr"/>
          <a:lstStyle/>
          <a:p>
            <a:pPr algn="ctr" defTabSz="914318">
              <a:defRPr/>
            </a:pPr>
            <a:r>
              <a:rPr lang="en-US" b="1" dirty="0">
                <a:solidFill>
                  <a:srgbClr val="EEECE1">
                    <a:lumMod val="25000"/>
                  </a:srgbClr>
                </a:solidFill>
                <a:latin typeface="Arial" pitchFamily="34" charset="0"/>
                <a:cs typeface="Arial" pitchFamily="34" charset="0"/>
              </a:rPr>
              <a:t>Health Workforce Data Infrastructure</a:t>
            </a:r>
          </a:p>
        </p:txBody>
      </p:sp>
      <p:sp>
        <p:nvSpPr>
          <p:cNvPr id="26" name="Plaque 25"/>
          <p:cNvSpPr/>
          <p:nvPr/>
        </p:nvSpPr>
        <p:spPr>
          <a:xfrm>
            <a:off x="1074499" y="1524490"/>
            <a:ext cx="4509757" cy="205942"/>
          </a:xfrm>
          <a:prstGeom prst="plaque">
            <a:avLst/>
          </a:prstGeom>
          <a:ln>
            <a:solidFill>
              <a:schemeClr val="bg2">
                <a:lumMod val="25000"/>
              </a:schemeClr>
            </a:solidFill>
          </a:ln>
        </p:spPr>
        <p:style>
          <a:lnRef idx="1">
            <a:schemeClr val="accent6"/>
          </a:lnRef>
          <a:fillRef idx="1003">
            <a:schemeClr val="lt2"/>
          </a:fillRef>
          <a:effectRef idx="2">
            <a:schemeClr val="accent6"/>
          </a:effectRef>
          <a:fontRef idx="minor">
            <a:schemeClr val="lt1"/>
          </a:fontRef>
        </p:style>
        <p:txBody>
          <a:bodyPr lIns="91432" tIns="45716" rIns="91432" bIns="45716" anchor="ctr"/>
          <a:lstStyle/>
          <a:p>
            <a:pPr algn="ctr" defTabSz="914318">
              <a:defRPr/>
            </a:pPr>
            <a:r>
              <a:rPr lang="en-US" b="1" dirty="0">
                <a:solidFill>
                  <a:srgbClr val="EEECE1">
                    <a:lumMod val="25000"/>
                  </a:srgbClr>
                </a:solidFill>
                <a:latin typeface="Arial" pitchFamily="34" charset="0"/>
                <a:cs typeface="Arial" pitchFamily="34" charset="0"/>
              </a:rPr>
              <a:t>WORK GROUPS</a:t>
            </a:r>
          </a:p>
        </p:txBody>
      </p:sp>
      <p:sp>
        <p:nvSpPr>
          <p:cNvPr id="28" name="Plaque 27"/>
          <p:cNvSpPr/>
          <p:nvPr/>
        </p:nvSpPr>
        <p:spPr>
          <a:xfrm>
            <a:off x="6197600" y="1486592"/>
            <a:ext cx="2696883" cy="487680"/>
          </a:xfrm>
          <a:prstGeom prst="plaque">
            <a:avLst/>
          </a:prstGeom>
          <a:solidFill>
            <a:srgbClr val="4D8ABE"/>
          </a:solidFill>
        </p:spPr>
        <p:style>
          <a:lnRef idx="0">
            <a:schemeClr val="accent6"/>
          </a:lnRef>
          <a:fillRef idx="3">
            <a:schemeClr val="accent6"/>
          </a:fillRef>
          <a:effectRef idx="3">
            <a:schemeClr val="accent6"/>
          </a:effectRef>
          <a:fontRef idx="minor">
            <a:schemeClr val="lt1"/>
          </a:fontRef>
        </p:style>
        <p:txBody>
          <a:bodyPr lIns="91432" tIns="45716" rIns="91432" bIns="45716" anchor="ctr"/>
          <a:lstStyle>
            <a:lvl1pPr defTabSz="912813">
              <a:defRPr>
                <a:solidFill>
                  <a:schemeClr val="tx1"/>
                </a:solidFill>
                <a:latin typeface="Arial" charset="0"/>
                <a:ea typeface="ＭＳ Ｐゴシック" pitchFamily="34" charset="-128"/>
              </a:defRPr>
            </a:lvl1pPr>
            <a:lvl2pPr marL="742950" indent="-285750" defTabSz="912813">
              <a:defRPr>
                <a:solidFill>
                  <a:schemeClr val="tx1"/>
                </a:solidFill>
                <a:latin typeface="Arial" charset="0"/>
                <a:ea typeface="ＭＳ Ｐゴシック" pitchFamily="34" charset="-128"/>
              </a:defRPr>
            </a:lvl2pPr>
            <a:lvl3pPr marL="1143000" indent="-228600" defTabSz="912813">
              <a:defRPr>
                <a:solidFill>
                  <a:schemeClr val="tx1"/>
                </a:solidFill>
                <a:latin typeface="Arial" charset="0"/>
                <a:ea typeface="ＭＳ Ｐゴシック" pitchFamily="34" charset="-128"/>
              </a:defRPr>
            </a:lvl3pPr>
            <a:lvl4pPr marL="1600200" indent="-228600" defTabSz="912813">
              <a:defRPr>
                <a:solidFill>
                  <a:schemeClr val="tx1"/>
                </a:solidFill>
                <a:latin typeface="Arial" charset="0"/>
                <a:ea typeface="ＭＳ Ｐゴシック" pitchFamily="34" charset="-128"/>
              </a:defRPr>
            </a:lvl4pPr>
            <a:lvl5pPr marL="2057400" indent="-228600" defTabSz="912813">
              <a:defRPr>
                <a:solidFill>
                  <a:schemeClr val="tx1"/>
                </a:solidFill>
                <a:latin typeface="Arial" charset="0"/>
                <a:ea typeface="ＭＳ Ｐゴシック" pitchFamily="34" charset="-128"/>
              </a:defRPr>
            </a:lvl5pPr>
            <a:lvl6pPr marL="2514600" indent="-228600" defTabSz="912813" fontAlgn="base">
              <a:spcBef>
                <a:spcPct val="0"/>
              </a:spcBef>
              <a:spcAft>
                <a:spcPct val="0"/>
              </a:spcAft>
              <a:defRPr>
                <a:solidFill>
                  <a:schemeClr val="tx1"/>
                </a:solidFill>
                <a:latin typeface="Arial" charset="0"/>
                <a:ea typeface="ＭＳ Ｐゴシック" pitchFamily="34" charset="-128"/>
              </a:defRPr>
            </a:lvl6pPr>
            <a:lvl7pPr marL="2971800" indent="-228600" defTabSz="912813" fontAlgn="base">
              <a:spcBef>
                <a:spcPct val="0"/>
              </a:spcBef>
              <a:spcAft>
                <a:spcPct val="0"/>
              </a:spcAft>
              <a:defRPr>
                <a:solidFill>
                  <a:schemeClr val="tx1"/>
                </a:solidFill>
                <a:latin typeface="Arial" charset="0"/>
                <a:ea typeface="ＭＳ Ｐゴシック" pitchFamily="34" charset="-128"/>
              </a:defRPr>
            </a:lvl7pPr>
            <a:lvl8pPr marL="3429000" indent="-228600" defTabSz="912813" fontAlgn="base">
              <a:spcBef>
                <a:spcPct val="0"/>
              </a:spcBef>
              <a:spcAft>
                <a:spcPct val="0"/>
              </a:spcAft>
              <a:defRPr>
                <a:solidFill>
                  <a:schemeClr val="tx1"/>
                </a:solidFill>
                <a:latin typeface="Arial" charset="0"/>
                <a:ea typeface="ＭＳ Ｐゴシック" pitchFamily="34" charset="-128"/>
              </a:defRPr>
            </a:lvl8pPr>
            <a:lvl9pPr marL="3886200" indent="-228600" defTabSz="912813" fontAlgn="base">
              <a:spcBef>
                <a:spcPct val="0"/>
              </a:spcBef>
              <a:spcAft>
                <a:spcPct val="0"/>
              </a:spcAft>
              <a:defRPr>
                <a:solidFill>
                  <a:schemeClr val="tx1"/>
                </a:solidFill>
                <a:latin typeface="Arial" charset="0"/>
                <a:ea typeface="ＭＳ Ｐゴシック" pitchFamily="34" charset="-128"/>
              </a:defRPr>
            </a:lvl9pPr>
          </a:lstStyle>
          <a:p>
            <a:pPr algn="ctr" fontAlgn="base">
              <a:spcBef>
                <a:spcPct val="0"/>
              </a:spcBef>
              <a:spcAft>
                <a:spcPct val="0"/>
              </a:spcAft>
            </a:pPr>
            <a:r>
              <a:rPr lang="en-US" sz="2000" b="1" dirty="0">
                <a:solidFill>
                  <a:srgbClr val="FFFFFF"/>
                </a:solidFill>
                <a:latin typeface="Arial" pitchFamily="34" charset="0"/>
                <a:cs typeface="Arial" pitchFamily="34" charset="0"/>
              </a:rPr>
              <a:t>CORE CONCEPTS</a:t>
            </a:r>
          </a:p>
        </p:txBody>
      </p:sp>
      <p:cxnSp>
        <p:nvCxnSpPr>
          <p:cNvPr id="48" name="Straight Arrow Connector 47"/>
          <p:cNvCxnSpPr/>
          <p:nvPr/>
        </p:nvCxnSpPr>
        <p:spPr>
          <a:xfrm>
            <a:off x="4419600" y="1066800"/>
            <a:ext cx="858838" cy="0"/>
          </a:xfrm>
          <a:prstGeom prst="straightConnector1">
            <a:avLst/>
          </a:prstGeom>
          <a:ln>
            <a:solidFill>
              <a:schemeClr val="bg2">
                <a:lumMod val="25000"/>
              </a:schemeClr>
            </a:solidFill>
            <a:headEnd type="arrow"/>
            <a:tailEnd type="arrow"/>
          </a:ln>
        </p:spPr>
        <p:style>
          <a:lnRef idx="2">
            <a:schemeClr val="accent6"/>
          </a:lnRef>
          <a:fillRef idx="0">
            <a:schemeClr val="accent6"/>
          </a:fillRef>
          <a:effectRef idx="1">
            <a:schemeClr val="accent6"/>
          </a:effectRef>
          <a:fontRef idx="minor">
            <a:schemeClr val="tx1"/>
          </a:fontRef>
        </p:style>
      </p:cxnSp>
      <p:cxnSp>
        <p:nvCxnSpPr>
          <p:cNvPr id="3" name="Straight Arrow Connector 2"/>
          <p:cNvCxnSpPr/>
          <p:nvPr/>
        </p:nvCxnSpPr>
        <p:spPr>
          <a:xfrm>
            <a:off x="2895600" y="609600"/>
            <a:ext cx="0" cy="228600"/>
          </a:xfrm>
          <a:prstGeom prst="straightConnector1">
            <a:avLst/>
          </a:prstGeom>
          <a:ln w="15875">
            <a:solidFill>
              <a:schemeClr val="bg2">
                <a:lumMod val="25000"/>
              </a:schemeClr>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29" name="Straight Arrow Connector 28"/>
          <p:cNvCxnSpPr/>
          <p:nvPr/>
        </p:nvCxnSpPr>
        <p:spPr>
          <a:xfrm>
            <a:off x="6553200" y="609600"/>
            <a:ext cx="0" cy="228600"/>
          </a:xfrm>
          <a:prstGeom prst="straightConnector1">
            <a:avLst/>
          </a:prstGeom>
          <a:ln w="15875">
            <a:solidFill>
              <a:schemeClr val="bg2">
                <a:lumMod val="25000"/>
              </a:schemeClr>
            </a:solidFill>
            <a:headEnd type="triangle"/>
            <a:tailEnd type="triangle"/>
          </a:ln>
        </p:spPr>
        <p:style>
          <a:lnRef idx="1">
            <a:schemeClr val="accent2"/>
          </a:lnRef>
          <a:fillRef idx="0">
            <a:schemeClr val="accent2"/>
          </a:fillRef>
          <a:effectRef idx="0">
            <a:schemeClr val="accent2"/>
          </a:effectRef>
          <a:fontRef idx="minor">
            <a:schemeClr val="tx1"/>
          </a:fontRef>
        </p:style>
      </p:cxnSp>
      <p:sp>
        <p:nvSpPr>
          <p:cNvPr id="6" name="Flowchart: Alternate Process 5"/>
          <p:cNvSpPr/>
          <p:nvPr/>
        </p:nvSpPr>
        <p:spPr>
          <a:xfrm>
            <a:off x="414338" y="6381750"/>
            <a:ext cx="8264525" cy="361950"/>
          </a:xfrm>
          <a:prstGeom prst="flowChartAlternateProcess">
            <a:avLst/>
          </a:prstGeom>
          <a:solidFill>
            <a:srgbClr val="4D8ABE"/>
          </a:solidFill>
          <a:ln>
            <a:solidFill>
              <a:srgbClr val="4D8ABE"/>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914318">
              <a:defRPr/>
            </a:pPr>
            <a:r>
              <a:rPr lang="en-US" b="1" dirty="0">
                <a:solidFill>
                  <a:srgbClr val="FFFFFF"/>
                </a:solidFill>
                <a:latin typeface="Arial" pitchFamily="34" charset="0"/>
                <a:cs typeface="Arial" pitchFamily="34" charset="0"/>
              </a:rPr>
              <a:t>Outcomes Achieved through State &amp; Regional Level Activities</a:t>
            </a:r>
          </a:p>
        </p:txBody>
      </p:sp>
      <p:sp>
        <p:nvSpPr>
          <p:cNvPr id="2" name="Bevel 15"/>
          <p:cNvSpPr>
            <a:spLocks noChangeArrowheads="1"/>
          </p:cNvSpPr>
          <p:nvPr/>
        </p:nvSpPr>
        <p:spPr bwMode="auto">
          <a:xfrm rot="5400000">
            <a:off x="6158707" y="3823493"/>
            <a:ext cx="3981450" cy="601663"/>
          </a:xfrm>
          <a:prstGeom prst="bevel">
            <a:avLst>
              <a:gd name="adj" fmla="val 12500"/>
            </a:avLst>
          </a:prstGeom>
          <a:solidFill>
            <a:schemeClr val="bg2">
              <a:lumMod val="25000"/>
            </a:schemeClr>
          </a:solidFill>
          <a:ln w="25400" algn="ctr">
            <a:solidFill>
              <a:schemeClr val="bg2">
                <a:lumMod val="25000"/>
              </a:schemeClr>
            </a:solidFill>
            <a:miter lim="800000"/>
            <a:headEnd/>
            <a:tailEnd/>
          </a:ln>
        </p:spPr>
        <p:txBody>
          <a:bodyPr lIns="91432" tIns="45716" rIns="91432" bIns="45716" anchor="ctr"/>
          <a:lstStyle/>
          <a:p>
            <a:pPr algn="ctr" defTabSz="912813" fontAlgn="base">
              <a:spcBef>
                <a:spcPct val="0"/>
              </a:spcBef>
              <a:spcAft>
                <a:spcPct val="0"/>
              </a:spcAft>
            </a:pPr>
            <a:r>
              <a:rPr lang="en-US" sz="2000" b="1">
                <a:solidFill>
                  <a:srgbClr val="FFFFFF"/>
                </a:solidFill>
                <a:latin typeface="Arial" pitchFamily="34" charset="0"/>
                <a:ea typeface="ＭＳ Ｐゴシック" pitchFamily="34" charset="-128"/>
                <a:cs typeface="Arial" pitchFamily="34" charset="0"/>
              </a:rPr>
              <a:t>D I V E R S I T Y</a:t>
            </a:r>
          </a:p>
        </p:txBody>
      </p:sp>
      <p:sp>
        <p:nvSpPr>
          <p:cNvPr id="4" name="Bevel 15"/>
          <p:cNvSpPr>
            <a:spLocks noChangeArrowheads="1"/>
          </p:cNvSpPr>
          <p:nvPr/>
        </p:nvSpPr>
        <p:spPr bwMode="auto">
          <a:xfrm rot="5400000">
            <a:off x="5095875" y="3819525"/>
            <a:ext cx="3981450" cy="609600"/>
          </a:xfrm>
          <a:prstGeom prst="bevel">
            <a:avLst>
              <a:gd name="adj" fmla="val 12500"/>
            </a:avLst>
          </a:prstGeom>
          <a:solidFill>
            <a:schemeClr val="bg2">
              <a:lumMod val="25000"/>
            </a:schemeClr>
          </a:solidFill>
          <a:ln w="25400" algn="ctr">
            <a:solidFill>
              <a:schemeClr val="bg2">
                <a:lumMod val="25000"/>
              </a:schemeClr>
            </a:solidFill>
            <a:miter lim="800000"/>
            <a:headEnd/>
            <a:tailEnd/>
          </a:ln>
        </p:spPr>
        <p:txBody>
          <a:bodyPr lIns="91432" tIns="45716" rIns="91432" bIns="45716" anchor="ctr"/>
          <a:lstStyle/>
          <a:p>
            <a:pPr algn="ctr" defTabSz="912813" fontAlgn="base">
              <a:spcBef>
                <a:spcPct val="0"/>
              </a:spcBef>
              <a:spcAft>
                <a:spcPct val="0"/>
              </a:spcAft>
            </a:pPr>
            <a:r>
              <a:rPr lang="en-US" sz="2000" b="1" dirty="0">
                <a:solidFill>
                  <a:srgbClr val="FFFFFF"/>
                </a:solidFill>
                <a:latin typeface="Arial" pitchFamily="34" charset="0"/>
                <a:ea typeface="ＭＳ Ｐゴシック" pitchFamily="34" charset="-128"/>
                <a:cs typeface="Arial" pitchFamily="34" charset="0"/>
              </a:rPr>
              <a:t>R E G I O N A L     I S </a:t>
            </a:r>
            <a:r>
              <a:rPr lang="en-US" sz="2000" b="1" dirty="0">
                <a:solidFill>
                  <a:srgbClr val="FFFFFF"/>
                </a:solidFill>
                <a:latin typeface="Arial" pitchFamily="34" charset="0"/>
                <a:ea typeface="ＭＳ Ｐゴシック" pitchFamily="34" charset="-128"/>
                <a:cs typeface="Arial" pitchFamily="34" charset="0"/>
              </a:rPr>
              <a:t>S </a:t>
            </a:r>
            <a:r>
              <a:rPr lang="en-US" sz="2000" b="1" dirty="0">
                <a:solidFill>
                  <a:srgbClr val="FFFFFF"/>
                </a:solidFill>
                <a:latin typeface="Arial" pitchFamily="34" charset="0"/>
                <a:ea typeface="ＭＳ Ｐゴシック" pitchFamily="34" charset="-128"/>
                <a:cs typeface="Arial" pitchFamily="34" charset="0"/>
              </a:rPr>
              <a:t>U E S</a:t>
            </a:r>
          </a:p>
        </p:txBody>
      </p:sp>
      <p:sp>
        <p:nvSpPr>
          <p:cNvPr id="103458" name="Line 34"/>
          <p:cNvSpPr>
            <a:spLocks noChangeShapeType="1"/>
          </p:cNvSpPr>
          <p:nvPr/>
        </p:nvSpPr>
        <p:spPr bwMode="auto">
          <a:xfrm flipH="1">
            <a:off x="533400" y="1143000"/>
            <a:ext cx="533400" cy="0"/>
          </a:xfrm>
          <a:prstGeom prst="line">
            <a:avLst/>
          </a:prstGeom>
          <a:noFill/>
          <a:ln w="31750">
            <a:solidFill>
              <a:schemeClr val="bg2">
                <a:lumMod val="25000"/>
              </a:schemeClr>
            </a:solidFill>
            <a:round/>
            <a:headEnd type="triangle"/>
            <a:tailEnd type="non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charset="0"/>
              <a:ea typeface="ＭＳ Ｐゴシック" pitchFamily="34" charset="-128"/>
            </a:endParaRPr>
          </a:p>
        </p:txBody>
      </p:sp>
      <p:cxnSp>
        <p:nvCxnSpPr>
          <p:cNvPr id="103459" name="AutoShape 35"/>
          <p:cNvCxnSpPr>
            <a:cxnSpLocks noChangeShapeType="1"/>
            <a:endCxn id="8" idx="1"/>
          </p:cNvCxnSpPr>
          <p:nvPr/>
        </p:nvCxnSpPr>
        <p:spPr bwMode="auto">
          <a:xfrm rot="16200000" flipH="1">
            <a:off x="184150" y="1472882"/>
            <a:ext cx="1000125" cy="298450"/>
          </a:xfrm>
          <a:prstGeom prst="bentConnector2">
            <a:avLst/>
          </a:prstGeom>
          <a:noFill/>
          <a:ln w="31750">
            <a:solidFill>
              <a:schemeClr val="bg2">
                <a:lumMod val="2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460" name="AutoShape 36"/>
          <p:cNvCxnSpPr>
            <a:cxnSpLocks noChangeShapeType="1"/>
            <a:endCxn id="19" idx="1"/>
          </p:cNvCxnSpPr>
          <p:nvPr/>
        </p:nvCxnSpPr>
        <p:spPr bwMode="auto">
          <a:xfrm rot="16200000" flipH="1">
            <a:off x="392906" y="2253138"/>
            <a:ext cx="581025" cy="300038"/>
          </a:xfrm>
          <a:prstGeom prst="bentConnector2">
            <a:avLst/>
          </a:prstGeom>
          <a:noFill/>
          <a:ln w="31750">
            <a:solidFill>
              <a:schemeClr val="bg2">
                <a:lumMod val="2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461" name="AutoShape 37"/>
          <p:cNvCxnSpPr>
            <a:cxnSpLocks noChangeShapeType="1"/>
            <a:endCxn id="20" idx="1"/>
          </p:cNvCxnSpPr>
          <p:nvPr/>
        </p:nvCxnSpPr>
        <p:spPr bwMode="auto">
          <a:xfrm rot="16200000" flipH="1">
            <a:off x="382587" y="2796857"/>
            <a:ext cx="619125" cy="317500"/>
          </a:xfrm>
          <a:prstGeom prst="bentConnector2">
            <a:avLst/>
          </a:prstGeom>
          <a:noFill/>
          <a:ln w="31750">
            <a:solidFill>
              <a:schemeClr val="bg2">
                <a:lumMod val="2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462" name="AutoShape 38"/>
          <p:cNvCxnSpPr>
            <a:cxnSpLocks noChangeShapeType="1"/>
            <a:endCxn id="21" idx="1"/>
          </p:cNvCxnSpPr>
          <p:nvPr/>
        </p:nvCxnSpPr>
        <p:spPr bwMode="auto">
          <a:xfrm rot="16200000" flipH="1">
            <a:off x="411956" y="3377088"/>
            <a:ext cx="581025" cy="338138"/>
          </a:xfrm>
          <a:prstGeom prst="bentConnector2">
            <a:avLst/>
          </a:prstGeom>
          <a:noFill/>
          <a:ln w="31750">
            <a:solidFill>
              <a:schemeClr val="bg2">
                <a:lumMod val="2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463" name="AutoShape 39"/>
          <p:cNvCxnSpPr>
            <a:cxnSpLocks noChangeShapeType="1"/>
            <a:endCxn id="22" idx="1"/>
          </p:cNvCxnSpPr>
          <p:nvPr/>
        </p:nvCxnSpPr>
        <p:spPr bwMode="auto">
          <a:xfrm rot="16200000" flipH="1">
            <a:off x="420687" y="3977957"/>
            <a:ext cx="542925" cy="317500"/>
          </a:xfrm>
          <a:prstGeom prst="bentConnector2">
            <a:avLst/>
          </a:prstGeom>
          <a:noFill/>
          <a:ln w="31750">
            <a:solidFill>
              <a:schemeClr val="bg2">
                <a:lumMod val="2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464" name="AutoShape 40"/>
          <p:cNvCxnSpPr>
            <a:cxnSpLocks noChangeShapeType="1"/>
            <a:endCxn id="23" idx="1"/>
          </p:cNvCxnSpPr>
          <p:nvPr/>
        </p:nvCxnSpPr>
        <p:spPr bwMode="auto">
          <a:xfrm rot="16200000" flipH="1">
            <a:off x="382587" y="4549457"/>
            <a:ext cx="581025" cy="279400"/>
          </a:xfrm>
          <a:prstGeom prst="bentConnector2">
            <a:avLst/>
          </a:prstGeom>
          <a:noFill/>
          <a:ln w="31750">
            <a:solidFill>
              <a:schemeClr val="bg2">
                <a:lumMod val="2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465" name="AutoShape 41"/>
          <p:cNvCxnSpPr>
            <a:cxnSpLocks noChangeShapeType="1"/>
            <a:endCxn id="24" idx="1"/>
          </p:cNvCxnSpPr>
          <p:nvPr/>
        </p:nvCxnSpPr>
        <p:spPr bwMode="auto">
          <a:xfrm rot="16200000" flipH="1">
            <a:off x="382587" y="5027613"/>
            <a:ext cx="619125" cy="317500"/>
          </a:xfrm>
          <a:prstGeom prst="bentConnector2">
            <a:avLst/>
          </a:prstGeom>
          <a:noFill/>
          <a:ln w="31750">
            <a:solidFill>
              <a:schemeClr val="bg2">
                <a:lumMod val="2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466" name="AutoShape 42"/>
          <p:cNvCxnSpPr>
            <a:cxnSpLocks noChangeShapeType="1"/>
            <a:endCxn id="25" idx="1"/>
          </p:cNvCxnSpPr>
          <p:nvPr/>
        </p:nvCxnSpPr>
        <p:spPr bwMode="auto">
          <a:xfrm rot="16200000" flipH="1">
            <a:off x="401637" y="5618163"/>
            <a:ext cx="581025" cy="317500"/>
          </a:xfrm>
          <a:prstGeom prst="bentConnector2">
            <a:avLst/>
          </a:prstGeom>
          <a:noFill/>
          <a:ln w="31750">
            <a:solidFill>
              <a:schemeClr val="bg2">
                <a:lumMod val="2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468" name="Text Box 44"/>
          <p:cNvSpPr txBox="1">
            <a:spLocks noChangeArrowheads="1"/>
          </p:cNvSpPr>
          <p:nvPr/>
        </p:nvSpPr>
        <p:spPr bwMode="auto">
          <a:xfrm>
            <a:off x="152400" y="1524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b="1" dirty="0">
                <a:solidFill>
                  <a:srgbClr val="EEECE1">
                    <a:lumMod val="10000"/>
                  </a:srgbClr>
                </a:solidFill>
                <a:latin typeface="Arial" charset="0"/>
                <a:ea typeface="ＭＳ Ｐゴシック" pitchFamily="34" charset="-128"/>
              </a:rPr>
              <a:t>Preliminary</a:t>
            </a:r>
          </a:p>
        </p:txBody>
      </p:sp>
      <p:sp>
        <p:nvSpPr>
          <p:cNvPr id="103469" name="Text Box 45"/>
          <p:cNvSpPr txBox="1">
            <a:spLocks noChangeArrowheads="1"/>
          </p:cNvSpPr>
          <p:nvPr/>
        </p:nvSpPr>
        <p:spPr bwMode="auto">
          <a:xfrm>
            <a:off x="7467600" y="2286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b="1" dirty="0">
                <a:solidFill>
                  <a:srgbClr val="EEECE1">
                    <a:lumMod val="10000"/>
                  </a:srgbClr>
                </a:solidFill>
                <a:latin typeface="Arial" charset="0"/>
                <a:ea typeface="ＭＳ Ｐゴシック" pitchFamily="34" charset="-128"/>
              </a:rPr>
              <a:t>Preliminary</a:t>
            </a:r>
          </a:p>
        </p:txBody>
      </p:sp>
    </p:spTree>
    <p:extLst>
      <p:ext uri="{BB962C8B-B14F-4D97-AF65-F5344CB8AC3E}">
        <p14:creationId xmlns:p14="http://schemas.microsoft.com/office/powerpoint/2010/main" val="1919624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xfrm>
            <a:off x="152400" y="152400"/>
            <a:ext cx="6196013" cy="1138237"/>
          </a:xfrm>
        </p:spPr>
        <p:txBody>
          <a:bodyPr/>
          <a:lstStyle/>
          <a:p>
            <a:r>
              <a:rPr lang="en-US" sz="2400" dirty="0" smtClean="0">
                <a:solidFill>
                  <a:schemeClr val="accent1"/>
                </a:solidFill>
              </a:rPr>
              <a:t/>
            </a:r>
            <a:br>
              <a:rPr lang="en-US" sz="2400" dirty="0" smtClean="0">
                <a:solidFill>
                  <a:schemeClr val="accent1"/>
                </a:solidFill>
              </a:rPr>
            </a:br>
            <a:r>
              <a:rPr lang="en-US" sz="2400" dirty="0">
                <a:solidFill>
                  <a:schemeClr val="accent1"/>
                </a:solidFill>
              </a:rPr>
              <a:t/>
            </a:r>
            <a:br>
              <a:rPr lang="en-US" sz="2400" dirty="0">
                <a:solidFill>
                  <a:schemeClr val="accent1"/>
                </a:solidFill>
              </a:rPr>
            </a:br>
            <a:r>
              <a:rPr lang="en-US" sz="2400" dirty="0" smtClean="0">
                <a:solidFill>
                  <a:schemeClr val="accent1"/>
                </a:solidFill>
              </a:rPr>
              <a:t/>
            </a:r>
            <a:br>
              <a:rPr lang="en-US" sz="2400" dirty="0" smtClean="0">
                <a:solidFill>
                  <a:schemeClr val="accent1"/>
                </a:solidFill>
              </a:rPr>
            </a:br>
            <a:r>
              <a:rPr lang="en-US" sz="2400" dirty="0">
                <a:solidFill>
                  <a:schemeClr val="accent1"/>
                </a:solidFill>
              </a:rPr>
              <a:t/>
            </a:r>
            <a:br>
              <a:rPr lang="en-US" sz="2400" dirty="0">
                <a:solidFill>
                  <a:schemeClr val="accent1"/>
                </a:solidFill>
              </a:rPr>
            </a:br>
            <a:r>
              <a:rPr lang="en-US" sz="2400" dirty="0" smtClean="0">
                <a:solidFill>
                  <a:schemeClr val="accent1"/>
                </a:solidFill>
              </a:rPr>
              <a:t/>
            </a:r>
            <a:br>
              <a:rPr lang="en-US" sz="2400" dirty="0" smtClean="0">
                <a:solidFill>
                  <a:schemeClr val="accent1"/>
                </a:solidFill>
              </a:rPr>
            </a:br>
            <a:r>
              <a:rPr lang="en-US" sz="2400" dirty="0" smtClean="0">
                <a:solidFill>
                  <a:schemeClr val="accent1"/>
                </a:solidFill>
              </a:rPr>
              <a:t>Key Messages Dovetail with Virginia’s Work</a:t>
            </a:r>
            <a:r>
              <a:rPr lang="en-US" dirty="0" smtClean="0">
                <a:solidFill>
                  <a:schemeClr val="accent1"/>
                </a:solidFill>
              </a:rPr>
              <a:t/>
            </a:r>
            <a:br>
              <a:rPr lang="en-US" dirty="0" smtClean="0">
                <a:solidFill>
                  <a:schemeClr val="accent1"/>
                </a:solidFill>
              </a:rPr>
            </a:br>
            <a:r>
              <a:rPr lang="en-US" dirty="0" smtClean="0">
                <a:solidFill>
                  <a:schemeClr val="accent1"/>
                </a:solidFill>
              </a:rPr>
              <a:t> </a:t>
            </a:r>
          </a:p>
        </p:txBody>
      </p:sp>
      <p:sp>
        <p:nvSpPr>
          <p:cNvPr id="23555" name="Rectangle 3"/>
          <p:cNvSpPr>
            <a:spLocks noGrp="1"/>
          </p:cNvSpPr>
          <p:nvPr>
            <p:ph type="body" idx="4294967295"/>
          </p:nvPr>
        </p:nvSpPr>
        <p:spPr>
          <a:xfrm>
            <a:off x="914400" y="1295400"/>
            <a:ext cx="8001000" cy="4267200"/>
          </a:xfrm>
        </p:spPr>
        <p:txBody>
          <a:bodyPr/>
          <a:lstStyle/>
          <a:p>
            <a:r>
              <a:rPr lang="en-US" dirty="0" smtClean="0"/>
              <a:t>WORKFORCE PLANNING</a:t>
            </a:r>
          </a:p>
          <a:p>
            <a:pPr lvl="1"/>
            <a:r>
              <a:rPr lang="en-US" dirty="0" smtClean="0"/>
              <a:t>Department of Health Professions Workforce Data Center</a:t>
            </a:r>
          </a:p>
          <a:p>
            <a:pPr lvl="1"/>
            <a:r>
              <a:rPr lang="en-US" dirty="0" smtClean="0"/>
              <a:t>Department of Health Workforce Development Authority</a:t>
            </a:r>
            <a:br>
              <a:rPr lang="en-US" dirty="0" smtClean="0"/>
            </a:br>
            <a:endParaRPr lang="en-US" dirty="0" smtClean="0"/>
          </a:p>
          <a:p>
            <a:r>
              <a:rPr lang="en-US" dirty="0" smtClean="0"/>
              <a:t>TEAM BASED CARE DELIVERY</a:t>
            </a:r>
          </a:p>
          <a:p>
            <a:pPr lvl="1"/>
            <a:r>
              <a:rPr lang="en-US" dirty="0" smtClean="0"/>
              <a:t>VHRI</a:t>
            </a:r>
          </a:p>
          <a:p>
            <a:pPr lvl="1"/>
            <a:r>
              <a:rPr lang="en-US" dirty="0" smtClean="0"/>
              <a:t>UVA Macy Grant</a:t>
            </a:r>
          </a:p>
          <a:p>
            <a:r>
              <a:rPr lang="en-US" dirty="0" smtClean="0"/>
              <a:t>Many more</a:t>
            </a:r>
          </a:p>
          <a:p>
            <a:pPr lvl="1">
              <a:buFont typeface="Wingdings" pitchFamily="2" charset="2"/>
              <a:buNone/>
            </a:pPr>
            <a:r>
              <a:rPr lang="en-US" dirty="0" smtClean="0"/>
              <a:t>		</a:t>
            </a:r>
          </a:p>
          <a:p>
            <a:pPr lvl="1"/>
            <a:endParaRPr lang="en-US" dirty="0" smtClean="0"/>
          </a:p>
        </p:txBody>
      </p:sp>
    </p:spTree>
    <p:extLst>
      <p:ext uri="{BB962C8B-B14F-4D97-AF65-F5344CB8AC3E}">
        <p14:creationId xmlns:p14="http://schemas.microsoft.com/office/powerpoint/2010/main" val="6917943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defRPr/>
            </a:pPr>
            <a:r>
              <a:rPr lang="en-US" sz="3200" b="1" smtClean="0"/>
              <a:t>Greater Need to Know </a:t>
            </a:r>
            <a:r>
              <a:rPr lang="en-US" sz="3200" b="1" u="sng" smtClean="0"/>
              <a:t>Now</a:t>
            </a:r>
          </a:p>
        </p:txBody>
      </p:sp>
      <p:sp>
        <p:nvSpPr>
          <p:cNvPr id="30724" name="Rectangle 3"/>
          <p:cNvSpPr>
            <a:spLocks noGrp="1" noChangeArrowheads="1"/>
          </p:cNvSpPr>
          <p:nvPr>
            <p:ph type="body" idx="4294967295"/>
          </p:nvPr>
        </p:nvSpPr>
        <p:spPr>
          <a:xfrm>
            <a:off x="609600" y="1219200"/>
            <a:ext cx="8229600" cy="4373563"/>
          </a:xfrm>
        </p:spPr>
        <p:txBody>
          <a:bodyPr/>
          <a:lstStyle/>
          <a:p>
            <a:pPr eaLnBrk="1" hangingPunct="1">
              <a:lnSpc>
                <a:spcPct val="80000"/>
              </a:lnSpc>
              <a:buFont typeface="Arial" pitchFamily="34" charset="0"/>
              <a:buChar char="•"/>
            </a:pPr>
            <a:r>
              <a:rPr lang="en-US" dirty="0" smtClean="0"/>
              <a:t>Driving forces for a “perfect storm:” Unprecedented demand increase with supply decrease.</a:t>
            </a:r>
          </a:p>
          <a:p>
            <a:pPr eaLnBrk="1" hangingPunct="1">
              <a:lnSpc>
                <a:spcPct val="80000"/>
              </a:lnSpc>
              <a:buFont typeface="Arial" pitchFamily="34" charset="0"/>
              <a:buChar char="•"/>
            </a:pPr>
            <a:endParaRPr lang="en-US" dirty="0" smtClean="0"/>
          </a:p>
          <a:p>
            <a:pPr eaLnBrk="1" hangingPunct="1">
              <a:lnSpc>
                <a:spcPct val="80000"/>
              </a:lnSpc>
              <a:buFont typeface="Arial" pitchFamily="34" charset="0"/>
              <a:buChar char="•"/>
            </a:pPr>
            <a:r>
              <a:rPr lang="en-US" dirty="0" smtClean="0"/>
              <a:t>By 2020, Virginia is estimated to have </a:t>
            </a:r>
            <a:r>
              <a:rPr lang="en-US" u="sng" dirty="0" smtClean="0"/>
              <a:t>1 million more</a:t>
            </a:r>
            <a:r>
              <a:rPr lang="en-US" dirty="0" smtClean="0"/>
              <a:t> people than in 2008 and a greater proportion age 65+.</a:t>
            </a:r>
            <a:br>
              <a:rPr lang="en-US" dirty="0" smtClean="0"/>
            </a:br>
            <a:endParaRPr lang="en-US" dirty="0" smtClean="0"/>
          </a:p>
          <a:p>
            <a:pPr eaLnBrk="1" hangingPunct="1">
              <a:lnSpc>
                <a:spcPct val="80000"/>
              </a:lnSpc>
              <a:buFont typeface="Arial" pitchFamily="34" charset="0"/>
              <a:buChar char="•"/>
            </a:pPr>
            <a:r>
              <a:rPr lang="en-US" dirty="0" smtClean="0"/>
              <a:t>A large portion of Virginia’s nurses are “Baby Boomers” and older, and the trend is expected to continue into the next decade.</a:t>
            </a:r>
            <a:br>
              <a:rPr lang="en-US" dirty="0" smtClean="0"/>
            </a:br>
            <a:endParaRPr lang="en-US" dirty="0" smtClean="0"/>
          </a:p>
          <a:p>
            <a:pPr eaLnBrk="1" hangingPunct="1">
              <a:lnSpc>
                <a:spcPct val="80000"/>
              </a:lnSpc>
              <a:buFont typeface="Arial" pitchFamily="34" charset="0"/>
              <a:buChar char="•"/>
            </a:pPr>
            <a:r>
              <a:rPr lang="en-US" dirty="0" smtClean="0"/>
              <a:t>Insurance coverage through the </a:t>
            </a:r>
            <a:r>
              <a:rPr lang="en-US" i="1" dirty="0" smtClean="0"/>
              <a:t>Patient Protection and Affordable Care Act</a:t>
            </a:r>
            <a:r>
              <a:rPr lang="en-US" dirty="0" smtClean="0"/>
              <a:t> should add to the demand at the same time that a large bulk of practitioners will want to reduce hours or retire.</a:t>
            </a:r>
          </a:p>
          <a:p>
            <a:pPr eaLnBrk="1" hangingPunct="1">
              <a:lnSpc>
                <a:spcPct val="80000"/>
              </a:lnSpc>
            </a:pPr>
            <a:endParaRPr lang="en-US" sz="2400" dirty="0" smtClean="0"/>
          </a:p>
        </p:txBody>
      </p:sp>
    </p:spTree>
    <p:extLst>
      <p:ext uri="{BB962C8B-B14F-4D97-AF65-F5344CB8AC3E}">
        <p14:creationId xmlns:p14="http://schemas.microsoft.com/office/powerpoint/2010/main" val="3532565035"/>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z="3600" smtClean="0">
                <a:solidFill>
                  <a:schemeClr val="accent1"/>
                </a:solidFill>
              </a:rPr>
              <a:t>Engage!</a:t>
            </a:r>
          </a:p>
        </p:txBody>
      </p:sp>
      <p:pic>
        <p:nvPicPr>
          <p:cNvPr id="430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13" y="1098550"/>
            <a:ext cx="5054600"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3" name="TextBox 1"/>
          <p:cNvSpPr txBox="1">
            <a:spLocks noChangeArrowheads="1"/>
          </p:cNvSpPr>
          <p:nvPr/>
        </p:nvSpPr>
        <p:spPr bwMode="auto">
          <a:xfrm>
            <a:off x="5181600" y="1905000"/>
            <a:ext cx="3657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Georgia" pitchFamily="18" charset="0"/>
                <a:cs typeface="Arial" charset="0"/>
              </a:defRPr>
            </a:lvl1pPr>
            <a:lvl2pPr marL="742950" indent="-285750" eaLnBrk="0" hangingPunct="0">
              <a:defRPr sz="1200">
                <a:solidFill>
                  <a:schemeClr val="tx1"/>
                </a:solidFill>
                <a:latin typeface="Georgia" pitchFamily="18" charset="0"/>
                <a:cs typeface="Arial" charset="0"/>
              </a:defRPr>
            </a:lvl2pPr>
            <a:lvl3pPr marL="1143000" indent="-228600" eaLnBrk="0" hangingPunct="0">
              <a:defRPr sz="1200">
                <a:solidFill>
                  <a:schemeClr val="tx1"/>
                </a:solidFill>
                <a:latin typeface="Georgia" pitchFamily="18" charset="0"/>
                <a:cs typeface="Arial" charset="0"/>
              </a:defRPr>
            </a:lvl3pPr>
            <a:lvl4pPr marL="1600200" indent="-228600" eaLnBrk="0" hangingPunct="0">
              <a:defRPr sz="1200">
                <a:solidFill>
                  <a:schemeClr val="tx1"/>
                </a:solidFill>
                <a:latin typeface="Georgia" pitchFamily="18" charset="0"/>
                <a:cs typeface="Arial" charset="0"/>
              </a:defRPr>
            </a:lvl4pPr>
            <a:lvl5pPr marL="2057400" indent="-228600" eaLnBrk="0" hangingPunct="0">
              <a:defRPr sz="1200">
                <a:solidFill>
                  <a:schemeClr val="tx1"/>
                </a:solidFill>
                <a:latin typeface="Georgia" pitchFamily="18" charset="0"/>
                <a:cs typeface="Arial" charset="0"/>
              </a:defRPr>
            </a:lvl5pPr>
            <a:lvl6pPr marL="2514600" indent="-228600" algn="ctr" eaLnBrk="0" fontAlgn="base" hangingPunct="0">
              <a:spcBef>
                <a:spcPct val="0"/>
              </a:spcBef>
              <a:spcAft>
                <a:spcPct val="0"/>
              </a:spcAft>
              <a:defRPr sz="1200">
                <a:solidFill>
                  <a:schemeClr val="tx1"/>
                </a:solidFill>
                <a:latin typeface="Georgia" pitchFamily="18" charset="0"/>
                <a:cs typeface="Arial" charset="0"/>
              </a:defRPr>
            </a:lvl6pPr>
            <a:lvl7pPr marL="2971800" indent="-228600" algn="ctr" eaLnBrk="0" fontAlgn="base" hangingPunct="0">
              <a:spcBef>
                <a:spcPct val="0"/>
              </a:spcBef>
              <a:spcAft>
                <a:spcPct val="0"/>
              </a:spcAft>
              <a:defRPr sz="1200">
                <a:solidFill>
                  <a:schemeClr val="tx1"/>
                </a:solidFill>
                <a:latin typeface="Georgia" pitchFamily="18" charset="0"/>
                <a:cs typeface="Arial" charset="0"/>
              </a:defRPr>
            </a:lvl7pPr>
            <a:lvl8pPr marL="3429000" indent="-228600" algn="ctr" eaLnBrk="0" fontAlgn="base" hangingPunct="0">
              <a:spcBef>
                <a:spcPct val="0"/>
              </a:spcBef>
              <a:spcAft>
                <a:spcPct val="0"/>
              </a:spcAft>
              <a:defRPr sz="1200">
                <a:solidFill>
                  <a:schemeClr val="tx1"/>
                </a:solidFill>
                <a:latin typeface="Georgia" pitchFamily="18" charset="0"/>
                <a:cs typeface="Arial" charset="0"/>
              </a:defRPr>
            </a:lvl8pPr>
            <a:lvl9pPr marL="3886200" indent="-228600" algn="ctr" eaLnBrk="0" fontAlgn="base" hangingPunct="0">
              <a:spcBef>
                <a:spcPct val="0"/>
              </a:spcBef>
              <a:spcAft>
                <a:spcPct val="0"/>
              </a:spcAft>
              <a:defRPr sz="1200">
                <a:solidFill>
                  <a:schemeClr val="tx1"/>
                </a:solidFill>
                <a:latin typeface="Georgia" pitchFamily="18" charset="0"/>
                <a:cs typeface="Arial" charset="0"/>
              </a:defRPr>
            </a:lvl9pPr>
          </a:lstStyle>
          <a:p>
            <a:pPr eaLnBrk="1" hangingPunct="1"/>
            <a:r>
              <a:rPr lang="en-US" sz="2400">
                <a:solidFill>
                  <a:srgbClr val="4D8ABE"/>
                </a:solidFill>
              </a:rPr>
              <a:t>Sign up for VA Regional</a:t>
            </a:r>
          </a:p>
          <a:p>
            <a:pPr eaLnBrk="1" hangingPunct="1"/>
            <a:r>
              <a:rPr lang="en-US" sz="2400">
                <a:solidFill>
                  <a:srgbClr val="4D8ABE"/>
                </a:solidFill>
              </a:rPr>
              <a:t>Action Coalition  at</a:t>
            </a:r>
          </a:p>
          <a:p>
            <a:pPr eaLnBrk="1" hangingPunct="1"/>
            <a:r>
              <a:rPr lang="en-US" sz="2400">
                <a:solidFill>
                  <a:srgbClr val="4D8ABE"/>
                </a:solidFill>
              </a:rPr>
              <a:t>www.vaifn.org</a:t>
            </a:r>
          </a:p>
          <a:p>
            <a:pPr eaLnBrk="1" hangingPunct="1"/>
            <a:r>
              <a:rPr lang="en-US" sz="2400">
                <a:solidFill>
                  <a:srgbClr val="4D8ABE"/>
                </a:solidFill>
              </a:rPr>
              <a:t>E-newsletter!</a:t>
            </a:r>
          </a:p>
        </p:txBody>
      </p:sp>
    </p:spTree>
    <p:extLst>
      <p:ext uri="{BB962C8B-B14F-4D97-AF65-F5344CB8AC3E}">
        <p14:creationId xmlns:p14="http://schemas.microsoft.com/office/powerpoint/2010/main" val="4010755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04801" y="223838"/>
            <a:ext cx="6218238" cy="681037"/>
          </a:xfrm>
        </p:spPr>
        <p:txBody>
          <a:bodyPr/>
          <a:lstStyle/>
          <a:p>
            <a:pPr eaLnBrk="1" hangingPunct="1"/>
            <a:r>
              <a:rPr lang="en-US" sz="2400" dirty="0" smtClean="0"/>
              <a:t>Upcoming Events and Opportunities</a:t>
            </a:r>
          </a:p>
        </p:txBody>
      </p:sp>
      <p:sp>
        <p:nvSpPr>
          <p:cNvPr id="44035" name="Content Placeholder 2"/>
          <p:cNvSpPr>
            <a:spLocks noGrp="1"/>
          </p:cNvSpPr>
          <p:nvPr>
            <p:ph sz="quarter" idx="4294967295"/>
          </p:nvPr>
        </p:nvSpPr>
        <p:spPr>
          <a:xfrm>
            <a:off x="381000" y="1295400"/>
            <a:ext cx="8504238" cy="4572000"/>
          </a:xfrm>
        </p:spPr>
        <p:txBody>
          <a:bodyPr/>
          <a:lstStyle/>
          <a:p>
            <a:pPr eaLnBrk="1" hangingPunct="1"/>
            <a:r>
              <a:rPr lang="en-US" dirty="0" smtClean="0"/>
              <a:t>Forty under Forty deadline July 15</a:t>
            </a:r>
          </a:p>
          <a:p>
            <a:pPr eaLnBrk="1" hangingPunct="1"/>
            <a:r>
              <a:rPr lang="en-US" dirty="0" smtClean="0"/>
              <a:t>Deans and Directors meeting August 11 (tentative)</a:t>
            </a:r>
          </a:p>
          <a:p>
            <a:pPr eaLnBrk="1" hangingPunct="1"/>
            <a:r>
              <a:rPr lang="en-US" dirty="0" smtClean="0"/>
              <a:t>Virginia Nurses Association Education day 9/24</a:t>
            </a:r>
          </a:p>
          <a:p>
            <a:pPr lvl="1" eaLnBrk="1" hangingPunct="1"/>
            <a:r>
              <a:rPr lang="en-US" dirty="0" smtClean="0"/>
              <a:t>Linda </a:t>
            </a:r>
            <a:r>
              <a:rPr lang="en-US" dirty="0" err="1" smtClean="0"/>
              <a:t>Burnes</a:t>
            </a:r>
            <a:r>
              <a:rPr lang="en-US" dirty="0" smtClean="0"/>
              <a:t> Bolton</a:t>
            </a:r>
          </a:p>
          <a:p>
            <a:pPr lvl="1" eaLnBrk="1" hangingPunct="1"/>
            <a:r>
              <a:rPr lang="en-US" dirty="0" smtClean="0"/>
              <a:t>Tina </a:t>
            </a:r>
            <a:r>
              <a:rPr lang="en-US" dirty="0" err="1" smtClean="0"/>
              <a:t>Brashers</a:t>
            </a:r>
            <a:endParaRPr lang="en-US" dirty="0" smtClean="0"/>
          </a:p>
          <a:p>
            <a:pPr lvl="1" eaLnBrk="1" hangingPunct="1"/>
            <a:r>
              <a:rPr lang="en-US" dirty="0" smtClean="0"/>
              <a:t>Diana Mason </a:t>
            </a:r>
          </a:p>
          <a:p>
            <a:pPr eaLnBrk="1" hangingPunct="1"/>
            <a:r>
              <a:rPr lang="en-US" dirty="0" smtClean="0"/>
              <a:t>Virginia Nurses Foundation Gala 9/24</a:t>
            </a:r>
          </a:p>
          <a:p>
            <a:pPr eaLnBrk="1" hangingPunct="1"/>
            <a:r>
              <a:rPr lang="en-US" dirty="0" smtClean="0"/>
              <a:t>Support the Virginia Nurses Foundation work of the VA Regional Action Coalition</a:t>
            </a:r>
          </a:p>
          <a:p>
            <a:pPr eaLnBrk="1" hangingPunct="1"/>
            <a:r>
              <a:rPr lang="en-US" dirty="0" smtClean="0"/>
              <a:t>Engagement of the broader community</a:t>
            </a:r>
          </a:p>
          <a:p>
            <a:pPr eaLnBrk="1" hangingPunct="1">
              <a:buFont typeface="Wingdings 2" pitchFamily="18" charset="2"/>
              <a:buNone/>
            </a:pPr>
            <a:endParaRPr lang="en-US" dirty="0" smtClean="0"/>
          </a:p>
        </p:txBody>
      </p:sp>
    </p:spTree>
    <p:extLst>
      <p:ext uri="{BB962C8B-B14F-4D97-AF65-F5344CB8AC3E}">
        <p14:creationId xmlns:p14="http://schemas.microsoft.com/office/powerpoint/2010/main" val="2266278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8973" y="3048000"/>
            <a:ext cx="6400800" cy="1371600"/>
          </a:xfrm>
        </p:spPr>
        <p:txBody>
          <a:bodyPr>
            <a:normAutofit/>
          </a:bodyPr>
          <a:lstStyle/>
          <a:p>
            <a:pPr algn="ctr" eaLnBrk="1" fontAlgn="auto" hangingPunct="1">
              <a:spcAft>
                <a:spcPts val="0"/>
              </a:spcAft>
              <a:defRPr/>
            </a:pPr>
            <a:r>
              <a:rPr lang="en-US" sz="2400" dirty="0" smtClean="0"/>
              <a:t>California’s Regional Action Coalition </a:t>
            </a:r>
            <a:r>
              <a:rPr lang="en-US" sz="2800" dirty="0" smtClean="0"/>
              <a:t/>
            </a:r>
            <a:br>
              <a:rPr lang="en-US" sz="2800" dirty="0" smtClean="0"/>
            </a:br>
            <a:r>
              <a:rPr lang="en-US" sz="2400" dirty="0" smtClean="0"/>
              <a:t>Initiative on the Future of Nursing</a:t>
            </a:r>
            <a:endParaRPr lang="en-US" sz="2400" dirty="0"/>
          </a:p>
        </p:txBody>
      </p:sp>
      <p:sp>
        <p:nvSpPr>
          <p:cNvPr id="3075" name="Subtitle 2"/>
          <p:cNvSpPr>
            <a:spLocks noGrp="1"/>
          </p:cNvSpPr>
          <p:nvPr>
            <p:ph type="subTitle" idx="1"/>
          </p:nvPr>
        </p:nvSpPr>
        <p:spPr>
          <a:xfrm>
            <a:off x="1447800" y="4724400"/>
            <a:ext cx="6400800" cy="1752600"/>
          </a:xfrm>
        </p:spPr>
        <p:txBody>
          <a:bodyPr/>
          <a:lstStyle/>
          <a:p>
            <a:r>
              <a:rPr lang="en-US" dirty="0" smtClean="0"/>
              <a:t>                     </a:t>
            </a:r>
            <a:r>
              <a:rPr lang="en-US" dirty="0"/>
              <a:t> </a:t>
            </a:r>
            <a:r>
              <a:rPr lang="en-US" dirty="0" smtClean="0"/>
              <a:t>  Linda Hansen-Kyle, PhD, RN, CCM</a:t>
            </a:r>
            <a:r>
              <a:rPr lang="en-US" dirty="0"/>
              <a:t/>
            </a:r>
            <a:br>
              <a:rPr lang="en-US" dirty="0"/>
            </a:br>
            <a:r>
              <a:rPr lang="en-US" sz="1600" dirty="0"/>
              <a:t>           </a:t>
            </a:r>
            <a:r>
              <a:rPr lang="en-US" sz="1600" dirty="0" smtClean="0"/>
              <a:t>            Azusa </a:t>
            </a:r>
            <a:r>
              <a:rPr lang="en-US" sz="1600" dirty="0"/>
              <a:t>Pacific University</a:t>
            </a:r>
            <a:r>
              <a:rPr lang="en-US" dirty="0"/>
              <a:t/>
            </a:r>
            <a:br>
              <a:rPr lang="en-US" dirty="0"/>
            </a:br>
            <a:r>
              <a:rPr lang="en-US" dirty="0"/>
              <a:t>                                 </a:t>
            </a:r>
          </a:p>
          <a:p>
            <a:pPr eaLnBrk="1" hangingPunct="1"/>
            <a:endParaRPr lang="en-US" dirty="0" smtClean="0"/>
          </a:p>
        </p:txBody>
      </p:sp>
    </p:spTree>
    <p:extLst>
      <p:ext uri="{BB962C8B-B14F-4D97-AF65-F5344CB8AC3E}">
        <p14:creationId xmlns:p14="http://schemas.microsoft.com/office/powerpoint/2010/main" val="21525440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California Action Coalition</a:t>
            </a:r>
            <a:endParaRPr lang="en-US" dirty="0"/>
          </a:p>
        </p:txBody>
      </p:sp>
      <p:sp>
        <p:nvSpPr>
          <p:cNvPr id="3" name="Rectangle 2"/>
          <p:cNvSpPr/>
          <p:nvPr/>
        </p:nvSpPr>
        <p:spPr>
          <a:xfrm>
            <a:off x="685800" y="1676400"/>
            <a:ext cx="7924800" cy="3139321"/>
          </a:xfrm>
          <a:prstGeom prst="rect">
            <a:avLst/>
          </a:prstGeom>
        </p:spPr>
        <p:txBody>
          <a:bodyPr wrap="square">
            <a:spAutoFit/>
          </a:bodyPr>
          <a:lstStyle/>
          <a:p>
            <a:r>
              <a:rPr lang="en-US" dirty="0">
                <a:solidFill>
                  <a:srgbClr val="4D4235"/>
                </a:solidFill>
              </a:rPr>
              <a:t/>
            </a:r>
            <a:br>
              <a:rPr lang="en-US" dirty="0">
                <a:solidFill>
                  <a:srgbClr val="4D4235"/>
                </a:solidFill>
              </a:rPr>
            </a:br>
            <a:r>
              <a:rPr lang="en-US" dirty="0">
                <a:solidFill>
                  <a:srgbClr val="2B251D"/>
                </a:solidFill>
              </a:rPr>
              <a:t>-Recommendations </a:t>
            </a:r>
            <a:r>
              <a:rPr lang="en-US" dirty="0">
                <a:solidFill>
                  <a:srgbClr val="2B251D"/>
                </a:solidFill>
              </a:rPr>
              <a:t>from the IOM/RWJF Initiative on the Future of Nursing (IFN) </a:t>
            </a:r>
            <a:r>
              <a:rPr lang="en-US" dirty="0">
                <a:solidFill>
                  <a:srgbClr val="2B251D"/>
                </a:solidFill>
              </a:rPr>
              <a:t>provides framework for California to rally </a:t>
            </a:r>
            <a:r>
              <a:rPr lang="en-US" dirty="0">
                <a:solidFill>
                  <a:srgbClr val="2B251D"/>
                </a:solidFill>
              </a:rPr>
              <a:t>key and diverse stakeholders to </a:t>
            </a:r>
            <a:r>
              <a:rPr lang="en-US" dirty="0">
                <a:solidFill>
                  <a:srgbClr val="2B251D"/>
                </a:solidFill>
              </a:rPr>
              <a:t>realize </a:t>
            </a:r>
            <a:r>
              <a:rPr lang="en-US" dirty="0">
                <a:solidFill>
                  <a:srgbClr val="2B251D"/>
                </a:solidFill>
              </a:rPr>
              <a:t>nursing’s contribution to the health of our communities. </a:t>
            </a:r>
            <a:r>
              <a:rPr lang="en-US" dirty="0">
                <a:solidFill>
                  <a:srgbClr val="2B251D"/>
                </a:solidFill>
              </a:rPr>
              <a:t/>
            </a:r>
            <a:br>
              <a:rPr lang="en-US" dirty="0">
                <a:solidFill>
                  <a:srgbClr val="2B251D"/>
                </a:solidFill>
              </a:rPr>
            </a:br>
            <a:r>
              <a:rPr lang="en-US" dirty="0">
                <a:solidFill>
                  <a:srgbClr val="2B251D"/>
                </a:solidFill>
              </a:rPr>
              <a:t/>
            </a:r>
            <a:br>
              <a:rPr lang="en-US" dirty="0">
                <a:solidFill>
                  <a:srgbClr val="2B251D"/>
                </a:solidFill>
              </a:rPr>
            </a:br>
            <a:r>
              <a:rPr lang="en-US" dirty="0">
                <a:solidFill>
                  <a:srgbClr val="2B251D"/>
                </a:solidFill>
              </a:rPr>
              <a:t/>
            </a:r>
            <a:br>
              <a:rPr lang="en-US" dirty="0">
                <a:solidFill>
                  <a:srgbClr val="2B251D"/>
                </a:solidFill>
              </a:rPr>
            </a:br>
            <a:r>
              <a:rPr lang="en-US" dirty="0">
                <a:solidFill>
                  <a:srgbClr val="2B251D"/>
                </a:solidFill>
              </a:rPr>
              <a:t>-This </a:t>
            </a:r>
            <a:r>
              <a:rPr lang="en-US" dirty="0">
                <a:solidFill>
                  <a:srgbClr val="2B251D"/>
                </a:solidFill>
              </a:rPr>
              <a:t>framework will enhance the state’s ability to provide care to the people of California that is accessible, affordable, and improves health outcomes and links to current efforts underway implementing health care reform changes.</a:t>
            </a:r>
          </a:p>
          <a:p>
            <a:r>
              <a:rPr lang="en-US" dirty="0">
                <a:solidFill>
                  <a:srgbClr val="2B251D"/>
                </a:solidFill>
              </a:rPr>
              <a:t> </a:t>
            </a:r>
          </a:p>
        </p:txBody>
      </p:sp>
    </p:spTree>
    <p:extLst>
      <p:ext uri="{BB962C8B-B14F-4D97-AF65-F5344CB8AC3E}">
        <p14:creationId xmlns:p14="http://schemas.microsoft.com/office/powerpoint/2010/main" val="23188155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California Action Coalition</a:t>
            </a:r>
          </a:p>
        </p:txBody>
      </p:sp>
      <p:sp>
        <p:nvSpPr>
          <p:cNvPr id="3" name="Rectangle 2"/>
          <p:cNvSpPr/>
          <p:nvPr/>
        </p:nvSpPr>
        <p:spPr>
          <a:xfrm>
            <a:off x="685800" y="1166843"/>
            <a:ext cx="7620000" cy="4247317"/>
          </a:xfrm>
          <a:prstGeom prst="rect">
            <a:avLst/>
          </a:prstGeom>
        </p:spPr>
        <p:txBody>
          <a:bodyPr wrap="square">
            <a:spAutoFit/>
          </a:bodyPr>
          <a:lstStyle/>
          <a:p>
            <a:pPr marL="285750" indent="-285750">
              <a:buFont typeface="Arial" pitchFamily="34" charset="0"/>
              <a:buChar char="•"/>
            </a:pPr>
            <a:r>
              <a:rPr lang="en-US" dirty="0">
                <a:solidFill>
                  <a:srgbClr val="2B251D"/>
                </a:solidFill>
              </a:rPr>
              <a:t>California </a:t>
            </a:r>
            <a:r>
              <a:rPr lang="en-US" dirty="0">
                <a:solidFill>
                  <a:srgbClr val="2B251D"/>
                </a:solidFill>
              </a:rPr>
              <a:t>was selected as one of five states to pilot the implementation of the recommendations. </a:t>
            </a:r>
            <a:endParaRPr lang="en-US" dirty="0">
              <a:solidFill>
                <a:srgbClr val="2B251D"/>
              </a:solidFill>
            </a:endParaRPr>
          </a:p>
          <a:p>
            <a:pPr marL="285750" indent="-285750">
              <a:buFont typeface="Arial" pitchFamily="34" charset="0"/>
              <a:buChar char="•"/>
            </a:pPr>
            <a:endParaRPr lang="en-US" dirty="0">
              <a:solidFill>
                <a:srgbClr val="2B251D"/>
              </a:solidFill>
            </a:endParaRPr>
          </a:p>
          <a:p>
            <a:pPr marL="285750" indent="-285750">
              <a:buFont typeface="Arial" pitchFamily="34" charset="0"/>
              <a:buChar char="•"/>
            </a:pPr>
            <a:r>
              <a:rPr lang="en-US" dirty="0">
                <a:solidFill>
                  <a:srgbClr val="2B251D"/>
                </a:solidFill>
              </a:rPr>
              <a:t>Effort </a:t>
            </a:r>
            <a:r>
              <a:rPr lang="en-US" dirty="0">
                <a:solidFill>
                  <a:srgbClr val="2B251D"/>
                </a:solidFill>
              </a:rPr>
              <a:t>is being led by the California Regional Action Coalition (RAC), with an opportunity for all stakeholders and interested persons to participate. </a:t>
            </a:r>
            <a:endParaRPr lang="en-US" dirty="0">
              <a:solidFill>
                <a:srgbClr val="2B251D"/>
              </a:solidFill>
            </a:endParaRPr>
          </a:p>
          <a:p>
            <a:pPr marL="285750" indent="-285750">
              <a:buFont typeface="Arial" pitchFamily="34" charset="0"/>
              <a:buChar char="•"/>
            </a:pPr>
            <a:endParaRPr lang="en-US" dirty="0">
              <a:solidFill>
                <a:srgbClr val="2B251D"/>
              </a:solidFill>
            </a:endParaRPr>
          </a:p>
          <a:p>
            <a:pPr marL="285750" indent="-285750">
              <a:buFont typeface="Arial" pitchFamily="34" charset="0"/>
              <a:buChar char="•"/>
            </a:pPr>
            <a:r>
              <a:rPr lang="en-US" dirty="0">
                <a:solidFill>
                  <a:srgbClr val="2B251D"/>
                </a:solidFill>
              </a:rPr>
              <a:t>A </a:t>
            </a:r>
            <a:r>
              <a:rPr lang="en-US" dirty="0">
                <a:solidFill>
                  <a:srgbClr val="2B251D"/>
                </a:solidFill>
              </a:rPr>
              <a:t>leadership council with representatives of key stakeholder groups provides oversight of the IFN in California. </a:t>
            </a:r>
            <a:endParaRPr lang="en-US" dirty="0">
              <a:solidFill>
                <a:srgbClr val="2B251D"/>
              </a:solidFill>
            </a:endParaRPr>
          </a:p>
          <a:p>
            <a:pPr marL="285750" indent="-285750">
              <a:buFont typeface="Arial" pitchFamily="34" charset="0"/>
              <a:buChar char="•"/>
            </a:pPr>
            <a:endParaRPr lang="en-US" dirty="0">
              <a:solidFill>
                <a:srgbClr val="2B251D"/>
              </a:solidFill>
            </a:endParaRPr>
          </a:p>
          <a:p>
            <a:pPr marL="285750" indent="-285750">
              <a:buFont typeface="Arial" pitchFamily="34" charset="0"/>
              <a:buChar char="•"/>
            </a:pPr>
            <a:r>
              <a:rPr lang="en-US" dirty="0">
                <a:solidFill>
                  <a:srgbClr val="2B251D"/>
                </a:solidFill>
              </a:rPr>
              <a:t>Workgroups </a:t>
            </a:r>
            <a:r>
              <a:rPr lang="en-US" dirty="0">
                <a:solidFill>
                  <a:srgbClr val="2B251D"/>
                </a:solidFill>
              </a:rPr>
              <a:t>for each recommendation will be established to set short and long-term </a:t>
            </a:r>
            <a:r>
              <a:rPr lang="en-US" dirty="0">
                <a:solidFill>
                  <a:srgbClr val="2B251D"/>
                </a:solidFill>
              </a:rPr>
              <a:t>goals.</a:t>
            </a:r>
          </a:p>
          <a:p>
            <a:pPr marL="285750" indent="-285750">
              <a:buFont typeface="Arial" pitchFamily="34" charset="0"/>
              <a:buChar char="•"/>
            </a:pPr>
            <a:endParaRPr lang="en-US" dirty="0">
              <a:solidFill>
                <a:srgbClr val="2B251D"/>
              </a:solidFill>
            </a:endParaRPr>
          </a:p>
          <a:p>
            <a:pPr marL="285750" indent="-285750">
              <a:buFont typeface="Arial" pitchFamily="34" charset="0"/>
              <a:buChar char="•"/>
            </a:pPr>
            <a:r>
              <a:rPr lang="en-US" dirty="0">
                <a:solidFill>
                  <a:srgbClr val="2B251D"/>
                </a:solidFill>
              </a:rPr>
              <a:t>Regional </a:t>
            </a:r>
            <a:r>
              <a:rPr lang="en-US" dirty="0">
                <a:solidFill>
                  <a:srgbClr val="2B251D"/>
                </a:solidFill>
              </a:rPr>
              <a:t>champions will ensure that all regions of the state are represented on work groups and linked to the statewide efforts.</a:t>
            </a:r>
          </a:p>
        </p:txBody>
      </p:sp>
    </p:spTree>
    <p:extLst>
      <p:ext uri="{BB962C8B-B14F-4D97-AF65-F5344CB8AC3E}">
        <p14:creationId xmlns:p14="http://schemas.microsoft.com/office/powerpoint/2010/main" val="10481268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223838"/>
            <a:ext cx="6218238" cy="681037"/>
          </a:xfrm>
        </p:spPr>
        <p:txBody>
          <a:bodyPr/>
          <a:lstStyle/>
          <a:p>
            <a:r>
              <a:rPr lang="en-US" dirty="0" smtClean="0"/>
              <a:t>Charge of California Coalition’s</a:t>
            </a:r>
            <a:endParaRPr lang="en-US" dirty="0"/>
          </a:p>
        </p:txBody>
      </p:sp>
      <p:sp>
        <p:nvSpPr>
          <p:cNvPr id="4" name="Rectangle 3"/>
          <p:cNvSpPr/>
          <p:nvPr/>
        </p:nvSpPr>
        <p:spPr>
          <a:xfrm>
            <a:off x="685800" y="1167359"/>
            <a:ext cx="7772400" cy="4524315"/>
          </a:xfrm>
          <a:prstGeom prst="rect">
            <a:avLst/>
          </a:prstGeom>
        </p:spPr>
        <p:txBody>
          <a:bodyPr wrap="square">
            <a:spAutoFit/>
          </a:bodyPr>
          <a:lstStyle/>
          <a:p>
            <a:pPr marL="285750" indent="-285750">
              <a:buFont typeface="Arial" pitchFamily="34" charset="0"/>
              <a:buChar char="•"/>
            </a:pPr>
            <a:r>
              <a:rPr lang="en-US" dirty="0">
                <a:solidFill>
                  <a:srgbClr val="2B251D"/>
                </a:solidFill>
              </a:rPr>
              <a:t>Engage a diverse group of stakeholders </a:t>
            </a:r>
            <a:r>
              <a:rPr lang="en-US" dirty="0">
                <a:solidFill>
                  <a:srgbClr val="2B251D"/>
                </a:solidFill>
              </a:rPr>
              <a:t>to develop a blue print for implementation of </a:t>
            </a:r>
            <a:r>
              <a:rPr lang="en-US" dirty="0">
                <a:solidFill>
                  <a:srgbClr val="2B251D"/>
                </a:solidFill>
              </a:rPr>
              <a:t>the recommendations.</a:t>
            </a:r>
            <a:br>
              <a:rPr lang="en-US" dirty="0">
                <a:solidFill>
                  <a:srgbClr val="2B251D"/>
                </a:solidFill>
              </a:rPr>
            </a:br>
            <a:endParaRPr lang="en-US" dirty="0">
              <a:solidFill>
                <a:srgbClr val="2B251D"/>
              </a:solidFill>
            </a:endParaRPr>
          </a:p>
          <a:p>
            <a:pPr marL="285750" indent="-285750">
              <a:buFont typeface="Arial" pitchFamily="34" charset="0"/>
              <a:buChar char="•"/>
            </a:pPr>
            <a:r>
              <a:rPr lang="en-US" dirty="0">
                <a:solidFill>
                  <a:srgbClr val="2B251D"/>
                </a:solidFill>
              </a:rPr>
              <a:t>Develop </a:t>
            </a:r>
            <a:r>
              <a:rPr lang="en-US" dirty="0">
                <a:solidFill>
                  <a:srgbClr val="2B251D"/>
                </a:solidFill>
              </a:rPr>
              <a:t>state-prioritized recommendations </a:t>
            </a:r>
            <a:r>
              <a:rPr lang="en-US" dirty="0">
                <a:solidFill>
                  <a:srgbClr val="2B251D"/>
                </a:solidFill>
              </a:rPr>
              <a:t>to </a:t>
            </a:r>
            <a:r>
              <a:rPr lang="en-US" dirty="0">
                <a:solidFill>
                  <a:srgbClr val="2B251D"/>
                </a:solidFill>
              </a:rPr>
              <a:t>maximize the capacity of the California nursing workforce to meet the demands of our evolving health care system that is responsive to the needs and priorities of the populations we serve</a:t>
            </a:r>
            <a:r>
              <a:rPr lang="en-US" dirty="0">
                <a:solidFill>
                  <a:srgbClr val="2B251D"/>
                </a:solidFill>
              </a:rPr>
              <a:t>.</a:t>
            </a:r>
          </a:p>
          <a:p>
            <a:pPr marL="285750" indent="-285750">
              <a:buFont typeface="Arial" pitchFamily="34" charset="0"/>
              <a:buChar char="•"/>
            </a:pPr>
            <a:endParaRPr lang="en-US" dirty="0">
              <a:solidFill>
                <a:srgbClr val="2B251D"/>
              </a:solidFill>
            </a:endParaRPr>
          </a:p>
          <a:p>
            <a:pPr marL="285750" indent="-285750">
              <a:buFont typeface="Arial" pitchFamily="34" charset="0"/>
              <a:buChar char="•"/>
            </a:pPr>
            <a:r>
              <a:rPr lang="en-US" dirty="0">
                <a:solidFill>
                  <a:srgbClr val="2B251D"/>
                </a:solidFill>
              </a:rPr>
              <a:t>Promote changes throughout healthcare delivery systems that emulate the state-specific recommendations for IFN implementation</a:t>
            </a:r>
            <a:r>
              <a:rPr lang="en-US" dirty="0">
                <a:solidFill>
                  <a:srgbClr val="2B251D"/>
                </a:solidFill>
              </a:rPr>
              <a:t>.</a:t>
            </a:r>
            <a:br>
              <a:rPr lang="en-US" dirty="0">
                <a:solidFill>
                  <a:srgbClr val="2B251D"/>
                </a:solidFill>
              </a:rPr>
            </a:br>
            <a:endParaRPr lang="en-US" dirty="0">
              <a:solidFill>
                <a:srgbClr val="2B251D"/>
              </a:solidFill>
            </a:endParaRPr>
          </a:p>
          <a:p>
            <a:pPr marL="285750" indent="-285750">
              <a:buFont typeface="Arial" pitchFamily="34" charset="0"/>
              <a:buChar char="•"/>
            </a:pPr>
            <a:r>
              <a:rPr lang="en-US" dirty="0">
                <a:solidFill>
                  <a:srgbClr val="2B251D"/>
                </a:solidFill>
              </a:rPr>
              <a:t>Provide </a:t>
            </a:r>
            <a:r>
              <a:rPr lang="en-US" dirty="0">
                <a:solidFill>
                  <a:srgbClr val="2B251D"/>
                </a:solidFill>
              </a:rPr>
              <a:t>leadership in changes to public and institutional policies at the local, state </a:t>
            </a:r>
            <a:r>
              <a:rPr lang="en-US" dirty="0">
                <a:solidFill>
                  <a:srgbClr val="2B251D"/>
                </a:solidFill>
              </a:rPr>
              <a:t>and national </a:t>
            </a:r>
            <a:r>
              <a:rPr lang="en-US" dirty="0">
                <a:solidFill>
                  <a:srgbClr val="2B251D"/>
                </a:solidFill>
              </a:rPr>
              <a:t>levels that draw on nurses’ expertise to improve the health of communities.</a:t>
            </a:r>
          </a:p>
          <a:p>
            <a:endParaRPr lang="en-US" dirty="0">
              <a:solidFill>
                <a:srgbClr val="4D4235"/>
              </a:solidFill>
            </a:endParaRPr>
          </a:p>
          <a:p>
            <a:endParaRPr lang="en-US" dirty="0">
              <a:solidFill>
                <a:srgbClr val="4D4235"/>
              </a:solidFill>
            </a:endParaRPr>
          </a:p>
        </p:txBody>
      </p:sp>
    </p:spTree>
    <p:extLst>
      <p:ext uri="{BB962C8B-B14F-4D97-AF65-F5344CB8AC3E}">
        <p14:creationId xmlns:p14="http://schemas.microsoft.com/office/powerpoint/2010/main" val="17515941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Charges </a:t>
            </a:r>
            <a:r>
              <a:rPr lang="en-US" dirty="0" err="1" smtClean="0"/>
              <a:t>cont</a:t>
            </a:r>
            <a:r>
              <a:rPr lang="en-US" dirty="0" smtClean="0"/>
              <a:t>…</a:t>
            </a:r>
            <a:endParaRPr lang="en-US" dirty="0"/>
          </a:p>
        </p:txBody>
      </p:sp>
      <p:sp>
        <p:nvSpPr>
          <p:cNvPr id="4" name="Rectangle 3"/>
          <p:cNvSpPr/>
          <p:nvPr/>
        </p:nvSpPr>
        <p:spPr>
          <a:xfrm>
            <a:off x="762000" y="1524000"/>
            <a:ext cx="7467600" cy="3139321"/>
          </a:xfrm>
          <a:prstGeom prst="rect">
            <a:avLst/>
          </a:prstGeom>
        </p:spPr>
        <p:txBody>
          <a:bodyPr wrap="square">
            <a:spAutoFit/>
          </a:bodyPr>
          <a:lstStyle/>
          <a:p>
            <a:pPr marL="285750" indent="-285750">
              <a:buFont typeface="Arial" pitchFamily="34" charset="0"/>
              <a:buChar char="•"/>
            </a:pPr>
            <a:r>
              <a:rPr lang="en-US" dirty="0">
                <a:solidFill>
                  <a:srgbClr val="2B251D"/>
                </a:solidFill>
              </a:rPr>
              <a:t>Build visibility and engagement of the IFN with the community at large.</a:t>
            </a:r>
          </a:p>
          <a:p>
            <a:pPr marL="285750" indent="-285750">
              <a:buFont typeface="Arial" pitchFamily="34" charset="0"/>
              <a:buChar char="•"/>
            </a:pPr>
            <a:endParaRPr lang="en-US" dirty="0">
              <a:solidFill>
                <a:srgbClr val="2B251D"/>
              </a:solidFill>
            </a:endParaRPr>
          </a:p>
          <a:p>
            <a:pPr marL="285750" indent="-285750">
              <a:buFont typeface="Arial" pitchFamily="34" charset="0"/>
              <a:buChar char="•"/>
            </a:pPr>
            <a:r>
              <a:rPr lang="en-US" dirty="0">
                <a:solidFill>
                  <a:srgbClr val="2B251D"/>
                </a:solidFill>
              </a:rPr>
              <a:t>Develop a strategic plan for securing funding and on-going support of the implementation of the California RAC recommendations.</a:t>
            </a:r>
          </a:p>
          <a:p>
            <a:r>
              <a:rPr lang="en-US" dirty="0">
                <a:solidFill>
                  <a:srgbClr val="2B251D"/>
                </a:solidFill>
              </a:rPr>
              <a:t/>
            </a:r>
            <a:br>
              <a:rPr lang="en-US" dirty="0">
                <a:solidFill>
                  <a:srgbClr val="2B251D"/>
                </a:solidFill>
              </a:rPr>
            </a:br>
            <a:r>
              <a:rPr lang="en-US" dirty="0">
                <a:solidFill>
                  <a:srgbClr val="2B251D"/>
                </a:solidFill>
              </a:rPr>
              <a:t/>
            </a:r>
            <a:br>
              <a:rPr lang="en-US" dirty="0">
                <a:solidFill>
                  <a:srgbClr val="2B251D"/>
                </a:solidFill>
              </a:rPr>
            </a:br>
            <a:r>
              <a:rPr lang="en-US" i="1" dirty="0">
                <a:solidFill>
                  <a:srgbClr val="2B251D"/>
                </a:solidFill>
              </a:rPr>
              <a:t>**</a:t>
            </a:r>
            <a:r>
              <a:rPr lang="en-US" i="1" dirty="0">
                <a:solidFill>
                  <a:srgbClr val="2B251D"/>
                </a:solidFill>
              </a:rPr>
              <a:t>Implementation of the recommendations will build upon work and infrastructures that already exist in </a:t>
            </a:r>
            <a:r>
              <a:rPr lang="en-US" i="1" dirty="0">
                <a:solidFill>
                  <a:srgbClr val="2B251D"/>
                </a:solidFill>
              </a:rPr>
              <a:t>California; results </a:t>
            </a:r>
            <a:r>
              <a:rPr lang="en-US" i="1" dirty="0">
                <a:solidFill>
                  <a:srgbClr val="2B251D"/>
                </a:solidFill>
              </a:rPr>
              <a:t>of years of collaborative and partnership efforts that have addressed the state’s nursing education and workforce priorities. </a:t>
            </a:r>
          </a:p>
        </p:txBody>
      </p:sp>
    </p:spTree>
    <p:extLst>
      <p:ext uri="{BB962C8B-B14F-4D97-AF65-F5344CB8AC3E}">
        <p14:creationId xmlns:p14="http://schemas.microsoft.com/office/powerpoint/2010/main" val="5958202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Partners</a:t>
            </a:r>
            <a:endParaRPr lang="en-US" dirty="0"/>
          </a:p>
        </p:txBody>
      </p:sp>
      <p:sp>
        <p:nvSpPr>
          <p:cNvPr id="3" name="Rectangle 2"/>
          <p:cNvSpPr/>
          <p:nvPr/>
        </p:nvSpPr>
        <p:spPr>
          <a:xfrm>
            <a:off x="1600200" y="1143000"/>
            <a:ext cx="6858000" cy="5909310"/>
          </a:xfrm>
          <a:prstGeom prst="rect">
            <a:avLst/>
          </a:prstGeom>
        </p:spPr>
        <p:txBody>
          <a:bodyPr wrap="square">
            <a:spAutoFit/>
          </a:bodyPr>
          <a:lstStyle/>
          <a:p>
            <a:pPr marL="285750" indent="-285750">
              <a:buFont typeface="Arial" pitchFamily="34" charset="0"/>
              <a:buChar char="•"/>
            </a:pPr>
            <a:r>
              <a:rPr lang="en-US" dirty="0">
                <a:solidFill>
                  <a:srgbClr val="2B251D"/>
                </a:solidFill>
              </a:rPr>
              <a:t>Physicians</a:t>
            </a:r>
            <a:br>
              <a:rPr lang="en-US" dirty="0">
                <a:solidFill>
                  <a:srgbClr val="2B251D"/>
                </a:solidFill>
              </a:rPr>
            </a:br>
            <a:endParaRPr lang="en-US" dirty="0">
              <a:solidFill>
                <a:srgbClr val="2B251D"/>
              </a:solidFill>
            </a:endParaRPr>
          </a:p>
          <a:p>
            <a:pPr marL="285750" indent="-285750">
              <a:buFont typeface="Arial" pitchFamily="34" charset="0"/>
              <a:buChar char="•"/>
            </a:pPr>
            <a:r>
              <a:rPr lang="en-US" dirty="0">
                <a:solidFill>
                  <a:srgbClr val="2B251D"/>
                </a:solidFill>
              </a:rPr>
              <a:t>Employers</a:t>
            </a:r>
            <a:br>
              <a:rPr lang="en-US" dirty="0">
                <a:solidFill>
                  <a:srgbClr val="2B251D"/>
                </a:solidFill>
              </a:rPr>
            </a:br>
            <a:endParaRPr lang="en-US" dirty="0">
              <a:solidFill>
                <a:srgbClr val="2B251D"/>
              </a:solidFill>
            </a:endParaRPr>
          </a:p>
          <a:p>
            <a:pPr marL="285750" indent="-285750">
              <a:buFont typeface="Arial" pitchFamily="34" charset="0"/>
              <a:buChar char="•"/>
            </a:pPr>
            <a:r>
              <a:rPr lang="en-US" dirty="0">
                <a:solidFill>
                  <a:srgbClr val="2B251D"/>
                </a:solidFill>
              </a:rPr>
              <a:t>Policy </a:t>
            </a:r>
            <a:r>
              <a:rPr lang="en-US" dirty="0">
                <a:solidFill>
                  <a:srgbClr val="2B251D"/>
                </a:solidFill>
              </a:rPr>
              <a:t>makers</a:t>
            </a:r>
            <a:br>
              <a:rPr lang="en-US" dirty="0">
                <a:solidFill>
                  <a:srgbClr val="2B251D"/>
                </a:solidFill>
              </a:rPr>
            </a:br>
            <a:endParaRPr lang="en-US" dirty="0">
              <a:solidFill>
                <a:srgbClr val="2B251D"/>
              </a:solidFill>
            </a:endParaRPr>
          </a:p>
          <a:p>
            <a:pPr marL="285750" indent="-285750">
              <a:buFont typeface="Arial" pitchFamily="34" charset="0"/>
              <a:buChar char="•"/>
            </a:pPr>
            <a:r>
              <a:rPr lang="en-US" dirty="0">
                <a:solidFill>
                  <a:srgbClr val="2B251D"/>
                </a:solidFill>
              </a:rPr>
              <a:t>Funders</a:t>
            </a:r>
            <a:br>
              <a:rPr lang="en-US" dirty="0">
                <a:solidFill>
                  <a:srgbClr val="2B251D"/>
                </a:solidFill>
              </a:rPr>
            </a:br>
            <a:endParaRPr lang="en-US" dirty="0">
              <a:solidFill>
                <a:srgbClr val="2B251D"/>
              </a:solidFill>
            </a:endParaRPr>
          </a:p>
          <a:p>
            <a:pPr marL="285750" indent="-285750">
              <a:buFont typeface="Arial" pitchFamily="34" charset="0"/>
              <a:buChar char="•"/>
            </a:pPr>
            <a:r>
              <a:rPr lang="en-US" dirty="0">
                <a:solidFill>
                  <a:srgbClr val="2B251D"/>
                </a:solidFill>
              </a:rPr>
              <a:t>Consumers</a:t>
            </a:r>
            <a:br>
              <a:rPr lang="en-US" dirty="0">
                <a:solidFill>
                  <a:srgbClr val="2B251D"/>
                </a:solidFill>
              </a:rPr>
            </a:br>
            <a:endParaRPr lang="en-US" dirty="0">
              <a:solidFill>
                <a:srgbClr val="2B251D"/>
              </a:solidFill>
            </a:endParaRPr>
          </a:p>
          <a:p>
            <a:pPr marL="285750" indent="-285750">
              <a:buFont typeface="Arial" pitchFamily="34" charset="0"/>
              <a:buChar char="•"/>
            </a:pPr>
            <a:r>
              <a:rPr lang="en-US" dirty="0">
                <a:solidFill>
                  <a:srgbClr val="2B251D"/>
                </a:solidFill>
              </a:rPr>
              <a:t>State </a:t>
            </a:r>
            <a:r>
              <a:rPr lang="en-US" dirty="0">
                <a:solidFill>
                  <a:srgbClr val="2B251D"/>
                </a:solidFill>
              </a:rPr>
              <a:t>agencies</a:t>
            </a:r>
            <a:br>
              <a:rPr lang="en-US" dirty="0">
                <a:solidFill>
                  <a:srgbClr val="2B251D"/>
                </a:solidFill>
              </a:rPr>
            </a:br>
            <a:endParaRPr lang="en-US" dirty="0">
              <a:solidFill>
                <a:srgbClr val="2B251D"/>
              </a:solidFill>
            </a:endParaRPr>
          </a:p>
          <a:p>
            <a:pPr marL="285750" indent="-285750">
              <a:buFont typeface="Arial" pitchFamily="34" charset="0"/>
              <a:buChar char="•"/>
            </a:pPr>
            <a:r>
              <a:rPr lang="en-US" dirty="0">
                <a:solidFill>
                  <a:srgbClr val="2B251D"/>
                </a:solidFill>
              </a:rPr>
              <a:t>Educators</a:t>
            </a:r>
            <a:br>
              <a:rPr lang="en-US" dirty="0">
                <a:solidFill>
                  <a:srgbClr val="2B251D"/>
                </a:solidFill>
              </a:rPr>
            </a:br>
            <a:endParaRPr lang="en-US" dirty="0">
              <a:solidFill>
                <a:srgbClr val="2B251D"/>
              </a:solidFill>
            </a:endParaRPr>
          </a:p>
          <a:p>
            <a:pPr marL="285750" indent="-285750">
              <a:buFont typeface="Arial" pitchFamily="34" charset="0"/>
              <a:buChar char="•"/>
            </a:pPr>
            <a:r>
              <a:rPr lang="en-US" dirty="0">
                <a:solidFill>
                  <a:srgbClr val="2B251D"/>
                </a:solidFill>
              </a:rPr>
              <a:t>Nurses</a:t>
            </a:r>
            <a:br>
              <a:rPr lang="en-US" dirty="0">
                <a:solidFill>
                  <a:srgbClr val="2B251D"/>
                </a:solidFill>
              </a:rPr>
            </a:br>
            <a:r>
              <a:rPr lang="en-US" dirty="0">
                <a:solidFill>
                  <a:srgbClr val="2B251D"/>
                </a:solidFill>
              </a:rPr>
              <a:t/>
            </a:r>
            <a:br>
              <a:rPr lang="en-US" dirty="0">
                <a:solidFill>
                  <a:srgbClr val="2B251D"/>
                </a:solidFill>
              </a:rPr>
            </a:br>
            <a:r>
              <a:rPr lang="en-US" dirty="0">
                <a:solidFill>
                  <a:srgbClr val="2B251D"/>
                </a:solidFill>
              </a:rPr>
              <a:t/>
            </a:r>
            <a:br>
              <a:rPr lang="en-US" dirty="0">
                <a:solidFill>
                  <a:srgbClr val="2B251D"/>
                </a:solidFill>
              </a:rPr>
            </a:br>
            <a:r>
              <a:rPr lang="en-US" dirty="0">
                <a:solidFill>
                  <a:srgbClr val="2B251D"/>
                </a:solidFill>
              </a:rPr>
              <a:t/>
            </a:r>
            <a:br>
              <a:rPr lang="en-US" dirty="0">
                <a:solidFill>
                  <a:srgbClr val="2B251D"/>
                </a:solidFill>
              </a:rPr>
            </a:br>
            <a:r>
              <a:rPr lang="en-US" dirty="0">
                <a:solidFill>
                  <a:srgbClr val="2B251D"/>
                </a:solidFill>
              </a:rPr>
              <a:t> </a:t>
            </a:r>
            <a:br>
              <a:rPr lang="en-US" dirty="0">
                <a:solidFill>
                  <a:srgbClr val="2B251D"/>
                </a:solidFill>
              </a:rPr>
            </a:br>
            <a:r>
              <a:rPr lang="en-US" dirty="0">
                <a:solidFill>
                  <a:srgbClr val="2B251D"/>
                </a:solidFill>
              </a:rPr>
              <a:t/>
            </a:r>
            <a:br>
              <a:rPr lang="en-US" dirty="0">
                <a:solidFill>
                  <a:srgbClr val="2B251D"/>
                </a:solidFill>
              </a:rPr>
            </a:br>
            <a:r>
              <a:rPr lang="en-US" dirty="0">
                <a:solidFill>
                  <a:srgbClr val="2B251D"/>
                </a:solidFill>
              </a:rPr>
              <a:t> </a:t>
            </a:r>
            <a:endParaRPr lang="en-US" dirty="0">
              <a:solidFill>
                <a:srgbClr val="2B251D"/>
              </a:solidFill>
            </a:endParaRPr>
          </a:p>
        </p:txBody>
      </p:sp>
    </p:spTree>
    <p:extLst>
      <p:ext uri="{BB962C8B-B14F-4D97-AF65-F5344CB8AC3E}">
        <p14:creationId xmlns:p14="http://schemas.microsoft.com/office/powerpoint/2010/main" val="4072258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3031B7EB-D40D-41C2-A7B3-8427450FA6E6}" type="slidenum">
              <a:rPr lang="en-US"/>
              <a:pPr/>
              <a:t>3</a:t>
            </a:fld>
            <a:endParaRPr lang="en-US"/>
          </a:p>
        </p:txBody>
      </p:sp>
      <p:sp>
        <p:nvSpPr>
          <p:cNvPr id="89091" name="Content Placeholder 2"/>
          <p:cNvSpPr>
            <a:spLocks noGrp="1"/>
          </p:cNvSpPr>
          <p:nvPr>
            <p:ph idx="4294967295"/>
          </p:nvPr>
        </p:nvSpPr>
        <p:spPr>
          <a:xfrm>
            <a:off x="457200" y="1752600"/>
            <a:ext cx="8229600" cy="4373563"/>
          </a:xfrm>
        </p:spPr>
        <p:txBody>
          <a:bodyPr/>
          <a:lstStyle/>
          <a:p>
            <a:pPr marL="0" indent="0">
              <a:buFont typeface="Arial" charset="0"/>
              <a:buNone/>
            </a:pPr>
            <a:r>
              <a:rPr lang="en-US" b="1" dirty="0">
                <a:solidFill>
                  <a:srgbClr val="003145"/>
                </a:solidFill>
                <a:latin typeface="Arial" pitchFamily="34" charset="0"/>
                <a:cs typeface="Arial" pitchFamily="34" charset="0"/>
              </a:rPr>
              <a:t>Start with what </a:t>
            </a:r>
            <a:r>
              <a:rPr lang="en-US" b="1" dirty="0" smtClean="0">
                <a:solidFill>
                  <a:srgbClr val="003145"/>
                </a:solidFill>
                <a:latin typeface="Arial" pitchFamily="34" charset="0"/>
                <a:cs typeface="Arial" pitchFamily="34" charset="0"/>
              </a:rPr>
              <a:t>we know</a:t>
            </a:r>
          </a:p>
          <a:p>
            <a:pPr marL="0" indent="0">
              <a:buFont typeface="Arial" charset="0"/>
              <a:buNone/>
            </a:pPr>
            <a:endParaRPr lang="en-US" b="1" dirty="0" smtClean="0">
              <a:solidFill>
                <a:srgbClr val="003145"/>
              </a:solidFill>
              <a:latin typeface="Arial" pitchFamily="34" charset="0"/>
              <a:cs typeface="Arial" pitchFamily="34" charset="0"/>
            </a:endParaRPr>
          </a:p>
          <a:p>
            <a:pPr marL="0" indent="0">
              <a:buFont typeface="Arial" charset="0"/>
              <a:buNone/>
            </a:pPr>
            <a:endParaRPr lang="en-US" b="1" dirty="0">
              <a:solidFill>
                <a:srgbClr val="003145"/>
              </a:solidFill>
              <a:latin typeface="Arial" pitchFamily="34" charset="0"/>
              <a:cs typeface="Arial" pitchFamily="34" charset="0"/>
            </a:endParaRPr>
          </a:p>
          <a:p>
            <a:pPr marL="0" indent="0" algn="r">
              <a:buNone/>
            </a:pPr>
            <a:r>
              <a:rPr lang="en-US" b="1" dirty="0">
                <a:solidFill>
                  <a:srgbClr val="003145"/>
                </a:solidFill>
                <a:latin typeface="Arial" pitchFamily="34" charset="0"/>
                <a:cs typeface="Arial" pitchFamily="34" charset="0"/>
              </a:rPr>
              <a:t>Find out what we don’t </a:t>
            </a:r>
            <a:r>
              <a:rPr lang="en-US" b="1" dirty="0" smtClean="0">
                <a:solidFill>
                  <a:srgbClr val="003145"/>
                </a:solidFill>
                <a:latin typeface="Arial" pitchFamily="34" charset="0"/>
                <a:cs typeface="Arial" pitchFamily="34" charset="0"/>
              </a:rPr>
              <a:t>know</a:t>
            </a:r>
          </a:p>
          <a:p>
            <a:pPr marL="0" indent="0">
              <a:buNone/>
            </a:pPr>
            <a:endParaRPr lang="en-US" b="1" dirty="0" smtClean="0">
              <a:solidFill>
                <a:srgbClr val="003145"/>
              </a:solidFill>
              <a:latin typeface="Arial" pitchFamily="34" charset="0"/>
              <a:cs typeface="Arial" pitchFamily="34" charset="0"/>
            </a:endParaRPr>
          </a:p>
          <a:p>
            <a:pPr marL="0" indent="0">
              <a:buNone/>
            </a:pPr>
            <a:endParaRPr lang="en-US" b="1" dirty="0">
              <a:solidFill>
                <a:srgbClr val="003145"/>
              </a:solidFill>
              <a:latin typeface="Arial" pitchFamily="34" charset="0"/>
              <a:cs typeface="Arial" pitchFamily="34" charset="0"/>
            </a:endParaRPr>
          </a:p>
          <a:p>
            <a:pPr marL="0" indent="0">
              <a:buNone/>
            </a:pPr>
            <a:r>
              <a:rPr lang="en-US" b="1" dirty="0">
                <a:solidFill>
                  <a:srgbClr val="003145"/>
                </a:solidFill>
                <a:latin typeface="Arial" pitchFamily="34" charset="0"/>
                <a:cs typeface="Arial" pitchFamily="34" charset="0"/>
              </a:rPr>
              <a:t>Set a course of </a:t>
            </a:r>
            <a:r>
              <a:rPr lang="en-US" b="1" dirty="0" smtClean="0">
                <a:solidFill>
                  <a:srgbClr val="003145"/>
                </a:solidFill>
                <a:latin typeface="Arial" pitchFamily="34" charset="0"/>
                <a:cs typeface="Arial" pitchFamily="34" charset="0"/>
              </a:rPr>
              <a:t>action</a:t>
            </a:r>
            <a:endParaRPr lang="en-US" b="1" dirty="0">
              <a:solidFill>
                <a:srgbClr val="003145"/>
              </a:solidFill>
              <a:latin typeface="Arial" pitchFamily="34" charset="0"/>
              <a:cs typeface="Arial" pitchFamily="34" charset="0"/>
            </a:endParaRPr>
          </a:p>
          <a:p>
            <a:pPr marL="0" indent="0" algn="r">
              <a:buFont typeface="Arial" charset="0"/>
              <a:buNone/>
            </a:pPr>
            <a:endParaRPr lang="en-US" b="1" dirty="0">
              <a:solidFill>
                <a:srgbClr val="003145"/>
              </a:solidFill>
              <a:latin typeface="Arial" pitchFamily="34" charset="0"/>
              <a:cs typeface="Arial" pitchFamily="34" charset="0"/>
            </a:endParaRPr>
          </a:p>
        </p:txBody>
      </p:sp>
      <p:sp>
        <p:nvSpPr>
          <p:cNvPr id="7" name="Title 1"/>
          <p:cNvSpPr txBox="1">
            <a:spLocks/>
          </p:cNvSpPr>
          <p:nvPr/>
        </p:nvSpPr>
        <p:spPr bwMode="auto">
          <a:xfrm>
            <a:off x="381000" y="304800"/>
            <a:ext cx="8229600" cy="1143000"/>
          </a:xfrm>
          <a:prstGeom prst="rect">
            <a:avLst/>
          </a:prstGeom>
          <a:solidFill>
            <a:srgbClr val="4D8ABE"/>
          </a:solidFill>
          <a:extLst>
            <a:ext uri="{91240B29-F687-4F45-9708-019B960494DF}">
              <a14:hiddenLine xmlns:a14="http://schemas.microsoft.com/office/drawing/2010/main" w="9525">
                <a:solidFill>
                  <a:srgbClr val="000000"/>
                </a:solidFill>
                <a:miter lim="800000"/>
                <a:headEnd/>
                <a:tailEnd/>
              </a14:hiddenLine>
            </a:ex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lt1"/>
                </a:solidFill>
                <a:latin typeface="+mn-lt"/>
                <a:ea typeface="+mn-ea"/>
                <a:cs typeface="+mn-cs"/>
              </a:defRPr>
            </a:lvl1pPr>
            <a:lvl2pPr algn="ctr" rtl="0" fontAlgn="base">
              <a:spcBef>
                <a:spcPct val="0"/>
              </a:spcBef>
              <a:spcAft>
                <a:spcPct val="0"/>
              </a:spcAft>
              <a:defRPr sz="4400">
                <a:solidFill>
                  <a:schemeClr val="lt1"/>
                </a:solidFill>
                <a:latin typeface="+mn-lt"/>
                <a:ea typeface="+mn-ea"/>
                <a:cs typeface="+mn-cs"/>
              </a:defRPr>
            </a:lvl2pPr>
            <a:lvl3pPr algn="ctr" rtl="0" fontAlgn="base">
              <a:spcBef>
                <a:spcPct val="0"/>
              </a:spcBef>
              <a:spcAft>
                <a:spcPct val="0"/>
              </a:spcAft>
              <a:defRPr sz="4400">
                <a:solidFill>
                  <a:schemeClr val="lt1"/>
                </a:solidFill>
                <a:latin typeface="+mn-lt"/>
                <a:ea typeface="+mn-ea"/>
                <a:cs typeface="+mn-cs"/>
              </a:defRPr>
            </a:lvl3pPr>
            <a:lvl4pPr algn="ctr" rtl="0" fontAlgn="base">
              <a:spcBef>
                <a:spcPct val="0"/>
              </a:spcBef>
              <a:spcAft>
                <a:spcPct val="0"/>
              </a:spcAft>
              <a:defRPr sz="4400">
                <a:solidFill>
                  <a:schemeClr val="lt1"/>
                </a:solidFill>
                <a:latin typeface="+mn-lt"/>
                <a:ea typeface="+mn-ea"/>
                <a:cs typeface="+mn-cs"/>
              </a:defRPr>
            </a:lvl4pPr>
            <a:lvl5pPr algn="ctr" rtl="0" fontAlgn="base">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en-US" dirty="0" smtClean="0">
                <a:solidFill>
                  <a:srgbClr val="FFFFFF"/>
                </a:solidFill>
                <a:latin typeface="Arial" pitchFamily="34" charset="0"/>
                <a:cs typeface="Arial" pitchFamily="34" charset="0"/>
              </a:rPr>
              <a:t>Where do we begin?</a:t>
            </a:r>
            <a:endParaRPr lang="en-US" dirty="0">
              <a:solidFill>
                <a:srgbClr val="FFFFFF"/>
              </a:solidFill>
              <a:latin typeface="Arial" pitchFamily="34" charset="0"/>
              <a:cs typeface="Arial" pitchFamily="34" charset="0"/>
            </a:endParaRPr>
          </a:p>
        </p:txBody>
      </p:sp>
      <p:pic>
        <p:nvPicPr>
          <p:cNvPr id="89092" name="Picture 7" descr="C:\Documents and Settings\brunell\Local Settings\Temporary Internet Files\Content.IE5\MEO2KD0T\MC90008902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4080" y="1219200"/>
            <a:ext cx="144780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Documents and Settings\brunell\Local Settings\Temporary Internet Files\Content.IE5\N4RGUA45\MC90005614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590800"/>
            <a:ext cx="19859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Documents and Settings\brunell\Local Settings\Temporary Internet Files\Content.IE5\UWYSG8SH\MC90023178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2225" y="4316413"/>
            <a:ext cx="3130550"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2346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Programs Underway</a:t>
            </a:r>
            <a:endParaRPr lang="en-US" dirty="0"/>
          </a:p>
        </p:txBody>
      </p:sp>
      <p:sp>
        <p:nvSpPr>
          <p:cNvPr id="3" name="Rectangle 2"/>
          <p:cNvSpPr/>
          <p:nvPr/>
        </p:nvSpPr>
        <p:spPr>
          <a:xfrm>
            <a:off x="1143000" y="1447800"/>
            <a:ext cx="7467600" cy="4247317"/>
          </a:xfrm>
          <a:prstGeom prst="rect">
            <a:avLst/>
          </a:prstGeom>
        </p:spPr>
        <p:txBody>
          <a:bodyPr wrap="square">
            <a:spAutoFit/>
          </a:bodyPr>
          <a:lstStyle/>
          <a:p>
            <a:pPr marL="285750" indent="-285750">
              <a:buFont typeface="Arial" pitchFamily="34" charset="0"/>
              <a:buChar char="•"/>
            </a:pPr>
            <a:r>
              <a:rPr lang="en-US" dirty="0">
                <a:solidFill>
                  <a:srgbClr val="2B251D"/>
                </a:solidFill>
              </a:rPr>
              <a:t>Collaborative </a:t>
            </a:r>
            <a:r>
              <a:rPr lang="en-US" dirty="0">
                <a:solidFill>
                  <a:srgbClr val="2B251D"/>
                </a:solidFill>
              </a:rPr>
              <a:t>model of nursing </a:t>
            </a:r>
            <a:r>
              <a:rPr lang="en-US" dirty="0">
                <a:solidFill>
                  <a:srgbClr val="2B251D"/>
                </a:solidFill>
              </a:rPr>
              <a:t>education</a:t>
            </a:r>
            <a:br>
              <a:rPr lang="en-US" dirty="0">
                <a:solidFill>
                  <a:srgbClr val="2B251D"/>
                </a:solidFill>
              </a:rPr>
            </a:br>
            <a:endParaRPr lang="en-US" dirty="0">
              <a:solidFill>
                <a:srgbClr val="2B251D"/>
              </a:solidFill>
            </a:endParaRPr>
          </a:p>
          <a:p>
            <a:pPr marL="285750" indent="-285750">
              <a:buFont typeface="Arial" pitchFamily="34" charset="0"/>
              <a:buChar char="•"/>
            </a:pPr>
            <a:r>
              <a:rPr lang="en-US" dirty="0">
                <a:solidFill>
                  <a:srgbClr val="2B251D"/>
                </a:solidFill>
              </a:rPr>
              <a:t> </a:t>
            </a:r>
            <a:r>
              <a:rPr lang="en-US" dirty="0">
                <a:solidFill>
                  <a:srgbClr val="2B251D"/>
                </a:solidFill>
              </a:rPr>
              <a:t>I</a:t>
            </a:r>
            <a:r>
              <a:rPr lang="en-US" dirty="0">
                <a:solidFill>
                  <a:srgbClr val="2B251D"/>
                </a:solidFill>
              </a:rPr>
              <a:t>mplementation </a:t>
            </a:r>
            <a:r>
              <a:rPr lang="en-US" dirty="0">
                <a:solidFill>
                  <a:srgbClr val="2B251D"/>
                </a:solidFill>
              </a:rPr>
              <a:t>of </a:t>
            </a:r>
            <a:r>
              <a:rPr lang="en-US" dirty="0">
                <a:solidFill>
                  <a:srgbClr val="2B251D"/>
                </a:solidFill>
              </a:rPr>
              <a:t>AB1295</a:t>
            </a:r>
            <a:br>
              <a:rPr lang="en-US" dirty="0">
                <a:solidFill>
                  <a:srgbClr val="2B251D"/>
                </a:solidFill>
              </a:rPr>
            </a:br>
            <a:r>
              <a:rPr lang="en-US" dirty="0">
                <a:solidFill>
                  <a:srgbClr val="2B251D"/>
                </a:solidFill>
              </a:rPr>
              <a:t> </a:t>
            </a:r>
          </a:p>
          <a:p>
            <a:pPr marL="285750" indent="-285750">
              <a:buFont typeface="Arial" pitchFamily="34" charset="0"/>
              <a:buChar char="•"/>
            </a:pPr>
            <a:r>
              <a:rPr lang="en-US" dirty="0">
                <a:solidFill>
                  <a:srgbClr val="2B251D"/>
                </a:solidFill>
              </a:rPr>
              <a:t>Transition to Practice </a:t>
            </a:r>
            <a:r>
              <a:rPr lang="en-US" dirty="0">
                <a:solidFill>
                  <a:srgbClr val="2B251D"/>
                </a:solidFill>
              </a:rPr>
              <a:t>Program</a:t>
            </a:r>
            <a:br>
              <a:rPr lang="en-US" dirty="0">
                <a:solidFill>
                  <a:srgbClr val="2B251D"/>
                </a:solidFill>
              </a:rPr>
            </a:br>
            <a:endParaRPr lang="en-US" dirty="0">
              <a:solidFill>
                <a:srgbClr val="2B251D"/>
              </a:solidFill>
            </a:endParaRPr>
          </a:p>
          <a:p>
            <a:pPr marL="285750" indent="-285750">
              <a:buFont typeface="Arial" pitchFamily="34" charset="0"/>
              <a:buChar char="•"/>
            </a:pPr>
            <a:r>
              <a:rPr lang="en-US" dirty="0">
                <a:solidFill>
                  <a:srgbClr val="2B251D"/>
                </a:solidFill>
              </a:rPr>
              <a:t>Passage of state legislation </a:t>
            </a:r>
            <a:r>
              <a:rPr lang="en-US" dirty="0">
                <a:solidFill>
                  <a:srgbClr val="2B251D"/>
                </a:solidFill>
              </a:rPr>
              <a:t>authorizing</a:t>
            </a:r>
            <a:br>
              <a:rPr lang="en-US" dirty="0">
                <a:solidFill>
                  <a:srgbClr val="2B251D"/>
                </a:solidFill>
              </a:rPr>
            </a:br>
            <a:endParaRPr lang="en-US" dirty="0">
              <a:solidFill>
                <a:srgbClr val="2B251D"/>
              </a:solidFill>
            </a:endParaRPr>
          </a:p>
          <a:p>
            <a:pPr marL="285750" indent="-285750">
              <a:buFont typeface="Arial" pitchFamily="34" charset="0"/>
              <a:buChar char="•"/>
            </a:pPr>
            <a:r>
              <a:rPr lang="en-US" dirty="0">
                <a:solidFill>
                  <a:srgbClr val="2B251D"/>
                </a:solidFill>
              </a:rPr>
              <a:t>CSUs to provide a doctorate of nursing practice education</a:t>
            </a:r>
          </a:p>
          <a:p>
            <a:r>
              <a:rPr lang="en-US" dirty="0">
                <a:solidFill>
                  <a:srgbClr val="2B251D"/>
                </a:solidFill>
              </a:rPr>
              <a:t/>
            </a:r>
            <a:br>
              <a:rPr lang="en-US" dirty="0">
                <a:solidFill>
                  <a:srgbClr val="2B251D"/>
                </a:solidFill>
              </a:rPr>
            </a:br>
            <a:r>
              <a:rPr lang="en-US" dirty="0">
                <a:solidFill>
                  <a:srgbClr val="2B251D"/>
                </a:solidFill>
              </a:rPr>
              <a:t/>
            </a:r>
            <a:br>
              <a:rPr lang="en-US" dirty="0">
                <a:solidFill>
                  <a:srgbClr val="2B251D"/>
                </a:solidFill>
              </a:rPr>
            </a:br>
            <a:r>
              <a:rPr lang="en-US" dirty="0">
                <a:solidFill>
                  <a:srgbClr val="2B251D"/>
                </a:solidFill>
              </a:rPr>
              <a:t/>
            </a:r>
            <a:br>
              <a:rPr lang="en-US" dirty="0">
                <a:solidFill>
                  <a:srgbClr val="2B251D"/>
                </a:solidFill>
              </a:rPr>
            </a:br>
            <a:r>
              <a:rPr lang="en-US" dirty="0">
                <a:solidFill>
                  <a:srgbClr val="2B251D"/>
                </a:solidFill>
              </a:rPr>
              <a:t/>
            </a:r>
            <a:br>
              <a:rPr lang="en-US" dirty="0">
                <a:solidFill>
                  <a:srgbClr val="2B251D"/>
                </a:solidFill>
              </a:rPr>
            </a:br>
            <a:endParaRPr lang="en-US" dirty="0">
              <a:solidFill>
                <a:srgbClr val="2B251D"/>
              </a:solidFill>
            </a:endParaRPr>
          </a:p>
          <a:p>
            <a:pPr marL="285750" indent="-285750">
              <a:buFont typeface="Arial" pitchFamily="34" charset="0"/>
              <a:buChar char="•"/>
            </a:pPr>
            <a:endParaRPr lang="en-US" dirty="0">
              <a:solidFill>
                <a:srgbClr val="2B251D"/>
              </a:solidFill>
            </a:endParaRPr>
          </a:p>
        </p:txBody>
      </p:sp>
    </p:spTree>
    <p:extLst>
      <p:ext uri="{BB962C8B-B14F-4D97-AF65-F5344CB8AC3E}">
        <p14:creationId xmlns:p14="http://schemas.microsoft.com/office/powerpoint/2010/main" val="34421923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smtClean="0"/>
              <a:t/>
            </a:r>
            <a:br>
              <a:rPr lang="en-US" sz="1600" dirty="0" smtClean="0"/>
            </a:br>
            <a:r>
              <a:rPr lang="en-US" sz="1600" dirty="0"/>
              <a:t/>
            </a:r>
            <a:br>
              <a:rPr lang="en-US" sz="1600" dirty="0"/>
            </a:br>
            <a:r>
              <a:rPr lang="en-US" dirty="0"/>
              <a:t/>
            </a:r>
            <a:br>
              <a:rPr lang="en-US" dirty="0"/>
            </a:br>
            <a:r>
              <a:rPr lang="en-US" sz="2000" dirty="0"/>
              <a:t>Executive Team for the California RAC </a:t>
            </a:r>
            <a:r>
              <a:rPr lang="en-US" sz="2000" dirty="0" smtClean="0"/>
              <a:t/>
            </a:r>
            <a:br>
              <a:rPr lang="en-US" sz="2000" dirty="0" smtClean="0"/>
            </a:br>
            <a:r>
              <a:rPr lang="en-US" sz="2000" dirty="0" smtClean="0"/>
              <a:t>(</a:t>
            </a:r>
            <a:r>
              <a:rPr lang="en-US" sz="2000" dirty="0"/>
              <a:t>as designated by RWJF):</a:t>
            </a:r>
          </a:p>
        </p:txBody>
      </p:sp>
      <p:sp>
        <p:nvSpPr>
          <p:cNvPr id="3" name="Rectangle 2"/>
          <p:cNvSpPr/>
          <p:nvPr/>
        </p:nvSpPr>
        <p:spPr>
          <a:xfrm>
            <a:off x="609600" y="1257670"/>
            <a:ext cx="8153400" cy="4308872"/>
          </a:xfrm>
          <a:prstGeom prst="rect">
            <a:avLst/>
          </a:prstGeom>
        </p:spPr>
        <p:txBody>
          <a:bodyPr wrap="square">
            <a:spAutoFit/>
          </a:bodyPr>
          <a:lstStyle/>
          <a:p>
            <a:pPr marL="285750" indent="-285750">
              <a:buFont typeface="Arial" pitchFamily="34" charset="0"/>
              <a:buChar char="•"/>
            </a:pPr>
            <a:r>
              <a:rPr lang="en-US" sz="1600" dirty="0">
                <a:solidFill>
                  <a:srgbClr val="2B251D"/>
                </a:solidFill>
              </a:rPr>
              <a:t>Juan </a:t>
            </a:r>
            <a:r>
              <a:rPr lang="en-US" sz="1600" dirty="0" err="1">
                <a:solidFill>
                  <a:srgbClr val="2B251D"/>
                </a:solidFill>
              </a:rPr>
              <a:t>Arambula</a:t>
            </a:r>
            <a:r>
              <a:rPr lang="en-US" sz="1600" dirty="0">
                <a:solidFill>
                  <a:srgbClr val="2B251D"/>
                </a:solidFill>
              </a:rPr>
              <a:t> - former State Assemblyman – </a:t>
            </a:r>
            <a:r>
              <a:rPr lang="en-US" sz="1600" dirty="0">
                <a:solidFill>
                  <a:srgbClr val="2B251D"/>
                </a:solidFill>
              </a:rPr>
              <a:t>co-lead</a:t>
            </a:r>
            <a:br>
              <a:rPr lang="en-US" sz="1600" dirty="0">
                <a:solidFill>
                  <a:srgbClr val="2B251D"/>
                </a:solidFill>
              </a:rPr>
            </a:br>
            <a:endParaRPr lang="en-US" sz="1600" dirty="0">
              <a:solidFill>
                <a:srgbClr val="2B251D"/>
              </a:solidFill>
            </a:endParaRPr>
          </a:p>
          <a:p>
            <a:pPr marL="285750" indent="-285750">
              <a:buFont typeface="Arial" pitchFamily="34" charset="0"/>
              <a:buChar char="•"/>
            </a:pPr>
            <a:r>
              <a:rPr lang="en-US" sz="1600" dirty="0">
                <a:solidFill>
                  <a:srgbClr val="2B251D"/>
                </a:solidFill>
              </a:rPr>
              <a:t>Mary </a:t>
            </a:r>
            <a:r>
              <a:rPr lang="en-US" sz="1600" dirty="0" err="1">
                <a:solidFill>
                  <a:srgbClr val="2B251D"/>
                </a:solidFill>
              </a:rPr>
              <a:t>Dickow</a:t>
            </a:r>
            <a:r>
              <a:rPr lang="en-US" sz="1600" dirty="0">
                <a:solidFill>
                  <a:srgbClr val="2B251D"/>
                </a:solidFill>
              </a:rPr>
              <a:t> – UCSF, Director of RWJF Executive Nurse Leaders </a:t>
            </a:r>
            <a:r>
              <a:rPr lang="en-US" sz="1600" dirty="0">
                <a:solidFill>
                  <a:srgbClr val="2B251D"/>
                </a:solidFill>
              </a:rPr>
              <a:t>Fellows</a:t>
            </a:r>
            <a:br>
              <a:rPr lang="en-US" sz="1600" dirty="0">
                <a:solidFill>
                  <a:srgbClr val="2B251D"/>
                </a:solidFill>
              </a:rPr>
            </a:br>
            <a:endParaRPr lang="en-US" sz="1600" dirty="0">
              <a:solidFill>
                <a:srgbClr val="2B251D"/>
              </a:solidFill>
            </a:endParaRPr>
          </a:p>
          <a:p>
            <a:pPr marL="285750" indent="-285750">
              <a:buFont typeface="Arial" pitchFamily="34" charset="0"/>
              <a:buChar char="•"/>
            </a:pPr>
            <a:r>
              <a:rPr lang="en-US" sz="1600" dirty="0" err="1">
                <a:solidFill>
                  <a:srgbClr val="2B251D"/>
                </a:solidFill>
              </a:rPr>
              <a:t>Deloras</a:t>
            </a:r>
            <a:r>
              <a:rPr lang="en-US" sz="1600" dirty="0">
                <a:solidFill>
                  <a:srgbClr val="2B251D"/>
                </a:solidFill>
              </a:rPr>
              <a:t> </a:t>
            </a:r>
            <a:r>
              <a:rPr lang="en-US" sz="1600" dirty="0">
                <a:solidFill>
                  <a:srgbClr val="2B251D"/>
                </a:solidFill>
              </a:rPr>
              <a:t>Jones – California Institute for Nursing &amp; Health Care – </a:t>
            </a:r>
            <a:r>
              <a:rPr lang="en-US" sz="1600" dirty="0">
                <a:solidFill>
                  <a:srgbClr val="2B251D"/>
                </a:solidFill>
              </a:rPr>
              <a:t>co-lead</a:t>
            </a:r>
            <a:br>
              <a:rPr lang="en-US" sz="1600" dirty="0">
                <a:solidFill>
                  <a:srgbClr val="2B251D"/>
                </a:solidFill>
              </a:rPr>
            </a:br>
            <a:endParaRPr lang="en-US" sz="1600" dirty="0">
              <a:solidFill>
                <a:srgbClr val="2B251D"/>
              </a:solidFill>
            </a:endParaRPr>
          </a:p>
          <a:p>
            <a:pPr marL="285750" indent="-285750">
              <a:buFont typeface="Arial" pitchFamily="34" charset="0"/>
              <a:buChar char="•"/>
            </a:pPr>
            <a:r>
              <a:rPr lang="en-US" sz="1600" dirty="0">
                <a:solidFill>
                  <a:srgbClr val="2B251D"/>
                </a:solidFill>
              </a:rPr>
              <a:t>Stephanie </a:t>
            </a:r>
            <a:r>
              <a:rPr lang="en-US" sz="1600" dirty="0">
                <a:solidFill>
                  <a:srgbClr val="2B251D"/>
                </a:solidFill>
              </a:rPr>
              <a:t>Leach – Kaiser Permanente, California Team Leader to the Center to Champion Nursing in America (under AARP</a:t>
            </a:r>
            <a:r>
              <a:rPr lang="en-US" sz="1600" dirty="0">
                <a:solidFill>
                  <a:srgbClr val="2B251D"/>
                </a:solidFill>
              </a:rPr>
              <a:t>)</a:t>
            </a:r>
            <a:br>
              <a:rPr lang="en-US" sz="1600" dirty="0">
                <a:solidFill>
                  <a:srgbClr val="2B251D"/>
                </a:solidFill>
              </a:rPr>
            </a:br>
            <a:endParaRPr lang="en-US" sz="1600" dirty="0">
              <a:solidFill>
                <a:srgbClr val="2B251D"/>
              </a:solidFill>
            </a:endParaRPr>
          </a:p>
          <a:p>
            <a:pPr marL="285750" indent="-285750">
              <a:buFont typeface="Arial" pitchFamily="34" charset="0"/>
              <a:buChar char="•"/>
            </a:pPr>
            <a:r>
              <a:rPr lang="en-US" sz="1600" dirty="0">
                <a:solidFill>
                  <a:srgbClr val="2B251D"/>
                </a:solidFill>
              </a:rPr>
              <a:t>Gloria </a:t>
            </a:r>
            <a:r>
              <a:rPr lang="en-US" sz="1600" dirty="0">
                <a:solidFill>
                  <a:srgbClr val="2B251D"/>
                </a:solidFill>
              </a:rPr>
              <a:t>McNeal – Charles Drew University School of </a:t>
            </a:r>
            <a:r>
              <a:rPr lang="en-US" sz="1600" dirty="0">
                <a:solidFill>
                  <a:srgbClr val="2B251D"/>
                </a:solidFill>
              </a:rPr>
              <a:t>Nursing</a:t>
            </a:r>
            <a:br>
              <a:rPr lang="en-US" sz="1600" dirty="0">
                <a:solidFill>
                  <a:srgbClr val="2B251D"/>
                </a:solidFill>
              </a:rPr>
            </a:br>
            <a:endParaRPr lang="en-US" sz="1600" dirty="0">
              <a:solidFill>
                <a:srgbClr val="2B251D"/>
              </a:solidFill>
            </a:endParaRPr>
          </a:p>
          <a:p>
            <a:pPr marL="285750" indent="-285750">
              <a:buFont typeface="Arial" pitchFamily="34" charset="0"/>
              <a:buChar char="•"/>
            </a:pPr>
            <a:r>
              <a:rPr lang="en-US" sz="1600" dirty="0">
                <a:solidFill>
                  <a:srgbClr val="2B251D"/>
                </a:solidFill>
              </a:rPr>
              <a:t>Ed </a:t>
            </a:r>
            <a:r>
              <a:rPr lang="en-US" sz="1600" dirty="0">
                <a:solidFill>
                  <a:srgbClr val="2B251D"/>
                </a:solidFill>
              </a:rPr>
              <a:t>O’Neil – UCSF, Center for Health </a:t>
            </a:r>
            <a:r>
              <a:rPr lang="en-US" sz="1600" dirty="0">
                <a:solidFill>
                  <a:srgbClr val="2B251D"/>
                </a:solidFill>
              </a:rPr>
              <a:t>Professions</a:t>
            </a:r>
            <a:br>
              <a:rPr lang="en-US" sz="1600" dirty="0">
                <a:solidFill>
                  <a:srgbClr val="2B251D"/>
                </a:solidFill>
              </a:rPr>
            </a:br>
            <a:endParaRPr lang="en-US" sz="1600" dirty="0">
              <a:solidFill>
                <a:srgbClr val="2B251D"/>
              </a:solidFill>
            </a:endParaRPr>
          </a:p>
          <a:p>
            <a:pPr marL="285750" indent="-285750">
              <a:buFont typeface="Arial" pitchFamily="34" charset="0"/>
              <a:buChar char="•"/>
            </a:pPr>
            <a:r>
              <a:rPr lang="en-US" sz="1600" dirty="0">
                <a:solidFill>
                  <a:srgbClr val="2B251D"/>
                </a:solidFill>
              </a:rPr>
              <a:t>Marybeth </a:t>
            </a:r>
            <a:r>
              <a:rPr lang="en-US" sz="1600" dirty="0">
                <a:solidFill>
                  <a:srgbClr val="2B251D"/>
                </a:solidFill>
              </a:rPr>
              <a:t>Sharpe –Gordon &amp; Betty Moore </a:t>
            </a:r>
            <a:r>
              <a:rPr lang="en-US" sz="1600" dirty="0">
                <a:solidFill>
                  <a:srgbClr val="2B251D"/>
                </a:solidFill>
              </a:rPr>
              <a:t>Foundation</a:t>
            </a:r>
            <a:br>
              <a:rPr lang="en-US" sz="1600" dirty="0">
                <a:solidFill>
                  <a:srgbClr val="2B251D"/>
                </a:solidFill>
              </a:rPr>
            </a:br>
            <a:endParaRPr lang="en-US" sz="1600" dirty="0">
              <a:solidFill>
                <a:srgbClr val="2B251D"/>
              </a:solidFill>
            </a:endParaRPr>
          </a:p>
          <a:p>
            <a:pPr marL="285750" indent="-285750">
              <a:buFont typeface="Arial" pitchFamily="34" charset="0"/>
              <a:buChar char="•"/>
            </a:pPr>
            <a:r>
              <a:rPr lang="en-US" sz="1600" dirty="0">
                <a:solidFill>
                  <a:srgbClr val="2B251D"/>
                </a:solidFill>
              </a:rPr>
              <a:t>Heather </a:t>
            </a:r>
            <a:r>
              <a:rPr lang="en-US" sz="1600" dirty="0">
                <a:solidFill>
                  <a:srgbClr val="2B251D"/>
                </a:solidFill>
              </a:rPr>
              <a:t>Young – UC Davis, Betty Irene Moore School of Nursing</a:t>
            </a:r>
          </a:p>
          <a:p>
            <a:r>
              <a:rPr lang="en-US" dirty="0">
                <a:solidFill>
                  <a:srgbClr val="2B251D"/>
                </a:solidFill>
              </a:rPr>
              <a:t> </a:t>
            </a:r>
          </a:p>
        </p:txBody>
      </p:sp>
    </p:spTree>
    <p:extLst>
      <p:ext uri="{BB962C8B-B14F-4D97-AF65-F5344CB8AC3E}">
        <p14:creationId xmlns:p14="http://schemas.microsoft.com/office/powerpoint/2010/main" val="5756262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8973" y="3048000"/>
            <a:ext cx="6400800" cy="1371600"/>
          </a:xfrm>
        </p:spPr>
        <p:txBody>
          <a:bodyPr>
            <a:normAutofit/>
          </a:bodyPr>
          <a:lstStyle/>
          <a:p>
            <a:pPr eaLnBrk="1" fontAlgn="auto" hangingPunct="1">
              <a:spcAft>
                <a:spcPts val="0"/>
              </a:spcAft>
              <a:defRPr/>
            </a:pPr>
            <a:r>
              <a:rPr lang="en-US" dirty="0" smtClean="0"/>
              <a:t>Future of Nursing-</a:t>
            </a:r>
            <a:br>
              <a:rPr lang="en-US" dirty="0" smtClean="0"/>
            </a:br>
            <a:r>
              <a:rPr lang="en-US" dirty="0" smtClean="0"/>
              <a:t>New York State Initiative</a:t>
            </a:r>
            <a:endParaRPr lang="en-US" dirty="0"/>
          </a:p>
        </p:txBody>
      </p:sp>
      <p:sp>
        <p:nvSpPr>
          <p:cNvPr id="3075" name="Subtitle 2"/>
          <p:cNvSpPr>
            <a:spLocks noGrp="1"/>
          </p:cNvSpPr>
          <p:nvPr>
            <p:ph type="subTitle" idx="1"/>
          </p:nvPr>
        </p:nvSpPr>
        <p:spPr>
          <a:xfrm>
            <a:off x="1447800" y="4495800"/>
            <a:ext cx="6400800" cy="1752600"/>
          </a:xfrm>
        </p:spPr>
        <p:txBody>
          <a:bodyPr/>
          <a:lstStyle/>
          <a:p>
            <a:pPr eaLnBrk="1" hangingPunct="1"/>
            <a:r>
              <a:rPr lang="en-US" dirty="0" smtClean="0"/>
              <a:t>                   Kathy </a:t>
            </a:r>
            <a:r>
              <a:rPr lang="en-US" dirty="0" err="1" smtClean="0"/>
              <a:t>Lucke</a:t>
            </a:r>
            <a:r>
              <a:rPr lang="en-US" dirty="0" smtClean="0"/>
              <a:t>, PhD, RN</a:t>
            </a:r>
            <a:br>
              <a:rPr lang="en-US" dirty="0" smtClean="0"/>
            </a:br>
            <a:r>
              <a:rPr lang="en-US" dirty="0" smtClean="0"/>
              <a:t>              University at Buffalo</a:t>
            </a:r>
            <a:br>
              <a:rPr lang="en-US" dirty="0" smtClean="0"/>
            </a:br>
            <a:r>
              <a:rPr lang="en-US" dirty="0" smtClean="0"/>
              <a:t>              School of Nursing</a:t>
            </a:r>
          </a:p>
        </p:txBody>
      </p:sp>
    </p:spTree>
    <p:extLst>
      <p:ext uri="{BB962C8B-B14F-4D97-AF65-F5344CB8AC3E}">
        <p14:creationId xmlns:p14="http://schemas.microsoft.com/office/powerpoint/2010/main" val="4863632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 </a:t>
            </a:r>
            <a:br>
              <a:rPr lang="en-US" dirty="0" smtClean="0"/>
            </a:br>
            <a:r>
              <a:rPr lang="en-US" dirty="0"/>
              <a:t/>
            </a:r>
            <a:br>
              <a:rPr lang="en-US" dirty="0"/>
            </a:br>
            <a:r>
              <a:rPr lang="en-US" dirty="0" smtClean="0"/>
              <a:t/>
            </a:r>
            <a:br>
              <a:rPr lang="en-US" dirty="0" smtClean="0"/>
            </a:br>
            <a:r>
              <a:rPr lang="en-US" dirty="0" smtClean="0"/>
              <a:t>Leadership - NY</a:t>
            </a:r>
            <a:endParaRPr lang="en-US" dirty="0"/>
          </a:p>
        </p:txBody>
      </p:sp>
      <p:sp>
        <p:nvSpPr>
          <p:cNvPr id="4099" name="Content Placeholder 2"/>
          <p:cNvSpPr>
            <a:spLocks noGrp="1"/>
          </p:cNvSpPr>
          <p:nvPr>
            <p:ph idx="4294967295"/>
          </p:nvPr>
        </p:nvSpPr>
        <p:spPr>
          <a:xfrm>
            <a:off x="685800" y="1219200"/>
            <a:ext cx="7543800" cy="4256088"/>
          </a:xfrm>
        </p:spPr>
        <p:txBody>
          <a:bodyPr/>
          <a:lstStyle/>
          <a:p>
            <a:pPr eaLnBrk="1" hangingPunct="1"/>
            <a:r>
              <a:rPr lang="en-US" dirty="0" smtClean="0"/>
              <a:t> Co-leaders from Future of Nursing NY Steering Committee</a:t>
            </a:r>
          </a:p>
          <a:p>
            <a:pPr lvl="1" eaLnBrk="1" hangingPunct="1"/>
            <a:r>
              <a:rPr lang="en-US" dirty="0" err="1" smtClean="0"/>
              <a:t>Cathryn</a:t>
            </a:r>
            <a:r>
              <a:rPr lang="en-US" dirty="0" smtClean="0"/>
              <a:t> A. Welch, </a:t>
            </a:r>
            <a:r>
              <a:rPr lang="en-US" dirty="0" err="1" smtClean="0"/>
              <a:t>EdD</a:t>
            </a:r>
            <a:r>
              <a:rPr lang="en-US" dirty="0" smtClean="0"/>
              <a:t>, RN, Executive Director of the Foundation of New York State Nurse and Director, Institute for Nursing </a:t>
            </a:r>
            <a:br>
              <a:rPr lang="en-US" dirty="0" smtClean="0"/>
            </a:br>
            <a:endParaRPr lang="en-US" dirty="0" smtClean="0"/>
          </a:p>
          <a:p>
            <a:pPr lvl="1" eaLnBrk="1" hangingPunct="1"/>
            <a:r>
              <a:rPr lang="en-US" dirty="0" smtClean="0"/>
              <a:t>Robert O’Connell, MSW, AARP Executive Council</a:t>
            </a:r>
          </a:p>
          <a:p>
            <a:pPr eaLnBrk="1" hangingPunct="1"/>
            <a:r>
              <a:rPr lang="en-US" dirty="0" smtClean="0"/>
              <a:t> IOM recommendations subcommittee</a:t>
            </a:r>
          </a:p>
          <a:p>
            <a:pPr eaLnBrk="1" hangingPunct="1"/>
            <a:r>
              <a:rPr lang="en-US" dirty="0" smtClean="0"/>
              <a:t> Regional champions</a:t>
            </a:r>
          </a:p>
        </p:txBody>
      </p:sp>
    </p:spTree>
    <p:extLst>
      <p:ext uri="{BB962C8B-B14F-4D97-AF65-F5344CB8AC3E}">
        <p14:creationId xmlns:p14="http://schemas.microsoft.com/office/powerpoint/2010/main" val="8971779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000" dirty="0" smtClean="0"/>
              <a:t>NY Priorities </a:t>
            </a:r>
            <a:endParaRPr lang="en-US" sz="4000" dirty="0"/>
          </a:p>
        </p:txBody>
      </p:sp>
      <p:sp>
        <p:nvSpPr>
          <p:cNvPr id="5123" name="Content Placeholder 2"/>
          <p:cNvSpPr>
            <a:spLocks noGrp="1"/>
          </p:cNvSpPr>
          <p:nvPr>
            <p:ph idx="4294967295"/>
          </p:nvPr>
        </p:nvSpPr>
        <p:spPr>
          <a:xfrm>
            <a:off x="914400" y="1295400"/>
            <a:ext cx="6388100" cy="4256088"/>
          </a:xfrm>
        </p:spPr>
        <p:txBody>
          <a:bodyPr/>
          <a:lstStyle/>
          <a:p>
            <a:pPr marL="571500" indent="-571500" eaLnBrk="1" hangingPunct="1">
              <a:buFont typeface="Arial" pitchFamily="34" charset="0"/>
              <a:buChar char="•"/>
            </a:pPr>
            <a:r>
              <a:rPr lang="en-US" sz="2800" dirty="0" smtClean="0"/>
              <a:t>Scope of Practice</a:t>
            </a:r>
          </a:p>
          <a:p>
            <a:pPr marL="571500" indent="-571500" eaLnBrk="1" hangingPunct="1">
              <a:buFont typeface="Arial" pitchFamily="34" charset="0"/>
              <a:buChar char="•"/>
            </a:pPr>
            <a:r>
              <a:rPr lang="en-US" sz="2800" dirty="0" smtClean="0"/>
              <a:t>Increase BSN</a:t>
            </a:r>
          </a:p>
          <a:p>
            <a:pPr marL="571500" indent="-571500" eaLnBrk="1" hangingPunct="1">
              <a:buFont typeface="Arial" pitchFamily="34" charset="0"/>
              <a:buChar char="•"/>
            </a:pPr>
            <a:r>
              <a:rPr lang="en-US" sz="2800" dirty="0" smtClean="0"/>
              <a:t>Increase Doctorates</a:t>
            </a:r>
          </a:p>
          <a:p>
            <a:pPr marL="571500" indent="-571500" eaLnBrk="1" hangingPunct="1">
              <a:buFont typeface="Arial" pitchFamily="34" charset="0"/>
              <a:buChar char="•"/>
            </a:pPr>
            <a:r>
              <a:rPr lang="en-US" sz="2800" dirty="0" smtClean="0"/>
              <a:t>Workforce Data</a:t>
            </a:r>
          </a:p>
        </p:txBody>
      </p:sp>
    </p:spTree>
    <p:extLst>
      <p:ext uri="{BB962C8B-B14F-4D97-AF65-F5344CB8AC3E}">
        <p14:creationId xmlns:p14="http://schemas.microsoft.com/office/powerpoint/2010/main" val="22309105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Additional Recommendations</a:t>
            </a:r>
            <a:endParaRPr lang="en-US" dirty="0"/>
          </a:p>
        </p:txBody>
      </p:sp>
      <p:sp>
        <p:nvSpPr>
          <p:cNvPr id="6147" name="Content Placeholder 2"/>
          <p:cNvSpPr>
            <a:spLocks noGrp="1"/>
          </p:cNvSpPr>
          <p:nvPr>
            <p:ph idx="4294967295"/>
          </p:nvPr>
        </p:nvSpPr>
        <p:spPr>
          <a:xfrm>
            <a:off x="1219200" y="1295400"/>
            <a:ext cx="6388100" cy="4332288"/>
          </a:xfrm>
        </p:spPr>
        <p:txBody>
          <a:bodyPr/>
          <a:lstStyle/>
          <a:p>
            <a:pPr marL="457200" indent="-457200" eaLnBrk="1" hangingPunct="1">
              <a:buFont typeface="Arial" pitchFamily="34" charset="0"/>
              <a:buChar char="•"/>
            </a:pPr>
            <a:r>
              <a:rPr lang="en-US" sz="2800" dirty="0" smtClean="0"/>
              <a:t>Nurse Residency</a:t>
            </a:r>
          </a:p>
          <a:p>
            <a:pPr marL="457200" indent="-457200" eaLnBrk="1" hangingPunct="1">
              <a:buFont typeface="Arial" pitchFamily="34" charset="0"/>
              <a:buChar char="•"/>
            </a:pPr>
            <a:r>
              <a:rPr lang="en-US" sz="2800" dirty="0" smtClean="0"/>
              <a:t>Lifelong Learning</a:t>
            </a:r>
          </a:p>
          <a:p>
            <a:pPr marL="457200" indent="-457200" eaLnBrk="1" hangingPunct="1">
              <a:buFont typeface="Arial" pitchFamily="34" charset="0"/>
              <a:buChar char="•"/>
            </a:pPr>
            <a:r>
              <a:rPr lang="en-US" sz="2800" dirty="0" smtClean="0"/>
              <a:t>Leading Healthcare Change</a:t>
            </a:r>
          </a:p>
          <a:p>
            <a:pPr marL="457200" indent="-457200" eaLnBrk="1" hangingPunct="1">
              <a:buFont typeface="Arial" pitchFamily="34" charset="0"/>
              <a:buChar char="•"/>
            </a:pPr>
            <a:r>
              <a:rPr lang="en-US" sz="2800" dirty="0" smtClean="0"/>
              <a:t>Collaborative Improvement Efforts</a:t>
            </a:r>
          </a:p>
        </p:txBody>
      </p:sp>
    </p:spTree>
    <p:extLst>
      <p:ext uri="{BB962C8B-B14F-4D97-AF65-F5344CB8AC3E}">
        <p14:creationId xmlns:p14="http://schemas.microsoft.com/office/powerpoint/2010/main" val="13877756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5891213" cy="681037"/>
          </a:xfrm>
        </p:spPr>
        <p:txBody>
          <a:bodyPr>
            <a:normAutofit fontScale="90000"/>
          </a:bodyPr>
          <a:lstStyle/>
          <a:p>
            <a:pPr eaLnBrk="1" fontAlgn="auto" hangingPunct="1">
              <a:spcAft>
                <a:spcPts val="0"/>
              </a:spcAft>
              <a:defRPr/>
            </a:pPr>
            <a:r>
              <a:rPr lang="en-US" dirty="0" smtClean="0"/>
              <a:t>NYS Task force to Double Number of Doctorates in Nursing</a:t>
            </a:r>
            <a:endParaRPr lang="en-US" dirty="0"/>
          </a:p>
        </p:txBody>
      </p:sp>
      <p:sp>
        <p:nvSpPr>
          <p:cNvPr id="7171" name="Content Placeholder 2"/>
          <p:cNvSpPr>
            <a:spLocks noGrp="1"/>
          </p:cNvSpPr>
          <p:nvPr>
            <p:ph idx="4294967295"/>
          </p:nvPr>
        </p:nvSpPr>
        <p:spPr>
          <a:xfrm>
            <a:off x="304800" y="1143000"/>
            <a:ext cx="8763000" cy="4648200"/>
          </a:xfrm>
        </p:spPr>
        <p:txBody>
          <a:bodyPr/>
          <a:lstStyle/>
          <a:p>
            <a:pPr eaLnBrk="1" hangingPunct="1"/>
            <a:r>
              <a:rPr lang="en-US" sz="1900" dirty="0" smtClean="0"/>
              <a:t>Strategic Plan: Year 1 Goal--Data collection and Recruitment Strategies</a:t>
            </a:r>
          </a:p>
          <a:p>
            <a:pPr lvl="2" eaLnBrk="1" hangingPunct="1">
              <a:buFont typeface="Arial" pitchFamily="34" charset="0"/>
              <a:buChar char="•"/>
            </a:pPr>
            <a:r>
              <a:rPr lang="en-US" dirty="0" smtClean="0"/>
              <a:t>Convene subcommittee</a:t>
            </a:r>
          </a:p>
          <a:p>
            <a:pPr lvl="2" eaLnBrk="1" hangingPunct="1">
              <a:buFont typeface="Arial" pitchFamily="34" charset="0"/>
              <a:buChar char="•"/>
            </a:pPr>
            <a:r>
              <a:rPr lang="en-US" dirty="0" smtClean="0"/>
              <a:t>Develop baseline data</a:t>
            </a:r>
          </a:p>
          <a:p>
            <a:pPr lvl="2" eaLnBrk="1" hangingPunct="1">
              <a:buFont typeface="Arial" pitchFamily="34" charset="0"/>
              <a:buChar char="•"/>
            </a:pPr>
            <a:r>
              <a:rPr lang="en-US" dirty="0" smtClean="0"/>
              <a:t>Develop strategies to increase the number of doctoral students</a:t>
            </a:r>
          </a:p>
          <a:p>
            <a:pPr lvl="2" eaLnBrk="1" hangingPunct="1">
              <a:buFont typeface="Arial" pitchFamily="34" charset="0"/>
              <a:buChar char="•"/>
            </a:pPr>
            <a:r>
              <a:rPr lang="en-US" dirty="0" smtClean="0"/>
              <a:t>Develop strategies to recruit more applicants to doctoral programs earlier in their career</a:t>
            </a:r>
          </a:p>
          <a:p>
            <a:pPr lvl="2" eaLnBrk="1" hangingPunct="1">
              <a:buFont typeface="Arial" pitchFamily="34" charset="0"/>
              <a:buChar char="•"/>
            </a:pPr>
            <a:r>
              <a:rPr lang="en-US" dirty="0" smtClean="0"/>
              <a:t>Expand current resources available to allow students to attend school full-time</a:t>
            </a:r>
          </a:p>
          <a:p>
            <a:pPr lvl="2" eaLnBrk="1" hangingPunct="1">
              <a:buFont typeface="Arial" pitchFamily="34" charset="0"/>
              <a:buChar char="•"/>
            </a:pPr>
            <a:r>
              <a:rPr lang="en-US" dirty="0" smtClean="0"/>
              <a:t>Develop pilot project to increase recruitment efforts</a:t>
            </a:r>
          </a:p>
        </p:txBody>
      </p:sp>
    </p:spTree>
    <p:extLst>
      <p:ext uri="{BB962C8B-B14F-4D97-AF65-F5344CB8AC3E}">
        <p14:creationId xmlns:p14="http://schemas.microsoft.com/office/powerpoint/2010/main" val="14030482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457201"/>
            <a:ext cx="5638800" cy="457200"/>
          </a:xfrm>
        </p:spPr>
        <p:txBody>
          <a:bodyPr>
            <a:normAutofit fontScale="90000"/>
          </a:bodyPr>
          <a:lstStyle/>
          <a:p>
            <a:pPr eaLnBrk="1" fontAlgn="auto" hangingPunct="1">
              <a:spcAft>
                <a:spcPts val="0"/>
              </a:spcAft>
              <a:defRPr/>
            </a:pPr>
            <a:r>
              <a:rPr lang="en-US" dirty="0" smtClean="0"/>
              <a:t>NYS Task force to Double Number of Doctorates in Nursing</a:t>
            </a:r>
            <a:endParaRPr lang="en-US" dirty="0"/>
          </a:p>
        </p:txBody>
      </p:sp>
      <p:sp>
        <p:nvSpPr>
          <p:cNvPr id="8195" name="Content Placeholder 2"/>
          <p:cNvSpPr>
            <a:spLocks noGrp="1"/>
          </p:cNvSpPr>
          <p:nvPr>
            <p:ph idx="4294967295"/>
          </p:nvPr>
        </p:nvSpPr>
        <p:spPr>
          <a:xfrm>
            <a:off x="503808" y="1371600"/>
            <a:ext cx="8629095" cy="4332288"/>
          </a:xfrm>
        </p:spPr>
        <p:txBody>
          <a:bodyPr/>
          <a:lstStyle/>
          <a:p>
            <a:pPr eaLnBrk="1" hangingPunct="1"/>
            <a:r>
              <a:rPr lang="en-US" sz="1950" dirty="0" smtClean="0"/>
              <a:t>Strategic plan: Year 2 Goal – Ensure programs have infrastructure to augment current doctoral programs</a:t>
            </a:r>
            <a:br>
              <a:rPr lang="en-US" sz="1950" dirty="0" smtClean="0"/>
            </a:br>
            <a:endParaRPr lang="en-US" sz="1950" dirty="0" smtClean="0"/>
          </a:p>
          <a:p>
            <a:pPr lvl="1" eaLnBrk="1" hangingPunct="1"/>
            <a:r>
              <a:rPr lang="en-US" sz="1800" dirty="0" smtClean="0"/>
              <a:t>Assess faculty development initiatives with focus on teaching</a:t>
            </a:r>
            <a:br>
              <a:rPr lang="en-US" sz="1800" dirty="0" smtClean="0"/>
            </a:br>
            <a:endParaRPr lang="en-US" sz="1800" dirty="0" smtClean="0"/>
          </a:p>
          <a:p>
            <a:pPr lvl="1" eaLnBrk="1" hangingPunct="1"/>
            <a:r>
              <a:rPr lang="en-US" sz="1800" dirty="0" smtClean="0"/>
              <a:t>Develop strategies to assess education/teaching content in doctoral programs</a:t>
            </a:r>
            <a:br>
              <a:rPr lang="en-US" sz="1800" dirty="0" smtClean="0"/>
            </a:br>
            <a:endParaRPr lang="en-US" sz="1800" dirty="0" smtClean="0"/>
          </a:p>
          <a:p>
            <a:pPr lvl="1" eaLnBrk="1" hangingPunct="1"/>
            <a:r>
              <a:rPr lang="en-US" sz="1800" dirty="0" smtClean="0"/>
              <a:t>Develop pilot project to enhance education/teaching content in faculty development programming and curriculum for current and incoming students</a:t>
            </a:r>
            <a:br>
              <a:rPr lang="en-US" sz="1800" dirty="0" smtClean="0"/>
            </a:br>
            <a:endParaRPr lang="en-US" sz="1800" dirty="0" smtClean="0"/>
          </a:p>
          <a:p>
            <a:pPr lvl="1" eaLnBrk="1" hangingPunct="1"/>
            <a:r>
              <a:rPr lang="en-US" sz="1800" dirty="0" smtClean="0"/>
              <a:t>Implement recruitment plan</a:t>
            </a:r>
          </a:p>
          <a:p>
            <a:pPr lvl="1" eaLnBrk="1" hangingPunct="1"/>
            <a:endParaRPr lang="en-US" dirty="0" smtClean="0"/>
          </a:p>
          <a:p>
            <a:pPr lvl="1" eaLnBrk="1" hangingPunct="1"/>
            <a:endParaRPr lang="en-US" dirty="0" smtClean="0"/>
          </a:p>
          <a:p>
            <a:pPr lvl="1" eaLnBrk="1" hangingPunct="1"/>
            <a:endParaRPr lang="en-US" dirty="0" smtClean="0"/>
          </a:p>
        </p:txBody>
      </p:sp>
    </p:spTree>
    <p:extLst>
      <p:ext uri="{BB962C8B-B14F-4D97-AF65-F5344CB8AC3E}">
        <p14:creationId xmlns:p14="http://schemas.microsoft.com/office/powerpoint/2010/main" val="3215268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11" y="304800"/>
            <a:ext cx="5603289" cy="600075"/>
          </a:xfrm>
        </p:spPr>
        <p:txBody>
          <a:bodyPr>
            <a:normAutofit fontScale="90000"/>
          </a:bodyPr>
          <a:lstStyle/>
          <a:p>
            <a:pPr eaLnBrk="1" fontAlgn="auto" hangingPunct="1">
              <a:spcAft>
                <a:spcPts val="0"/>
              </a:spcAft>
              <a:defRPr/>
            </a:pPr>
            <a:r>
              <a:rPr lang="en-US" dirty="0" smtClean="0"/>
              <a:t/>
            </a:r>
            <a:br>
              <a:rPr lang="en-US" dirty="0" smtClean="0"/>
            </a:br>
            <a:r>
              <a:rPr lang="en-US" sz="2200" dirty="0" smtClean="0"/>
              <a:t>NYS Task force to Double Number of Doctorates in Nursing</a:t>
            </a:r>
            <a:endParaRPr lang="en-US" sz="2200" dirty="0"/>
          </a:p>
        </p:txBody>
      </p:sp>
      <p:sp>
        <p:nvSpPr>
          <p:cNvPr id="9219" name="Content Placeholder 2"/>
          <p:cNvSpPr>
            <a:spLocks noGrp="1"/>
          </p:cNvSpPr>
          <p:nvPr>
            <p:ph idx="4294967295"/>
          </p:nvPr>
        </p:nvSpPr>
        <p:spPr>
          <a:xfrm>
            <a:off x="914400" y="1219200"/>
            <a:ext cx="7848600" cy="4300538"/>
          </a:xfrm>
        </p:spPr>
        <p:txBody>
          <a:bodyPr/>
          <a:lstStyle/>
          <a:p>
            <a:pPr eaLnBrk="1" hangingPunct="1"/>
            <a:r>
              <a:rPr lang="en-US" dirty="0" smtClean="0"/>
              <a:t>Strategic Plan: Year 3 Goal – Implementation</a:t>
            </a:r>
            <a:br>
              <a:rPr lang="en-US" dirty="0" smtClean="0"/>
            </a:br>
            <a:endParaRPr lang="en-US" dirty="0" smtClean="0"/>
          </a:p>
          <a:p>
            <a:pPr lvl="1" eaLnBrk="1" hangingPunct="1"/>
            <a:r>
              <a:rPr lang="en-US" dirty="0" smtClean="0"/>
              <a:t>Continue evaluation of recruitment plan; expand activities</a:t>
            </a:r>
            <a:br>
              <a:rPr lang="en-US" dirty="0" smtClean="0"/>
            </a:br>
            <a:endParaRPr lang="en-US" dirty="0" smtClean="0"/>
          </a:p>
          <a:p>
            <a:pPr lvl="1" eaLnBrk="1" hangingPunct="1"/>
            <a:r>
              <a:rPr lang="en-US" dirty="0" smtClean="0"/>
              <a:t>Implement pilot project</a:t>
            </a:r>
            <a:br>
              <a:rPr lang="en-US" dirty="0" smtClean="0"/>
            </a:br>
            <a:endParaRPr lang="en-US" dirty="0" smtClean="0"/>
          </a:p>
          <a:p>
            <a:pPr lvl="1" eaLnBrk="1" hangingPunct="1"/>
            <a:r>
              <a:rPr lang="en-US" dirty="0" smtClean="0"/>
              <a:t>Institute ongoing evaluation plan</a:t>
            </a:r>
            <a:br>
              <a:rPr lang="en-US" dirty="0" smtClean="0"/>
            </a:br>
            <a:endParaRPr lang="en-US" dirty="0" smtClean="0"/>
          </a:p>
          <a:p>
            <a:pPr lvl="1" eaLnBrk="1" hangingPunct="1"/>
            <a:r>
              <a:rPr lang="en-US" dirty="0" smtClean="0"/>
              <a:t>Seek on-going funding</a:t>
            </a:r>
          </a:p>
          <a:p>
            <a:pPr lvl="1" eaLnBrk="1" hangingPunct="1"/>
            <a:endParaRPr lang="en-US" dirty="0" smtClean="0"/>
          </a:p>
        </p:txBody>
      </p:sp>
    </p:spTree>
    <p:extLst>
      <p:ext uri="{BB962C8B-B14F-4D97-AF65-F5344CB8AC3E}">
        <p14:creationId xmlns:p14="http://schemas.microsoft.com/office/powerpoint/2010/main" val="27827706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914400"/>
            <a:ext cx="8305800" cy="5867400"/>
          </a:xfrm>
          <a:ln>
            <a:solidFill>
              <a:schemeClr val="bg2"/>
            </a:solidFill>
          </a:ln>
        </p:spPr>
      </p:pic>
    </p:spTree>
    <p:extLst>
      <p:ext uri="{BB962C8B-B14F-4D97-AF65-F5344CB8AC3E}">
        <p14:creationId xmlns:p14="http://schemas.microsoft.com/office/powerpoint/2010/main" val="3206540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7203EDD-1FFF-4F0F-8175-0F855EABD123}" type="slidenum">
              <a:rPr lang="en-US"/>
              <a:pPr/>
              <a:t>4</a:t>
            </a:fld>
            <a:endParaRPr lang="en-US"/>
          </a:p>
        </p:txBody>
      </p:sp>
      <p:sp>
        <p:nvSpPr>
          <p:cNvPr id="92163" name="Content Placeholder 2"/>
          <p:cNvSpPr>
            <a:spLocks noGrp="1"/>
          </p:cNvSpPr>
          <p:nvPr>
            <p:ph idx="4294967295"/>
          </p:nvPr>
        </p:nvSpPr>
        <p:spPr>
          <a:xfrm>
            <a:off x="457200" y="3505200"/>
            <a:ext cx="8229600" cy="2316163"/>
          </a:xfrm>
        </p:spPr>
        <p:txBody>
          <a:bodyPr/>
          <a:lstStyle/>
          <a:p>
            <a:r>
              <a:rPr lang="en-US" dirty="0">
                <a:solidFill>
                  <a:srgbClr val="003145"/>
                </a:solidFill>
                <a:latin typeface="Arial" pitchFamily="34" charset="0"/>
                <a:cs typeface="Arial" pitchFamily="34" charset="0"/>
              </a:rPr>
              <a:t>1975 – ARNP Practice in FL Established</a:t>
            </a:r>
          </a:p>
          <a:p>
            <a:r>
              <a:rPr lang="en-US" dirty="0" smtClean="0">
                <a:solidFill>
                  <a:srgbClr val="003145"/>
                </a:solidFill>
                <a:latin typeface="Arial" pitchFamily="34" charset="0"/>
                <a:cs typeface="Arial" pitchFamily="34" charset="0"/>
              </a:rPr>
              <a:t>Must </a:t>
            </a:r>
            <a:r>
              <a:rPr lang="en-US" dirty="0">
                <a:solidFill>
                  <a:srgbClr val="003145"/>
                </a:solidFill>
                <a:latin typeface="Arial" pitchFamily="34" charset="0"/>
                <a:cs typeface="Arial" pitchFamily="34" charset="0"/>
              </a:rPr>
              <a:t>submit a physician protocol</a:t>
            </a:r>
          </a:p>
          <a:p>
            <a:r>
              <a:rPr lang="en-US" dirty="0" smtClean="0">
                <a:solidFill>
                  <a:srgbClr val="003145"/>
                </a:solidFill>
                <a:latin typeface="Arial" pitchFamily="34" charset="0"/>
                <a:cs typeface="Arial" pitchFamily="34" charset="0"/>
              </a:rPr>
              <a:t>Have </a:t>
            </a:r>
            <a:r>
              <a:rPr lang="en-US" dirty="0">
                <a:solidFill>
                  <a:srgbClr val="003145"/>
                </a:solidFill>
                <a:latin typeface="Arial" pitchFamily="34" charset="0"/>
                <a:cs typeface="Arial" pitchFamily="34" charset="0"/>
              </a:rPr>
              <a:t>limited prescriptive </a:t>
            </a:r>
            <a:r>
              <a:rPr lang="en-US" dirty="0" smtClean="0">
                <a:solidFill>
                  <a:srgbClr val="003145"/>
                </a:solidFill>
                <a:latin typeface="Arial" pitchFamily="34" charset="0"/>
                <a:cs typeface="Arial" pitchFamily="34" charset="0"/>
              </a:rPr>
              <a:t>authority</a:t>
            </a:r>
          </a:p>
        </p:txBody>
      </p:sp>
      <p:sp>
        <p:nvSpPr>
          <p:cNvPr id="5" name="Title 1"/>
          <p:cNvSpPr txBox="1">
            <a:spLocks/>
          </p:cNvSpPr>
          <p:nvPr/>
        </p:nvSpPr>
        <p:spPr bwMode="auto">
          <a:xfrm>
            <a:off x="386443" y="762000"/>
            <a:ext cx="8229600" cy="2286000"/>
          </a:xfrm>
          <a:prstGeom prst="rect">
            <a:avLst/>
          </a:prstGeom>
          <a:solidFill>
            <a:srgbClr val="4D8ABE"/>
          </a:solidFill>
          <a:extLst>
            <a:ext uri="{91240B29-F687-4F45-9708-019B960494DF}">
              <a14:hiddenLine xmlns:a14="http://schemas.microsoft.com/office/drawing/2010/main" w="9525">
                <a:solidFill>
                  <a:srgbClr val="000000"/>
                </a:solidFill>
                <a:miter lim="800000"/>
                <a:headEnd/>
                <a:tailEnd/>
              </a14:hiddenLine>
            </a:ex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lt1"/>
                </a:solidFill>
                <a:latin typeface="+mn-lt"/>
                <a:ea typeface="+mn-ea"/>
                <a:cs typeface="+mn-cs"/>
              </a:defRPr>
            </a:lvl1pPr>
            <a:lvl2pPr algn="ctr" rtl="0" fontAlgn="base">
              <a:spcBef>
                <a:spcPct val="0"/>
              </a:spcBef>
              <a:spcAft>
                <a:spcPct val="0"/>
              </a:spcAft>
              <a:defRPr sz="4400">
                <a:solidFill>
                  <a:schemeClr val="lt1"/>
                </a:solidFill>
                <a:latin typeface="+mn-lt"/>
                <a:ea typeface="+mn-ea"/>
                <a:cs typeface="+mn-cs"/>
              </a:defRPr>
            </a:lvl2pPr>
            <a:lvl3pPr algn="ctr" rtl="0" fontAlgn="base">
              <a:spcBef>
                <a:spcPct val="0"/>
              </a:spcBef>
              <a:spcAft>
                <a:spcPct val="0"/>
              </a:spcAft>
              <a:defRPr sz="4400">
                <a:solidFill>
                  <a:schemeClr val="lt1"/>
                </a:solidFill>
                <a:latin typeface="+mn-lt"/>
                <a:ea typeface="+mn-ea"/>
                <a:cs typeface="+mn-cs"/>
              </a:defRPr>
            </a:lvl3pPr>
            <a:lvl4pPr algn="ctr" rtl="0" fontAlgn="base">
              <a:spcBef>
                <a:spcPct val="0"/>
              </a:spcBef>
              <a:spcAft>
                <a:spcPct val="0"/>
              </a:spcAft>
              <a:defRPr sz="4400">
                <a:solidFill>
                  <a:schemeClr val="lt1"/>
                </a:solidFill>
                <a:latin typeface="+mn-lt"/>
                <a:ea typeface="+mn-ea"/>
                <a:cs typeface="+mn-cs"/>
              </a:defRPr>
            </a:lvl4pPr>
            <a:lvl5pPr algn="ctr" rtl="0" fontAlgn="base">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en-US" sz="3600" kern="0" dirty="0">
                <a:solidFill>
                  <a:srgbClr val="FFFFFF"/>
                </a:solidFill>
                <a:latin typeface="Arial" pitchFamily="34" charset="0"/>
                <a:cs typeface="Arial" pitchFamily="34" charset="0"/>
              </a:rPr>
              <a:t>Recommendation 1.</a:t>
            </a:r>
            <a:br>
              <a:rPr lang="en-US" sz="3600" kern="0" dirty="0">
                <a:solidFill>
                  <a:srgbClr val="FFFFFF"/>
                </a:solidFill>
                <a:latin typeface="Arial" pitchFamily="34" charset="0"/>
                <a:cs typeface="Arial" pitchFamily="34" charset="0"/>
              </a:rPr>
            </a:br>
            <a:r>
              <a:rPr lang="en-US" sz="3600" kern="0" dirty="0" smtClean="0">
                <a:solidFill>
                  <a:srgbClr val="FFFFFF"/>
                </a:solidFill>
                <a:latin typeface="Arial" pitchFamily="34" charset="0"/>
                <a:cs typeface="Arial" pitchFamily="34" charset="0"/>
              </a:rPr>
              <a:t>Practice to the full extent of </a:t>
            </a:r>
          </a:p>
          <a:p>
            <a:r>
              <a:rPr lang="en-US" sz="3600" kern="0" dirty="0" smtClean="0">
                <a:solidFill>
                  <a:srgbClr val="FFFFFF"/>
                </a:solidFill>
                <a:latin typeface="Arial" pitchFamily="34" charset="0"/>
                <a:cs typeface="Arial" pitchFamily="34" charset="0"/>
              </a:rPr>
              <a:t>education and training.</a:t>
            </a:r>
            <a:endParaRPr lang="en-US" sz="360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032182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C15AC0-C2EA-474D-B53B-E5AD68F8207F}" type="slidenum">
              <a:rPr lang="en-US"/>
              <a:pPr/>
              <a:t>5</a:t>
            </a:fld>
            <a:endParaRPr lang="en-US"/>
          </a:p>
        </p:txBody>
      </p:sp>
      <p:sp>
        <p:nvSpPr>
          <p:cNvPr id="3" name="Content Placeholder 2"/>
          <p:cNvSpPr>
            <a:spLocks noGrp="1"/>
          </p:cNvSpPr>
          <p:nvPr>
            <p:ph idx="4294967295"/>
          </p:nvPr>
        </p:nvSpPr>
        <p:spPr>
          <a:xfrm>
            <a:off x="457200" y="4267200"/>
            <a:ext cx="8229600" cy="2163763"/>
          </a:xfrm>
        </p:spPr>
        <p:txBody>
          <a:bodyPr>
            <a:normAutofit/>
          </a:bodyPr>
          <a:lstStyle/>
          <a:p>
            <a:r>
              <a:rPr lang="en-US" dirty="0">
                <a:solidFill>
                  <a:srgbClr val="003145"/>
                </a:solidFill>
                <a:latin typeface="Arial" pitchFamily="34" charset="0"/>
                <a:cs typeface="Arial" pitchFamily="34" charset="0"/>
              </a:rPr>
              <a:t>2008 to </a:t>
            </a:r>
            <a:r>
              <a:rPr lang="en-US" dirty="0" smtClean="0">
                <a:solidFill>
                  <a:srgbClr val="003145"/>
                </a:solidFill>
                <a:latin typeface="Arial" pitchFamily="34" charset="0"/>
                <a:cs typeface="Arial" pitchFamily="34" charset="0"/>
              </a:rPr>
              <a:t>2010		FL </a:t>
            </a:r>
            <a:r>
              <a:rPr lang="en-US" u="sng" dirty="0" smtClean="0">
                <a:solidFill>
                  <a:srgbClr val="003145"/>
                </a:solidFill>
                <a:latin typeface="Arial" pitchFamily="34" charset="0"/>
                <a:cs typeface="Arial" pitchFamily="34" charset="0"/>
              </a:rPr>
              <a:t>gained</a:t>
            </a:r>
            <a:r>
              <a:rPr lang="en-US" dirty="0" smtClean="0">
                <a:solidFill>
                  <a:srgbClr val="003145"/>
                </a:solidFill>
                <a:latin typeface="Arial" pitchFamily="34" charset="0"/>
                <a:cs typeface="Arial" pitchFamily="34" charset="0"/>
              </a:rPr>
              <a:t>	 </a:t>
            </a:r>
            <a:r>
              <a:rPr lang="en-US" b="1" dirty="0" smtClean="0">
                <a:solidFill>
                  <a:srgbClr val="003145"/>
                </a:solidFill>
                <a:latin typeface="Arial" pitchFamily="34" charset="0"/>
                <a:cs typeface="Arial" pitchFamily="34" charset="0"/>
              </a:rPr>
              <a:t>27,668</a:t>
            </a:r>
            <a:r>
              <a:rPr lang="en-US" dirty="0" smtClean="0">
                <a:solidFill>
                  <a:srgbClr val="003145"/>
                </a:solidFill>
                <a:latin typeface="Arial" pitchFamily="34" charset="0"/>
                <a:cs typeface="Arial" pitchFamily="34" charset="0"/>
              </a:rPr>
              <a:t> </a:t>
            </a:r>
            <a:r>
              <a:rPr lang="en-US" dirty="0">
                <a:solidFill>
                  <a:srgbClr val="003145"/>
                </a:solidFill>
                <a:latin typeface="Arial" pitchFamily="34" charset="0"/>
                <a:cs typeface="Arial" pitchFamily="34" charset="0"/>
              </a:rPr>
              <a:t>RNs</a:t>
            </a:r>
          </a:p>
          <a:p>
            <a:pPr>
              <a:spcBef>
                <a:spcPct val="0"/>
              </a:spcBef>
              <a:buFont typeface="Arial" charset="0"/>
              <a:buNone/>
            </a:pPr>
            <a:r>
              <a:rPr lang="en-US" b="1" dirty="0">
                <a:solidFill>
                  <a:srgbClr val="003145"/>
                </a:solidFill>
                <a:latin typeface="Arial" pitchFamily="34" charset="0"/>
                <a:cs typeface="Arial" pitchFamily="34" charset="0"/>
              </a:rPr>
              <a:t>	</a:t>
            </a:r>
            <a:r>
              <a:rPr lang="en-US" b="1" dirty="0" smtClean="0">
                <a:solidFill>
                  <a:srgbClr val="003145"/>
                </a:solidFill>
                <a:latin typeface="Arial" pitchFamily="34" charset="0"/>
                <a:cs typeface="Arial" pitchFamily="34" charset="0"/>
              </a:rPr>
              <a:t>		But		</a:t>
            </a:r>
            <a:r>
              <a:rPr lang="en-US" dirty="0" smtClean="0">
                <a:solidFill>
                  <a:srgbClr val="003145"/>
                </a:solidFill>
                <a:latin typeface="Arial" pitchFamily="34" charset="0"/>
                <a:cs typeface="Arial" pitchFamily="34" charset="0"/>
              </a:rPr>
              <a:t>FL </a:t>
            </a:r>
            <a:r>
              <a:rPr lang="en-US" u="sng" dirty="0" smtClean="0">
                <a:solidFill>
                  <a:srgbClr val="003145"/>
                </a:solidFill>
                <a:latin typeface="Arial" pitchFamily="34" charset="0"/>
                <a:cs typeface="Arial" pitchFamily="34" charset="0"/>
              </a:rPr>
              <a:t>lost</a:t>
            </a:r>
            <a:r>
              <a:rPr lang="en-US" dirty="0" smtClean="0">
                <a:solidFill>
                  <a:srgbClr val="003145"/>
                </a:solidFill>
                <a:latin typeface="Arial" pitchFamily="34" charset="0"/>
                <a:cs typeface="Arial" pitchFamily="34" charset="0"/>
              </a:rPr>
              <a:t>	 </a:t>
            </a:r>
            <a:r>
              <a:rPr lang="en-US" b="1" u="sng" dirty="0" smtClean="0">
                <a:solidFill>
                  <a:srgbClr val="003145"/>
                </a:solidFill>
                <a:latin typeface="Arial" pitchFamily="34" charset="0"/>
                <a:cs typeface="Arial" pitchFamily="34" charset="0"/>
              </a:rPr>
              <a:t>16,172 </a:t>
            </a:r>
            <a:r>
              <a:rPr lang="en-US" u="sng" dirty="0">
                <a:solidFill>
                  <a:srgbClr val="003145"/>
                </a:solidFill>
                <a:latin typeface="Arial" pitchFamily="34" charset="0"/>
                <a:cs typeface="Arial" pitchFamily="34" charset="0"/>
              </a:rPr>
              <a:t>RNs</a:t>
            </a:r>
          </a:p>
          <a:p>
            <a:pPr>
              <a:buFont typeface="Arial" charset="0"/>
              <a:buNone/>
            </a:pPr>
            <a:r>
              <a:rPr lang="en-US" dirty="0" smtClean="0">
                <a:solidFill>
                  <a:srgbClr val="003145"/>
                </a:solidFill>
                <a:latin typeface="Arial" pitchFamily="34" charset="0"/>
                <a:cs typeface="Arial" pitchFamily="34" charset="0"/>
              </a:rPr>
              <a:t>		Resulting </a:t>
            </a:r>
            <a:r>
              <a:rPr lang="en-US" dirty="0">
                <a:solidFill>
                  <a:srgbClr val="003145"/>
                </a:solidFill>
                <a:latin typeface="Arial" pitchFamily="34" charset="0"/>
                <a:cs typeface="Arial" pitchFamily="34" charset="0"/>
              </a:rPr>
              <a:t>in </a:t>
            </a:r>
            <a:r>
              <a:rPr lang="en-US" b="1" dirty="0">
                <a:solidFill>
                  <a:srgbClr val="003145"/>
                </a:solidFill>
                <a:latin typeface="Arial" pitchFamily="34" charset="0"/>
                <a:cs typeface="Arial" pitchFamily="34" charset="0"/>
              </a:rPr>
              <a:t>net gain </a:t>
            </a:r>
            <a:r>
              <a:rPr lang="en-US" b="1" dirty="0" smtClean="0">
                <a:solidFill>
                  <a:srgbClr val="003145"/>
                </a:solidFill>
                <a:latin typeface="Arial" pitchFamily="34" charset="0"/>
                <a:cs typeface="Arial" pitchFamily="34" charset="0"/>
              </a:rPr>
              <a:t>of	 11,512 RNs</a:t>
            </a:r>
          </a:p>
        </p:txBody>
      </p:sp>
      <p:sp>
        <p:nvSpPr>
          <p:cNvPr id="5" name="Title 1"/>
          <p:cNvSpPr txBox="1">
            <a:spLocks/>
          </p:cNvSpPr>
          <p:nvPr/>
        </p:nvSpPr>
        <p:spPr bwMode="auto">
          <a:xfrm>
            <a:off x="381000" y="457200"/>
            <a:ext cx="8458200" cy="3505200"/>
          </a:xfrm>
          <a:prstGeom prst="rect">
            <a:avLst/>
          </a:prstGeom>
          <a:solidFill>
            <a:srgbClr val="4D8ABE"/>
          </a:solidFill>
          <a:extLst>
            <a:ext uri="{91240B29-F687-4F45-9708-019B960494DF}">
              <a14:hiddenLine xmlns:a14="http://schemas.microsoft.com/office/drawing/2010/main" w="9525">
                <a:solidFill>
                  <a:srgbClr val="000000"/>
                </a:solidFill>
                <a:miter lim="800000"/>
                <a:headEnd/>
                <a:tailEnd/>
              </a14:hiddenLine>
            </a:ex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lt1"/>
                </a:solidFill>
                <a:latin typeface="+mn-lt"/>
                <a:ea typeface="+mn-ea"/>
                <a:cs typeface="+mn-cs"/>
              </a:defRPr>
            </a:lvl1pPr>
            <a:lvl2pPr algn="ctr" rtl="0" fontAlgn="base">
              <a:spcBef>
                <a:spcPct val="0"/>
              </a:spcBef>
              <a:spcAft>
                <a:spcPct val="0"/>
              </a:spcAft>
              <a:defRPr sz="4400">
                <a:solidFill>
                  <a:schemeClr val="lt1"/>
                </a:solidFill>
                <a:latin typeface="+mn-lt"/>
                <a:ea typeface="+mn-ea"/>
                <a:cs typeface="+mn-cs"/>
              </a:defRPr>
            </a:lvl2pPr>
            <a:lvl3pPr algn="ctr" rtl="0" fontAlgn="base">
              <a:spcBef>
                <a:spcPct val="0"/>
              </a:spcBef>
              <a:spcAft>
                <a:spcPct val="0"/>
              </a:spcAft>
              <a:defRPr sz="4400">
                <a:solidFill>
                  <a:schemeClr val="lt1"/>
                </a:solidFill>
                <a:latin typeface="+mn-lt"/>
                <a:ea typeface="+mn-ea"/>
                <a:cs typeface="+mn-cs"/>
              </a:defRPr>
            </a:lvl3pPr>
            <a:lvl4pPr algn="ctr" rtl="0" fontAlgn="base">
              <a:spcBef>
                <a:spcPct val="0"/>
              </a:spcBef>
              <a:spcAft>
                <a:spcPct val="0"/>
              </a:spcAft>
              <a:defRPr sz="4400">
                <a:solidFill>
                  <a:schemeClr val="lt1"/>
                </a:solidFill>
                <a:latin typeface="+mn-lt"/>
                <a:ea typeface="+mn-ea"/>
                <a:cs typeface="+mn-cs"/>
              </a:defRPr>
            </a:lvl4pPr>
            <a:lvl5pPr algn="ctr" rtl="0" fontAlgn="base">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en-US" sz="3200" dirty="0">
                <a:solidFill>
                  <a:srgbClr val="FFFFFF"/>
                </a:solidFill>
                <a:latin typeface="Arial" pitchFamily="34" charset="0"/>
                <a:cs typeface="Arial" pitchFamily="34" charset="0"/>
              </a:rPr>
              <a:t>Recommendation 3.</a:t>
            </a:r>
            <a:br>
              <a:rPr lang="en-US" sz="3200" dirty="0">
                <a:solidFill>
                  <a:srgbClr val="FFFFFF"/>
                </a:solidFill>
                <a:latin typeface="Arial" pitchFamily="34" charset="0"/>
                <a:cs typeface="Arial" pitchFamily="34" charset="0"/>
              </a:rPr>
            </a:br>
            <a:r>
              <a:rPr lang="en-US" sz="3200" dirty="0" smtClean="0">
                <a:solidFill>
                  <a:srgbClr val="FFFFFF"/>
                </a:solidFill>
                <a:latin typeface="Arial" pitchFamily="34" charset="0"/>
                <a:cs typeface="Arial" pitchFamily="34" charset="0"/>
              </a:rPr>
              <a:t>Support </a:t>
            </a:r>
            <a:r>
              <a:rPr lang="en-US" sz="3200" dirty="0">
                <a:solidFill>
                  <a:srgbClr val="FFFFFF"/>
                </a:solidFill>
                <a:latin typeface="Arial" pitchFamily="34" charset="0"/>
                <a:cs typeface="Arial" pitchFamily="34" charset="0"/>
              </a:rPr>
              <a:t>nurses’ completion of a transition-to-practice program (nurse residency) after they have completed a prelicensure or advanced practice degree program or when they are transitioning into new clinical areas.</a:t>
            </a:r>
          </a:p>
        </p:txBody>
      </p:sp>
    </p:spTree>
    <p:extLst>
      <p:ext uri="{BB962C8B-B14F-4D97-AF65-F5344CB8AC3E}">
        <p14:creationId xmlns:p14="http://schemas.microsoft.com/office/powerpoint/2010/main" val="2474693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1A07E592-B2ED-41AB-9017-ABBE5693F1EC}" type="slidenum">
              <a:rPr lang="en-US"/>
              <a:pPr/>
              <a:t>6</a:t>
            </a:fld>
            <a:endParaRPr lang="en-US"/>
          </a:p>
        </p:txBody>
      </p:sp>
      <p:sp>
        <p:nvSpPr>
          <p:cNvPr id="95235" name="Content Placeholder 2"/>
          <p:cNvSpPr>
            <a:spLocks noGrp="1"/>
          </p:cNvSpPr>
          <p:nvPr>
            <p:ph idx="4294967295"/>
          </p:nvPr>
        </p:nvSpPr>
        <p:spPr>
          <a:xfrm>
            <a:off x="381000" y="2819400"/>
            <a:ext cx="8229600" cy="3276600"/>
          </a:xfrm>
        </p:spPr>
        <p:txBody>
          <a:bodyPr/>
          <a:lstStyle/>
          <a:p>
            <a:r>
              <a:rPr lang="en-US" sz="2600" dirty="0" smtClean="0">
                <a:solidFill>
                  <a:srgbClr val="003145"/>
                </a:solidFill>
                <a:latin typeface="Arial" pitchFamily="34" charset="0"/>
                <a:cs typeface="Arial" pitchFamily="34" charset="0"/>
              </a:rPr>
              <a:t>Florida’s </a:t>
            </a:r>
            <a:r>
              <a:rPr lang="en-US" sz="2600" dirty="0">
                <a:solidFill>
                  <a:srgbClr val="003145"/>
                </a:solidFill>
                <a:latin typeface="Arial" pitchFamily="34" charset="0"/>
                <a:cs typeface="Arial" pitchFamily="34" charset="0"/>
              </a:rPr>
              <a:t>Education Mix </a:t>
            </a:r>
            <a:r>
              <a:rPr lang="en-US" sz="2600" dirty="0" smtClean="0">
                <a:solidFill>
                  <a:srgbClr val="003145"/>
                </a:solidFill>
                <a:latin typeface="Arial" pitchFamily="34" charset="0"/>
                <a:cs typeface="Arial" pitchFamily="34" charset="0"/>
              </a:rPr>
              <a:t>(potential nurse workforce)</a:t>
            </a:r>
            <a:endParaRPr lang="en-US" sz="2600" dirty="0">
              <a:solidFill>
                <a:srgbClr val="003145"/>
              </a:solidFill>
              <a:latin typeface="Arial" pitchFamily="34" charset="0"/>
              <a:cs typeface="Arial" pitchFamily="34" charset="0"/>
            </a:endParaRPr>
          </a:p>
          <a:p>
            <a:pPr lvl="1"/>
            <a:r>
              <a:rPr lang="en-US" sz="2400" dirty="0" smtClean="0">
                <a:solidFill>
                  <a:srgbClr val="003145"/>
                </a:solidFill>
                <a:latin typeface="Arial" pitchFamily="34" charset="0"/>
                <a:cs typeface="Arial" pitchFamily="34" charset="0"/>
              </a:rPr>
              <a:t>55.8	Associate/Diploma</a:t>
            </a:r>
          </a:p>
          <a:p>
            <a:pPr lvl="1"/>
            <a:r>
              <a:rPr lang="en-US" sz="2400" dirty="0" smtClean="0">
                <a:solidFill>
                  <a:srgbClr val="003145"/>
                </a:solidFill>
                <a:latin typeface="Arial" pitchFamily="34" charset="0"/>
                <a:cs typeface="Arial" pitchFamily="34" charset="0"/>
              </a:rPr>
              <a:t>36.1 </a:t>
            </a:r>
            <a:r>
              <a:rPr lang="en-US" sz="2400" dirty="0">
                <a:solidFill>
                  <a:srgbClr val="003145"/>
                </a:solidFill>
                <a:latin typeface="Arial" pitchFamily="34" charset="0"/>
                <a:cs typeface="Arial" pitchFamily="34" charset="0"/>
              </a:rPr>
              <a:t>	</a:t>
            </a:r>
            <a:r>
              <a:rPr lang="en-US" sz="2400" dirty="0" smtClean="0">
                <a:solidFill>
                  <a:srgbClr val="003145"/>
                </a:solidFill>
                <a:latin typeface="Arial" pitchFamily="34" charset="0"/>
                <a:cs typeface="Arial" pitchFamily="34" charset="0"/>
              </a:rPr>
              <a:t>Baccalaureate (29.5% in nursing)</a:t>
            </a:r>
          </a:p>
          <a:p>
            <a:pPr lvl="1"/>
            <a:r>
              <a:rPr lang="en-US" sz="2400" dirty="0" smtClean="0">
                <a:solidFill>
                  <a:srgbClr val="003145"/>
                </a:solidFill>
                <a:latin typeface="Arial" pitchFamily="34" charset="0"/>
                <a:cs typeface="Arial" pitchFamily="34" charset="0"/>
              </a:rPr>
              <a:t>7.3 </a:t>
            </a:r>
            <a:r>
              <a:rPr lang="en-US" sz="2400" dirty="0">
                <a:solidFill>
                  <a:srgbClr val="003145"/>
                </a:solidFill>
                <a:latin typeface="Arial" pitchFamily="34" charset="0"/>
                <a:cs typeface="Arial" pitchFamily="34" charset="0"/>
              </a:rPr>
              <a:t>	</a:t>
            </a:r>
            <a:r>
              <a:rPr lang="en-US" sz="2400" dirty="0" smtClean="0">
                <a:solidFill>
                  <a:srgbClr val="003145"/>
                </a:solidFill>
                <a:latin typeface="Arial" pitchFamily="34" charset="0"/>
                <a:cs typeface="Arial" pitchFamily="34" charset="0"/>
              </a:rPr>
              <a:t>Master’s (3.3% in nursing)</a:t>
            </a:r>
            <a:endParaRPr lang="en-US" sz="2400" dirty="0">
              <a:solidFill>
                <a:srgbClr val="003145"/>
              </a:solidFill>
              <a:latin typeface="Arial" pitchFamily="34" charset="0"/>
              <a:cs typeface="Arial" pitchFamily="34" charset="0"/>
            </a:endParaRPr>
          </a:p>
          <a:p>
            <a:pPr lvl="1"/>
            <a:r>
              <a:rPr lang="en-US" sz="2400" dirty="0" smtClean="0">
                <a:solidFill>
                  <a:srgbClr val="003145"/>
                </a:solidFill>
                <a:latin typeface="Arial" pitchFamily="34" charset="0"/>
                <a:cs typeface="Arial" pitchFamily="34" charset="0"/>
              </a:rPr>
              <a:t>0.8 </a:t>
            </a:r>
            <a:r>
              <a:rPr lang="en-US" sz="2400" dirty="0">
                <a:solidFill>
                  <a:srgbClr val="003145"/>
                </a:solidFill>
                <a:latin typeface="Arial" pitchFamily="34" charset="0"/>
                <a:cs typeface="Arial" pitchFamily="34" charset="0"/>
              </a:rPr>
              <a:t>	</a:t>
            </a:r>
            <a:r>
              <a:rPr lang="en-US" sz="2400" dirty="0" smtClean="0">
                <a:solidFill>
                  <a:srgbClr val="003145"/>
                </a:solidFill>
                <a:latin typeface="Arial" pitchFamily="34" charset="0"/>
                <a:cs typeface="Arial" pitchFamily="34" charset="0"/>
              </a:rPr>
              <a:t>Doctorate (0.1% in nursing)</a:t>
            </a:r>
          </a:p>
          <a:p>
            <a:r>
              <a:rPr lang="en-US" sz="2600" dirty="0" smtClean="0">
                <a:solidFill>
                  <a:srgbClr val="003145"/>
                </a:solidFill>
                <a:latin typeface="Arial" pitchFamily="34" charset="0"/>
                <a:cs typeface="Arial" pitchFamily="34" charset="0"/>
              </a:rPr>
              <a:t>To </a:t>
            </a:r>
            <a:r>
              <a:rPr lang="en-US" sz="2600" dirty="0">
                <a:solidFill>
                  <a:srgbClr val="003145"/>
                </a:solidFill>
                <a:latin typeface="Arial" pitchFamily="34" charset="0"/>
                <a:cs typeface="Arial" pitchFamily="34" charset="0"/>
              </a:rPr>
              <a:t>achieve 80% </a:t>
            </a:r>
            <a:r>
              <a:rPr lang="en-US" sz="2600" dirty="0" smtClean="0">
                <a:solidFill>
                  <a:srgbClr val="003145"/>
                </a:solidFill>
                <a:latin typeface="Arial" pitchFamily="34" charset="0"/>
                <a:cs typeface="Arial" pitchFamily="34" charset="0"/>
              </a:rPr>
              <a:t>BSN &amp; Higher by 2020 </a:t>
            </a:r>
            <a:r>
              <a:rPr lang="en-US" sz="2600" dirty="0" smtClean="0">
                <a:solidFill>
                  <a:srgbClr val="003145"/>
                </a:solidFill>
                <a:latin typeface="Arial" pitchFamily="34" charset="0"/>
                <a:cs typeface="Arial" pitchFamily="34" charset="0"/>
                <a:sym typeface="Wingdings" pitchFamily="2" charset="2"/>
              </a:rPr>
              <a:t></a:t>
            </a:r>
          </a:p>
          <a:p>
            <a:pPr marL="0" indent="0">
              <a:buNone/>
            </a:pPr>
            <a:r>
              <a:rPr lang="en-US" sz="2600" dirty="0">
                <a:solidFill>
                  <a:srgbClr val="003145"/>
                </a:solidFill>
                <a:latin typeface="Arial" pitchFamily="34" charset="0"/>
                <a:cs typeface="Arial" pitchFamily="34" charset="0"/>
                <a:sym typeface="Wingdings" pitchFamily="2" charset="2"/>
              </a:rPr>
              <a:t>	</a:t>
            </a:r>
            <a:r>
              <a:rPr lang="en-US" sz="2600" dirty="0" smtClean="0">
                <a:solidFill>
                  <a:srgbClr val="003145"/>
                </a:solidFill>
                <a:latin typeface="Arial" pitchFamily="34" charset="0"/>
                <a:cs typeface="Arial" pitchFamily="34" charset="0"/>
              </a:rPr>
              <a:t>must advance degrees of </a:t>
            </a:r>
            <a:r>
              <a:rPr lang="en-US" sz="2600" b="1" dirty="0" smtClean="0">
                <a:solidFill>
                  <a:srgbClr val="003145"/>
                </a:solidFill>
                <a:latin typeface="Arial" pitchFamily="34" charset="0"/>
                <a:cs typeface="Arial" pitchFamily="34" charset="0"/>
              </a:rPr>
              <a:t>129,307</a:t>
            </a:r>
            <a:endParaRPr lang="en-US" sz="2600" dirty="0" smtClean="0">
              <a:solidFill>
                <a:srgbClr val="003145"/>
              </a:solidFill>
              <a:latin typeface="Arial" pitchFamily="34" charset="0"/>
              <a:cs typeface="Arial" pitchFamily="34" charset="0"/>
            </a:endParaRPr>
          </a:p>
        </p:txBody>
      </p:sp>
      <p:sp>
        <p:nvSpPr>
          <p:cNvPr id="95238" name="TextBox 3"/>
          <p:cNvSpPr txBox="1">
            <a:spLocks noChangeArrowheads="1"/>
          </p:cNvSpPr>
          <p:nvPr/>
        </p:nvSpPr>
        <p:spPr bwMode="auto">
          <a:xfrm>
            <a:off x="381000" y="6224724"/>
            <a:ext cx="3810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fontAlgn="base">
              <a:spcBef>
                <a:spcPct val="0"/>
              </a:spcBef>
              <a:spcAft>
                <a:spcPct val="0"/>
              </a:spcAft>
              <a:defRPr>
                <a:solidFill>
                  <a:schemeClr val="tx1"/>
                </a:solidFill>
                <a:latin typeface="Arial" charset="0"/>
                <a:ea typeface="ＭＳ Ｐゴシック" pitchFamily="34" charset="-128"/>
              </a:defRPr>
            </a:lvl6pPr>
            <a:lvl7pPr marL="2971800" indent="-228600" fontAlgn="base">
              <a:spcBef>
                <a:spcPct val="0"/>
              </a:spcBef>
              <a:spcAft>
                <a:spcPct val="0"/>
              </a:spcAft>
              <a:defRPr>
                <a:solidFill>
                  <a:schemeClr val="tx1"/>
                </a:solidFill>
                <a:latin typeface="Arial" charset="0"/>
                <a:ea typeface="ＭＳ Ｐゴシック" pitchFamily="34" charset="-128"/>
              </a:defRPr>
            </a:lvl7pPr>
            <a:lvl8pPr marL="3429000" indent="-228600" fontAlgn="base">
              <a:spcBef>
                <a:spcPct val="0"/>
              </a:spcBef>
              <a:spcAft>
                <a:spcPct val="0"/>
              </a:spcAft>
              <a:defRPr>
                <a:solidFill>
                  <a:schemeClr val="tx1"/>
                </a:solidFill>
                <a:latin typeface="Arial" charset="0"/>
                <a:ea typeface="ＭＳ Ｐゴシック" pitchFamily="34" charset="-128"/>
              </a:defRPr>
            </a:lvl8pPr>
            <a:lvl9pPr marL="3886200" indent="-228600" fontAlgn="base">
              <a:spcBef>
                <a:spcPct val="0"/>
              </a:spcBef>
              <a:spcAft>
                <a:spcPct val="0"/>
              </a:spcAft>
              <a:defRPr>
                <a:solidFill>
                  <a:schemeClr val="tx1"/>
                </a:solidFill>
                <a:latin typeface="Arial" charset="0"/>
                <a:ea typeface="ＭＳ Ｐゴシック" pitchFamily="34" charset="-128"/>
              </a:defRPr>
            </a:lvl9pPr>
          </a:lstStyle>
          <a:p>
            <a:pPr fontAlgn="base">
              <a:spcBef>
                <a:spcPct val="0"/>
              </a:spcBef>
              <a:spcAft>
                <a:spcPct val="0"/>
              </a:spcAft>
            </a:pPr>
            <a:r>
              <a:rPr lang="en-US" dirty="0" smtClean="0">
                <a:solidFill>
                  <a:srgbClr val="003145"/>
                </a:solidFill>
                <a:latin typeface="Arial" pitchFamily="34" charset="0"/>
                <a:cs typeface="Arial" pitchFamily="34" charset="0"/>
              </a:rPr>
              <a:t>Note: Exclude </a:t>
            </a:r>
            <a:r>
              <a:rPr lang="en-US" dirty="0">
                <a:solidFill>
                  <a:srgbClr val="003145"/>
                </a:solidFill>
                <a:latin typeface="Arial" pitchFamily="34" charset="0"/>
                <a:cs typeface="Arial" pitchFamily="34" charset="0"/>
              </a:rPr>
              <a:t>ARNPs</a:t>
            </a:r>
          </a:p>
        </p:txBody>
      </p:sp>
      <p:sp>
        <p:nvSpPr>
          <p:cNvPr id="6" name="TextBox 3"/>
          <p:cNvSpPr txBox="1">
            <a:spLocks noChangeArrowheads="1"/>
          </p:cNvSpPr>
          <p:nvPr/>
        </p:nvSpPr>
        <p:spPr bwMode="auto">
          <a:xfrm>
            <a:off x="6477000" y="6224724"/>
            <a:ext cx="2133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fontAlgn="base">
              <a:spcBef>
                <a:spcPct val="0"/>
              </a:spcBef>
              <a:spcAft>
                <a:spcPct val="0"/>
              </a:spcAft>
              <a:defRPr>
                <a:solidFill>
                  <a:schemeClr val="tx1"/>
                </a:solidFill>
                <a:latin typeface="Arial" charset="0"/>
                <a:ea typeface="ＭＳ Ｐゴシック" pitchFamily="34" charset="-128"/>
              </a:defRPr>
            </a:lvl6pPr>
            <a:lvl7pPr marL="2971800" indent="-228600" fontAlgn="base">
              <a:spcBef>
                <a:spcPct val="0"/>
              </a:spcBef>
              <a:spcAft>
                <a:spcPct val="0"/>
              </a:spcAft>
              <a:defRPr>
                <a:solidFill>
                  <a:schemeClr val="tx1"/>
                </a:solidFill>
                <a:latin typeface="Arial" charset="0"/>
                <a:ea typeface="ＭＳ Ｐゴシック" pitchFamily="34" charset="-128"/>
              </a:defRPr>
            </a:lvl7pPr>
            <a:lvl8pPr marL="3429000" indent="-228600" fontAlgn="base">
              <a:spcBef>
                <a:spcPct val="0"/>
              </a:spcBef>
              <a:spcAft>
                <a:spcPct val="0"/>
              </a:spcAft>
              <a:defRPr>
                <a:solidFill>
                  <a:schemeClr val="tx1"/>
                </a:solidFill>
                <a:latin typeface="Arial" charset="0"/>
                <a:ea typeface="ＭＳ Ｐゴシック" pitchFamily="34" charset="-128"/>
              </a:defRPr>
            </a:lvl8pPr>
            <a:lvl9pPr marL="3886200" indent="-228600" fontAlgn="base">
              <a:spcBef>
                <a:spcPct val="0"/>
              </a:spcBef>
              <a:spcAft>
                <a:spcPct val="0"/>
              </a:spcAft>
              <a:defRPr>
                <a:solidFill>
                  <a:schemeClr val="tx1"/>
                </a:solidFill>
                <a:latin typeface="Arial" charset="0"/>
                <a:ea typeface="ＭＳ Ｐゴシック" pitchFamily="34" charset="-128"/>
              </a:defRPr>
            </a:lvl9pPr>
          </a:lstStyle>
          <a:p>
            <a:pPr fontAlgn="base">
              <a:spcBef>
                <a:spcPct val="0"/>
              </a:spcBef>
              <a:spcAft>
                <a:spcPct val="0"/>
              </a:spcAft>
            </a:pPr>
            <a:r>
              <a:rPr lang="en-US" dirty="0">
                <a:solidFill>
                  <a:srgbClr val="003145"/>
                </a:solidFill>
                <a:latin typeface="Arial" pitchFamily="34" charset="0"/>
                <a:cs typeface="Arial" pitchFamily="34" charset="0"/>
              </a:rPr>
              <a:t>Note: </a:t>
            </a:r>
            <a:r>
              <a:rPr lang="en-US" dirty="0" smtClean="0">
                <a:solidFill>
                  <a:srgbClr val="003145"/>
                </a:solidFill>
                <a:latin typeface="Arial" pitchFamily="34" charset="0"/>
                <a:cs typeface="Arial" pitchFamily="34" charset="0"/>
              </a:rPr>
              <a:t>47% in US</a:t>
            </a:r>
            <a:endParaRPr lang="en-US" dirty="0">
              <a:solidFill>
                <a:srgbClr val="003145"/>
              </a:solidFill>
              <a:latin typeface="Arial" pitchFamily="34" charset="0"/>
              <a:cs typeface="Arial" pitchFamily="34" charset="0"/>
            </a:endParaRPr>
          </a:p>
        </p:txBody>
      </p:sp>
      <p:sp>
        <p:nvSpPr>
          <p:cNvPr id="7" name="Title 1"/>
          <p:cNvSpPr txBox="1">
            <a:spLocks/>
          </p:cNvSpPr>
          <p:nvPr/>
        </p:nvSpPr>
        <p:spPr bwMode="auto">
          <a:xfrm>
            <a:off x="381000" y="457200"/>
            <a:ext cx="8229600" cy="2209800"/>
          </a:xfrm>
          <a:prstGeom prst="rect">
            <a:avLst/>
          </a:prstGeom>
          <a:solidFill>
            <a:srgbClr val="4D8ABE"/>
          </a:solidFill>
          <a:extLst>
            <a:ext uri="{91240B29-F687-4F45-9708-019B960494DF}">
              <a14:hiddenLine xmlns:a14="http://schemas.microsoft.com/office/drawing/2010/main" w="9525">
                <a:solidFill>
                  <a:srgbClr val="000000"/>
                </a:solidFill>
                <a:miter lim="800000"/>
                <a:headEnd/>
                <a:tailEnd/>
              </a14:hiddenLine>
            </a:ex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lt1"/>
                </a:solidFill>
                <a:latin typeface="+mn-lt"/>
                <a:ea typeface="+mn-ea"/>
                <a:cs typeface="+mn-cs"/>
              </a:defRPr>
            </a:lvl1pPr>
            <a:lvl2pPr algn="ctr" rtl="0" fontAlgn="base">
              <a:spcBef>
                <a:spcPct val="0"/>
              </a:spcBef>
              <a:spcAft>
                <a:spcPct val="0"/>
              </a:spcAft>
              <a:defRPr sz="4400">
                <a:solidFill>
                  <a:schemeClr val="lt1"/>
                </a:solidFill>
                <a:latin typeface="+mn-lt"/>
                <a:ea typeface="+mn-ea"/>
                <a:cs typeface="+mn-cs"/>
              </a:defRPr>
            </a:lvl2pPr>
            <a:lvl3pPr algn="ctr" rtl="0" fontAlgn="base">
              <a:spcBef>
                <a:spcPct val="0"/>
              </a:spcBef>
              <a:spcAft>
                <a:spcPct val="0"/>
              </a:spcAft>
              <a:defRPr sz="4400">
                <a:solidFill>
                  <a:schemeClr val="lt1"/>
                </a:solidFill>
                <a:latin typeface="+mn-lt"/>
                <a:ea typeface="+mn-ea"/>
                <a:cs typeface="+mn-cs"/>
              </a:defRPr>
            </a:lvl3pPr>
            <a:lvl4pPr algn="ctr" rtl="0" fontAlgn="base">
              <a:spcBef>
                <a:spcPct val="0"/>
              </a:spcBef>
              <a:spcAft>
                <a:spcPct val="0"/>
              </a:spcAft>
              <a:defRPr sz="4400">
                <a:solidFill>
                  <a:schemeClr val="lt1"/>
                </a:solidFill>
                <a:latin typeface="+mn-lt"/>
                <a:ea typeface="+mn-ea"/>
                <a:cs typeface="+mn-cs"/>
              </a:defRPr>
            </a:lvl4pPr>
            <a:lvl5pPr algn="ctr" rtl="0" fontAlgn="base">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en-US" sz="3200" dirty="0">
                <a:solidFill>
                  <a:srgbClr val="FFFFFF"/>
                </a:solidFill>
                <a:latin typeface="Arial" pitchFamily="34" charset="0"/>
                <a:cs typeface="Arial" pitchFamily="34" charset="0"/>
              </a:rPr>
              <a:t>Recommendation 4.</a:t>
            </a:r>
            <a:br>
              <a:rPr lang="en-US" sz="3200" dirty="0">
                <a:solidFill>
                  <a:srgbClr val="FFFFFF"/>
                </a:solidFill>
                <a:latin typeface="Arial" pitchFamily="34" charset="0"/>
                <a:cs typeface="Arial" pitchFamily="34" charset="0"/>
              </a:rPr>
            </a:br>
            <a:r>
              <a:rPr lang="en-US" sz="3200" dirty="0" smtClean="0">
                <a:solidFill>
                  <a:srgbClr val="FFFFFF"/>
                </a:solidFill>
                <a:latin typeface="Arial" pitchFamily="34" charset="0"/>
                <a:cs typeface="Arial" pitchFamily="34" charset="0"/>
              </a:rPr>
              <a:t>Increase </a:t>
            </a:r>
            <a:r>
              <a:rPr lang="en-US" sz="3200" dirty="0">
                <a:solidFill>
                  <a:srgbClr val="FFFFFF"/>
                </a:solidFill>
                <a:latin typeface="Arial" pitchFamily="34" charset="0"/>
                <a:cs typeface="Arial" pitchFamily="34" charset="0"/>
              </a:rPr>
              <a:t>the proportion of nurses with a baccalaureate degree from </a:t>
            </a:r>
            <a:endParaRPr lang="en-US" sz="3200" dirty="0" smtClean="0">
              <a:solidFill>
                <a:srgbClr val="FFFFFF"/>
              </a:solidFill>
              <a:latin typeface="Arial" pitchFamily="34" charset="0"/>
              <a:cs typeface="Arial" pitchFamily="34" charset="0"/>
            </a:endParaRPr>
          </a:p>
          <a:p>
            <a:r>
              <a:rPr lang="en-US" sz="3200" dirty="0" smtClean="0">
                <a:solidFill>
                  <a:srgbClr val="FFFFFF"/>
                </a:solidFill>
                <a:latin typeface="Arial" pitchFamily="34" charset="0"/>
                <a:cs typeface="Arial" pitchFamily="34" charset="0"/>
              </a:rPr>
              <a:t>50 </a:t>
            </a:r>
            <a:r>
              <a:rPr lang="en-US" sz="3200" dirty="0">
                <a:solidFill>
                  <a:srgbClr val="FFFFFF"/>
                </a:solidFill>
                <a:latin typeface="Arial" pitchFamily="34" charset="0"/>
                <a:cs typeface="Arial" pitchFamily="34" charset="0"/>
              </a:rPr>
              <a:t>to 80 percent by 2020.</a:t>
            </a:r>
          </a:p>
        </p:txBody>
      </p:sp>
    </p:spTree>
    <p:extLst>
      <p:ext uri="{BB962C8B-B14F-4D97-AF65-F5344CB8AC3E}">
        <p14:creationId xmlns:p14="http://schemas.microsoft.com/office/powerpoint/2010/main" val="3477617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C62334-28F4-47EF-8FF2-BCB9B6D3055F}" type="slidenum">
              <a:rPr lang="en-US"/>
              <a:pPr/>
              <a:t>7</a:t>
            </a:fld>
            <a:endParaRPr lang="en-US"/>
          </a:p>
        </p:txBody>
      </p:sp>
      <p:sp>
        <p:nvSpPr>
          <p:cNvPr id="96259" name="Content Placeholder 2"/>
          <p:cNvSpPr>
            <a:spLocks noGrp="1"/>
          </p:cNvSpPr>
          <p:nvPr>
            <p:ph idx="4294967295"/>
          </p:nvPr>
        </p:nvSpPr>
        <p:spPr>
          <a:xfrm>
            <a:off x="381000" y="3810000"/>
            <a:ext cx="8001000" cy="2438400"/>
          </a:xfrm>
        </p:spPr>
        <p:txBody>
          <a:bodyPr/>
          <a:lstStyle/>
          <a:p>
            <a:r>
              <a:rPr lang="en-US" dirty="0">
                <a:solidFill>
                  <a:srgbClr val="003145"/>
                </a:solidFill>
                <a:latin typeface="Georgia" pitchFamily="18" charset="0"/>
              </a:rPr>
              <a:t>13% of RNs in US hold Masters or </a:t>
            </a:r>
            <a:r>
              <a:rPr lang="en-US" dirty="0" smtClean="0">
                <a:solidFill>
                  <a:srgbClr val="003145"/>
                </a:solidFill>
                <a:latin typeface="Georgia" pitchFamily="18" charset="0"/>
              </a:rPr>
              <a:t>higher</a:t>
            </a:r>
            <a:endParaRPr lang="en-US" dirty="0">
              <a:solidFill>
                <a:srgbClr val="003145"/>
              </a:solidFill>
              <a:latin typeface="Georgia" pitchFamily="18" charset="0"/>
            </a:endParaRPr>
          </a:p>
          <a:p>
            <a:r>
              <a:rPr lang="en-US" dirty="0">
                <a:solidFill>
                  <a:srgbClr val="003145"/>
                </a:solidFill>
                <a:latin typeface="Georgia" pitchFamily="18" charset="0"/>
              </a:rPr>
              <a:t>In Florida – </a:t>
            </a:r>
            <a:r>
              <a:rPr lang="en-US" dirty="0" smtClean="0">
                <a:solidFill>
                  <a:srgbClr val="003145"/>
                </a:solidFill>
                <a:latin typeface="Georgia" pitchFamily="18" charset="0"/>
              </a:rPr>
              <a:t>0.8% </a:t>
            </a:r>
            <a:r>
              <a:rPr lang="en-US" dirty="0">
                <a:solidFill>
                  <a:srgbClr val="003145"/>
                </a:solidFill>
                <a:latin typeface="Georgia" pitchFamily="18" charset="0"/>
              </a:rPr>
              <a:t>of RNs / </a:t>
            </a:r>
            <a:r>
              <a:rPr lang="en-US" dirty="0" smtClean="0">
                <a:solidFill>
                  <a:srgbClr val="003145"/>
                </a:solidFill>
                <a:latin typeface="Georgia" pitchFamily="18" charset="0"/>
              </a:rPr>
              <a:t>4.1% </a:t>
            </a:r>
            <a:r>
              <a:rPr lang="en-US" dirty="0">
                <a:solidFill>
                  <a:srgbClr val="003145"/>
                </a:solidFill>
                <a:latin typeface="Georgia" pitchFamily="18" charset="0"/>
              </a:rPr>
              <a:t>of ARNPs have earned a doctorate </a:t>
            </a:r>
            <a:r>
              <a:rPr lang="en-US" dirty="0" smtClean="0">
                <a:solidFill>
                  <a:srgbClr val="003145"/>
                </a:solidFill>
                <a:latin typeface="Georgia" pitchFamily="18" charset="0"/>
              </a:rPr>
              <a:t>degree (in any field)</a:t>
            </a:r>
          </a:p>
        </p:txBody>
      </p:sp>
      <p:sp>
        <p:nvSpPr>
          <p:cNvPr id="5" name="Title 1"/>
          <p:cNvSpPr txBox="1">
            <a:spLocks/>
          </p:cNvSpPr>
          <p:nvPr/>
        </p:nvSpPr>
        <p:spPr bwMode="auto">
          <a:xfrm>
            <a:off x="381000" y="457200"/>
            <a:ext cx="8229600" cy="2971800"/>
          </a:xfrm>
          <a:prstGeom prst="rect">
            <a:avLst/>
          </a:prstGeom>
          <a:solidFill>
            <a:srgbClr val="4D8ABE"/>
          </a:solidFill>
          <a:extLst>
            <a:ext uri="{91240B29-F687-4F45-9708-019B960494DF}">
              <a14:hiddenLine xmlns:a14="http://schemas.microsoft.com/office/drawing/2010/main" w="9525">
                <a:solidFill>
                  <a:srgbClr val="000000"/>
                </a:solidFill>
                <a:miter lim="800000"/>
                <a:headEnd/>
                <a:tailEnd/>
              </a14:hiddenLine>
            </a:ex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lt1"/>
                </a:solidFill>
                <a:latin typeface="+mn-lt"/>
                <a:ea typeface="+mn-ea"/>
                <a:cs typeface="+mn-cs"/>
              </a:defRPr>
            </a:lvl1pPr>
            <a:lvl2pPr algn="ctr" rtl="0" fontAlgn="base">
              <a:spcBef>
                <a:spcPct val="0"/>
              </a:spcBef>
              <a:spcAft>
                <a:spcPct val="0"/>
              </a:spcAft>
              <a:defRPr sz="4400">
                <a:solidFill>
                  <a:schemeClr val="lt1"/>
                </a:solidFill>
                <a:latin typeface="+mn-lt"/>
                <a:ea typeface="+mn-ea"/>
                <a:cs typeface="+mn-cs"/>
              </a:defRPr>
            </a:lvl2pPr>
            <a:lvl3pPr algn="ctr" rtl="0" fontAlgn="base">
              <a:spcBef>
                <a:spcPct val="0"/>
              </a:spcBef>
              <a:spcAft>
                <a:spcPct val="0"/>
              </a:spcAft>
              <a:defRPr sz="4400">
                <a:solidFill>
                  <a:schemeClr val="lt1"/>
                </a:solidFill>
                <a:latin typeface="+mn-lt"/>
                <a:ea typeface="+mn-ea"/>
                <a:cs typeface="+mn-cs"/>
              </a:defRPr>
            </a:lvl3pPr>
            <a:lvl4pPr algn="ctr" rtl="0" fontAlgn="base">
              <a:spcBef>
                <a:spcPct val="0"/>
              </a:spcBef>
              <a:spcAft>
                <a:spcPct val="0"/>
              </a:spcAft>
              <a:defRPr sz="4400">
                <a:solidFill>
                  <a:schemeClr val="lt1"/>
                </a:solidFill>
                <a:latin typeface="+mn-lt"/>
                <a:ea typeface="+mn-ea"/>
                <a:cs typeface="+mn-cs"/>
              </a:defRPr>
            </a:lvl4pPr>
            <a:lvl5pPr algn="ctr" rtl="0" fontAlgn="base">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en-US" sz="3600" dirty="0">
                <a:solidFill>
                  <a:srgbClr val="FFFFFF"/>
                </a:solidFill>
                <a:latin typeface="Arial" pitchFamily="34" charset="0"/>
                <a:cs typeface="Arial" pitchFamily="34" charset="0"/>
              </a:rPr>
              <a:t>Recommendation 5.</a:t>
            </a:r>
            <a:br>
              <a:rPr lang="en-US" sz="3600" dirty="0">
                <a:solidFill>
                  <a:srgbClr val="FFFFFF"/>
                </a:solidFill>
                <a:latin typeface="Arial" pitchFamily="34" charset="0"/>
                <a:cs typeface="Arial" pitchFamily="34" charset="0"/>
              </a:rPr>
            </a:br>
            <a:r>
              <a:rPr lang="en-US" sz="3600" dirty="0" smtClean="0">
                <a:solidFill>
                  <a:srgbClr val="FFFFFF"/>
                </a:solidFill>
                <a:latin typeface="Arial" pitchFamily="34" charset="0"/>
                <a:cs typeface="Arial" pitchFamily="34" charset="0"/>
              </a:rPr>
              <a:t>Double </a:t>
            </a:r>
            <a:r>
              <a:rPr lang="en-US" sz="3600" dirty="0">
                <a:solidFill>
                  <a:srgbClr val="FFFFFF"/>
                </a:solidFill>
                <a:latin typeface="Arial" pitchFamily="34" charset="0"/>
                <a:cs typeface="Arial" pitchFamily="34" charset="0"/>
              </a:rPr>
              <a:t>the number of nurses </a:t>
            </a:r>
            <a:endParaRPr lang="en-US" sz="3600" dirty="0" smtClean="0">
              <a:solidFill>
                <a:srgbClr val="FFFFFF"/>
              </a:solidFill>
              <a:latin typeface="Arial" pitchFamily="34" charset="0"/>
              <a:cs typeface="Arial" pitchFamily="34" charset="0"/>
            </a:endParaRPr>
          </a:p>
          <a:p>
            <a:r>
              <a:rPr lang="en-US" sz="3600" dirty="0" smtClean="0">
                <a:solidFill>
                  <a:srgbClr val="FFFFFF"/>
                </a:solidFill>
                <a:latin typeface="Arial" pitchFamily="34" charset="0"/>
                <a:cs typeface="Arial" pitchFamily="34" charset="0"/>
              </a:rPr>
              <a:t>with </a:t>
            </a:r>
            <a:r>
              <a:rPr lang="en-US" sz="3600" dirty="0">
                <a:solidFill>
                  <a:srgbClr val="FFFFFF"/>
                </a:solidFill>
                <a:latin typeface="Arial" pitchFamily="34" charset="0"/>
                <a:cs typeface="Arial" pitchFamily="34" charset="0"/>
              </a:rPr>
              <a:t>a doctorate by </a:t>
            </a:r>
            <a:r>
              <a:rPr lang="en-US" sz="3600" dirty="0" smtClean="0">
                <a:solidFill>
                  <a:srgbClr val="FFFFFF"/>
                </a:solidFill>
                <a:latin typeface="Arial" pitchFamily="34" charset="0"/>
                <a:cs typeface="Arial" pitchFamily="34" charset="0"/>
              </a:rPr>
              <a:t>2020.</a:t>
            </a:r>
            <a:endParaRPr lang="en-US" sz="360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2346957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C62192-2B3A-4EBF-BA04-169F03D1A712}" type="slidenum">
              <a:rPr lang="en-US"/>
              <a:pPr/>
              <a:t>8</a:t>
            </a:fld>
            <a:endParaRPr lang="en-US"/>
          </a:p>
        </p:txBody>
      </p:sp>
      <p:sp>
        <p:nvSpPr>
          <p:cNvPr id="99331" name="Content Placeholder 2"/>
          <p:cNvSpPr>
            <a:spLocks noGrp="1"/>
          </p:cNvSpPr>
          <p:nvPr>
            <p:ph idx="4294967295"/>
          </p:nvPr>
        </p:nvSpPr>
        <p:spPr>
          <a:xfrm>
            <a:off x="457200" y="4343400"/>
            <a:ext cx="8229600" cy="2057400"/>
          </a:xfrm>
        </p:spPr>
        <p:txBody>
          <a:bodyPr/>
          <a:lstStyle/>
          <a:p>
            <a:r>
              <a:rPr lang="en-US" dirty="0">
                <a:solidFill>
                  <a:srgbClr val="003145"/>
                </a:solidFill>
                <a:latin typeface="Georgia" pitchFamily="18" charset="0"/>
              </a:rPr>
              <a:t>Florida Center for Nursing – unfunded state mandate</a:t>
            </a:r>
          </a:p>
          <a:p>
            <a:r>
              <a:rPr lang="en-US" dirty="0" smtClean="0">
                <a:solidFill>
                  <a:srgbClr val="003145"/>
                </a:solidFill>
                <a:latin typeface="Georgia" pitchFamily="18" charset="0"/>
              </a:rPr>
              <a:t>Forum </a:t>
            </a:r>
            <a:r>
              <a:rPr lang="en-US" dirty="0">
                <a:solidFill>
                  <a:srgbClr val="003145"/>
                </a:solidFill>
                <a:latin typeface="Georgia" pitchFamily="18" charset="0"/>
              </a:rPr>
              <a:t>of State Nursing Workforce </a:t>
            </a:r>
            <a:r>
              <a:rPr lang="en-US" dirty="0" smtClean="0">
                <a:solidFill>
                  <a:srgbClr val="003145"/>
                </a:solidFill>
                <a:latin typeface="Georgia" pitchFamily="18" charset="0"/>
              </a:rPr>
              <a:t>Centers</a:t>
            </a:r>
          </a:p>
        </p:txBody>
      </p:sp>
      <p:sp>
        <p:nvSpPr>
          <p:cNvPr id="5" name="Title 1"/>
          <p:cNvSpPr txBox="1">
            <a:spLocks/>
          </p:cNvSpPr>
          <p:nvPr/>
        </p:nvSpPr>
        <p:spPr bwMode="auto">
          <a:xfrm>
            <a:off x="381000" y="457200"/>
            <a:ext cx="8229600" cy="3505200"/>
          </a:xfrm>
          <a:prstGeom prst="rect">
            <a:avLst/>
          </a:prstGeom>
          <a:solidFill>
            <a:srgbClr val="4D8ABE"/>
          </a:solidFill>
          <a:extLst>
            <a:ext uri="{91240B29-F687-4F45-9708-019B960494DF}">
              <a14:hiddenLine xmlns:a14="http://schemas.microsoft.com/office/drawing/2010/main" w="9525">
                <a:solidFill>
                  <a:srgbClr val="000000"/>
                </a:solidFill>
                <a:miter lim="800000"/>
                <a:headEnd/>
                <a:tailEnd/>
              </a14:hiddenLine>
            </a:ex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lt1"/>
                </a:solidFill>
                <a:latin typeface="+mn-lt"/>
                <a:ea typeface="+mn-ea"/>
                <a:cs typeface="+mn-cs"/>
              </a:defRPr>
            </a:lvl1pPr>
            <a:lvl2pPr algn="ctr" rtl="0" fontAlgn="base">
              <a:spcBef>
                <a:spcPct val="0"/>
              </a:spcBef>
              <a:spcAft>
                <a:spcPct val="0"/>
              </a:spcAft>
              <a:defRPr sz="4400">
                <a:solidFill>
                  <a:schemeClr val="lt1"/>
                </a:solidFill>
                <a:latin typeface="+mn-lt"/>
                <a:ea typeface="+mn-ea"/>
                <a:cs typeface="+mn-cs"/>
              </a:defRPr>
            </a:lvl2pPr>
            <a:lvl3pPr algn="ctr" rtl="0" fontAlgn="base">
              <a:spcBef>
                <a:spcPct val="0"/>
              </a:spcBef>
              <a:spcAft>
                <a:spcPct val="0"/>
              </a:spcAft>
              <a:defRPr sz="4400">
                <a:solidFill>
                  <a:schemeClr val="lt1"/>
                </a:solidFill>
                <a:latin typeface="+mn-lt"/>
                <a:ea typeface="+mn-ea"/>
                <a:cs typeface="+mn-cs"/>
              </a:defRPr>
            </a:lvl3pPr>
            <a:lvl4pPr algn="ctr" rtl="0" fontAlgn="base">
              <a:spcBef>
                <a:spcPct val="0"/>
              </a:spcBef>
              <a:spcAft>
                <a:spcPct val="0"/>
              </a:spcAft>
              <a:defRPr sz="4400">
                <a:solidFill>
                  <a:schemeClr val="lt1"/>
                </a:solidFill>
                <a:latin typeface="+mn-lt"/>
                <a:ea typeface="+mn-ea"/>
                <a:cs typeface="+mn-cs"/>
              </a:defRPr>
            </a:lvl4pPr>
            <a:lvl5pPr algn="ctr" rtl="0" fontAlgn="base">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en-US" sz="3200" dirty="0">
                <a:solidFill>
                  <a:srgbClr val="FFFFFF"/>
                </a:solidFill>
                <a:latin typeface="Arial" pitchFamily="34" charset="0"/>
                <a:cs typeface="Arial" pitchFamily="34" charset="0"/>
              </a:rPr>
              <a:t>Recommendation 8.</a:t>
            </a:r>
            <a:br>
              <a:rPr lang="en-US" sz="3200" dirty="0">
                <a:solidFill>
                  <a:srgbClr val="FFFFFF"/>
                </a:solidFill>
                <a:latin typeface="Arial" pitchFamily="34" charset="0"/>
                <a:cs typeface="Arial" pitchFamily="34" charset="0"/>
              </a:rPr>
            </a:br>
            <a:r>
              <a:rPr lang="en-US" sz="3200" dirty="0" smtClean="0">
                <a:solidFill>
                  <a:srgbClr val="FFFFFF"/>
                </a:solidFill>
                <a:latin typeface="Arial" pitchFamily="34" charset="0"/>
                <a:cs typeface="Arial" pitchFamily="34" charset="0"/>
              </a:rPr>
              <a:t>Lead </a:t>
            </a:r>
            <a:r>
              <a:rPr lang="en-US" sz="3200" dirty="0">
                <a:solidFill>
                  <a:srgbClr val="FFFFFF"/>
                </a:solidFill>
                <a:latin typeface="Arial" pitchFamily="34" charset="0"/>
                <a:cs typeface="Arial" pitchFamily="34" charset="0"/>
              </a:rPr>
              <a:t>a collaborative effort to improve </a:t>
            </a:r>
            <a:r>
              <a:rPr lang="en-US" sz="3200" dirty="0" smtClean="0">
                <a:solidFill>
                  <a:srgbClr val="FFFFFF"/>
                </a:solidFill>
                <a:latin typeface="Arial" pitchFamily="34" charset="0"/>
                <a:cs typeface="Arial" pitchFamily="34" charset="0"/>
              </a:rPr>
              <a:t>research and </a:t>
            </a:r>
            <a:r>
              <a:rPr lang="en-US" sz="3200" dirty="0">
                <a:solidFill>
                  <a:srgbClr val="FFFFFF"/>
                </a:solidFill>
                <a:latin typeface="Arial" pitchFamily="34" charset="0"/>
                <a:cs typeface="Arial" pitchFamily="34" charset="0"/>
              </a:rPr>
              <a:t>the collection and </a:t>
            </a:r>
            <a:endParaRPr lang="en-US" sz="3200" dirty="0" smtClean="0">
              <a:solidFill>
                <a:srgbClr val="FFFFFF"/>
              </a:solidFill>
              <a:latin typeface="Arial" pitchFamily="34" charset="0"/>
              <a:cs typeface="Arial" pitchFamily="34" charset="0"/>
            </a:endParaRPr>
          </a:p>
          <a:p>
            <a:r>
              <a:rPr lang="en-US" sz="3200" dirty="0" smtClean="0">
                <a:solidFill>
                  <a:srgbClr val="FFFFFF"/>
                </a:solidFill>
                <a:latin typeface="Arial" pitchFamily="34" charset="0"/>
                <a:cs typeface="Arial" pitchFamily="34" charset="0"/>
              </a:rPr>
              <a:t>analysis </a:t>
            </a:r>
            <a:r>
              <a:rPr lang="en-US" sz="3200" dirty="0">
                <a:solidFill>
                  <a:srgbClr val="FFFFFF"/>
                </a:solidFill>
                <a:latin typeface="Arial" pitchFamily="34" charset="0"/>
                <a:cs typeface="Arial" pitchFamily="34" charset="0"/>
              </a:rPr>
              <a:t>of data </a:t>
            </a:r>
            <a:r>
              <a:rPr lang="en-US" sz="3200" dirty="0" smtClean="0">
                <a:solidFill>
                  <a:srgbClr val="FFFFFF"/>
                </a:solidFill>
                <a:latin typeface="Arial" pitchFamily="34" charset="0"/>
                <a:cs typeface="Arial" pitchFamily="34" charset="0"/>
              </a:rPr>
              <a:t>on</a:t>
            </a:r>
          </a:p>
          <a:p>
            <a:r>
              <a:rPr lang="en-US" sz="3200" dirty="0" smtClean="0">
                <a:solidFill>
                  <a:srgbClr val="FFFFFF"/>
                </a:solidFill>
                <a:latin typeface="Arial" pitchFamily="34" charset="0"/>
                <a:cs typeface="Arial" pitchFamily="34" charset="0"/>
              </a:rPr>
              <a:t>health </a:t>
            </a:r>
            <a:r>
              <a:rPr lang="en-US" sz="3200" dirty="0">
                <a:solidFill>
                  <a:srgbClr val="FFFFFF"/>
                </a:solidFill>
                <a:latin typeface="Arial" pitchFamily="34" charset="0"/>
                <a:cs typeface="Arial" pitchFamily="34" charset="0"/>
              </a:rPr>
              <a:t>care workforce requirements.</a:t>
            </a:r>
          </a:p>
        </p:txBody>
      </p:sp>
    </p:spTree>
    <p:extLst>
      <p:ext uri="{BB962C8B-B14F-4D97-AF65-F5344CB8AC3E}">
        <p14:creationId xmlns:p14="http://schemas.microsoft.com/office/powerpoint/2010/main" val="1924404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C62192-2B3A-4EBF-BA04-169F03D1A712}" type="slidenum">
              <a:rPr lang="en-US"/>
              <a:pPr/>
              <a:t>9</a:t>
            </a:fld>
            <a:endParaRPr lang="en-US"/>
          </a:p>
        </p:txBody>
      </p:sp>
      <p:sp>
        <p:nvSpPr>
          <p:cNvPr id="99331" name="Content Placeholder 2"/>
          <p:cNvSpPr>
            <a:spLocks noGrp="1"/>
          </p:cNvSpPr>
          <p:nvPr>
            <p:ph idx="4294967295"/>
          </p:nvPr>
        </p:nvSpPr>
        <p:spPr>
          <a:xfrm>
            <a:off x="457200" y="3352800"/>
            <a:ext cx="8229600" cy="3048000"/>
          </a:xfrm>
        </p:spPr>
        <p:txBody>
          <a:bodyPr/>
          <a:lstStyle/>
          <a:p>
            <a:pPr marL="0" indent="0">
              <a:buNone/>
            </a:pPr>
            <a:r>
              <a:rPr lang="en-US" dirty="0">
                <a:solidFill>
                  <a:srgbClr val="003145"/>
                </a:solidFill>
                <a:latin typeface="Georgia" pitchFamily="18" charset="0"/>
              </a:rPr>
              <a:t>Conducting </a:t>
            </a:r>
            <a:r>
              <a:rPr lang="en-US" dirty="0" smtClean="0">
                <a:solidFill>
                  <a:srgbClr val="003145"/>
                </a:solidFill>
                <a:latin typeface="Georgia" pitchFamily="18" charset="0"/>
              </a:rPr>
              <a:t>a </a:t>
            </a:r>
            <a:r>
              <a:rPr lang="en-US" dirty="0">
                <a:solidFill>
                  <a:srgbClr val="003145"/>
                </a:solidFill>
                <a:latin typeface="Georgia" pitchFamily="18" charset="0"/>
              </a:rPr>
              <a:t>state inventory of assets </a:t>
            </a:r>
            <a:endParaRPr lang="en-US" dirty="0" smtClean="0">
              <a:solidFill>
                <a:srgbClr val="003145"/>
              </a:solidFill>
              <a:latin typeface="Georgia" pitchFamily="18" charset="0"/>
            </a:endParaRPr>
          </a:p>
          <a:p>
            <a:r>
              <a:rPr lang="en-US" sz="2800" dirty="0" smtClean="0">
                <a:solidFill>
                  <a:srgbClr val="003145"/>
                </a:solidFill>
                <a:latin typeface="Georgia" pitchFamily="18" charset="0"/>
              </a:rPr>
              <a:t>to </a:t>
            </a:r>
            <a:r>
              <a:rPr lang="en-US" sz="2800" dirty="0">
                <a:solidFill>
                  <a:srgbClr val="003145"/>
                </a:solidFill>
                <a:latin typeface="Georgia" pitchFamily="18" charset="0"/>
              </a:rPr>
              <a:t>identify those who are interested in being a part of the process and </a:t>
            </a:r>
            <a:endParaRPr lang="en-US" sz="2800" dirty="0" smtClean="0">
              <a:solidFill>
                <a:srgbClr val="003145"/>
              </a:solidFill>
              <a:latin typeface="Georgia" pitchFamily="18" charset="0"/>
            </a:endParaRPr>
          </a:p>
          <a:p>
            <a:r>
              <a:rPr lang="en-US" sz="2800" dirty="0" smtClean="0">
                <a:solidFill>
                  <a:srgbClr val="003145"/>
                </a:solidFill>
                <a:latin typeface="Georgia" pitchFamily="18" charset="0"/>
              </a:rPr>
              <a:t>to </a:t>
            </a:r>
            <a:r>
              <a:rPr lang="en-US" sz="2800" dirty="0">
                <a:solidFill>
                  <a:srgbClr val="003145"/>
                </a:solidFill>
                <a:latin typeface="Georgia" pitchFamily="18" charset="0"/>
              </a:rPr>
              <a:t>assess where Florida is in relationship to each of the recommendations set forth in the IOM Report. </a:t>
            </a:r>
            <a:endParaRPr lang="en-US" sz="2800" dirty="0" smtClean="0">
              <a:solidFill>
                <a:srgbClr val="003145"/>
              </a:solidFill>
              <a:latin typeface="Georgia" pitchFamily="18" charset="0"/>
            </a:endParaRPr>
          </a:p>
        </p:txBody>
      </p:sp>
      <p:sp>
        <p:nvSpPr>
          <p:cNvPr id="5" name="Title 1"/>
          <p:cNvSpPr txBox="1">
            <a:spLocks/>
          </p:cNvSpPr>
          <p:nvPr/>
        </p:nvSpPr>
        <p:spPr bwMode="auto">
          <a:xfrm>
            <a:off x="381000" y="457200"/>
            <a:ext cx="8229600" cy="2362200"/>
          </a:xfrm>
          <a:prstGeom prst="rect">
            <a:avLst/>
          </a:prstGeom>
          <a:solidFill>
            <a:srgbClr val="4D8ABE"/>
          </a:solidFill>
          <a:extLst>
            <a:ext uri="{91240B29-F687-4F45-9708-019B960494DF}">
              <a14:hiddenLine xmlns:a14="http://schemas.microsoft.com/office/drawing/2010/main" w="9525">
                <a:solidFill>
                  <a:srgbClr val="000000"/>
                </a:solidFill>
                <a:miter lim="800000"/>
                <a:headEnd/>
                <a:tailEnd/>
              </a14:hiddenLine>
            </a:ex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lt1"/>
                </a:solidFill>
                <a:latin typeface="+mn-lt"/>
                <a:ea typeface="+mn-ea"/>
                <a:cs typeface="+mn-cs"/>
              </a:defRPr>
            </a:lvl1pPr>
            <a:lvl2pPr algn="ctr" rtl="0" fontAlgn="base">
              <a:spcBef>
                <a:spcPct val="0"/>
              </a:spcBef>
              <a:spcAft>
                <a:spcPct val="0"/>
              </a:spcAft>
              <a:defRPr sz="4400">
                <a:solidFill>
                  <a:schemeClr val="lt1"/>
                </a:solidFill>
                <a:latin typeface="+mn-lt"/>
                <a:ea typeface="+mn-ea"/>
                <a:cs typeface="+mn-cs"/>
              </a:defRPr>
            </a:lvl2pPr>
            <a:lvl3pPr algn="ctr" rtl="0" fontAlgn="base">
              <a:spcBef>
                <a:spcPct val="0"/>
              </a:spcBef>
              <a:spcAft>
                <a:spcPct val="0"/>
              </a:spcAft>
              <a:defRPr sz="4400">
                <a:solidFill>
                  <a:schemeClr val="lt1"/>
                </a:solidFill>
                <a:latin typeface="+mn-lt"/>
                <a:ea typeface="+mn-ea"/>
                <a:cs typeface="+mn-cs"/>
              </a:defRPr>
            </a:lvl3pPr>
            <a:lvl4pPr algn="ctr" rtl="0" fontAlgn="base">
              <a:spcBef>
                <a:spcPct val="0"/>
              </a:spcBef>
              <a:spcAft>
                <a:spcPct val="0"/>
              </a:spcAft>
              <a:defRPr sz="4400">
                <a:solidFill>
                  <a:schemeClr val="lt1"/>
                </a:solidFill>
                <a:latin typeface="+mn-lt"/>
                <a:ea typeface="+mn-ea"/>
                <a:cs typeface="+mn-cs"/>
              </a:defRPr>
            </a:lvl4pPr>
            <a:lvl5pPr algn="ctr" rtl="0" fontAlgn="base">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en-US" sz="3200" dirty="0" smtClean="0">
                <a:solidFill>
                  <a:srgbClr val="FFFFFF"/>
                </a:solidFill>
                <a:latin typeface="Arial" pitchFamily="34" charset="0"/>
                <a:cs typeface="Arial" pitchFamily="34" charset="0"/>
              </a:rPr>
              <a:t>Recommendations 2, 6, and 7:</a:t>
            </a:r>
          </a:p>
          <a:p>
            <a:r>
              <a:rPr lang="en-US" sz="3200" dirty="0" smtClean="0">
                <a:solidFill>
                  <a:srgbClr val="FFFFFF"/>
                </a:solidFill>
                <a:latin typeface="Arial" pitchFamily="34" charset="0"/>
                <a:cs typeface="Arial" pitchFamily="34" charset="0"/>
              </a:rPr>
              <a:t>Unknowns for us at present.  Much can be recalled anecdotally, but not affirmed.</a:t>
            </a:r>
            <a:endParaRPr lang="en-US" sz="320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12054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RWJF_Board_Theme">
  <a:themeElements>
    <a:clrScheme name="">
      <a:dk1>
        <a:srgbClr val="7C6A55"/>
      </a:dk1>
      <a:lt1>
        <a:srgbClr val="FFFFFF"/>
      </a:lt1>
      <a:dk2>
        <a:srgbClr val="675C53"/>
      </a:dk2>
      <a:lt2>
        <a:srgbClr val="000000"/>
      </a:lt2>
      <a:accent1>
        <a:srgbClr val="4D8ABE"/>
      </a:accent1>
      <a:accent2>
        <a:srgbClr val="005293"/>
      </a:accent2>
      <a:accent3>
        <a:srgbClr val="FFFFFF"/>
      </a:accent3>
      <a:accent4>
        <a:srgbClr val="695947"/>
      </a:accent4>
      <a:accent5>
        <a:srgbClr val="B2C4DB"/>
      </a:accent5>
      <a:accent6>
        <a:srgbClr val="004985"/>
      </a:accent6>
      <a:hlink>
        <a:srgbClr val="DBE3F0"/>
      </a:hlink>
      <a:folHlink>
        <a:srgbClr val="E1D9D1"/>
      </a:folHlink>
    </a:clrScheme>
    <a:fontScheme name="1_RWJF_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a:cs typeface="ＭＳ Ｐゴシック"/>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a:cs typeface="ＭＳ Ｐゴシック"/>
          </a:defRPr>
        </a:defPPr>
      </a:lstStyle>
    </a:lnDef>
  </a:objectDefaults>
  <a:extraClrSchemeLst>
    <a:extraClrScheme>
      <a:clrScheme name="1_RWJF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RWJF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RWJF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RWJF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RWJF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RWJF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RWJF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RWJF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RWJF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RWJF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RWJF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RWJF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RWJF_Template 13">
        <a:dk1>
          <a:srgbClr val="6EC82D"/>
        </a:dk1>
        <a:lt1>
          <a:srgbClr val="FFFFFF"/>
        </a:lt1>
        <a:dk2>
          <a:srgbClr val="004BB4"/>
        </a:dk2>
        <a:lt2>
          <a:srgbClr val="808080"/>
        </a:lt2>
        <a:accent1>
          <a:srgbClr val="BBE0E3"/>
        </a:accent1>
        <a:accent2>
          <a:srgbClr val="333399"/>
        </a:accent2>
        <a:accent3>
          <a:srgbClr val="FFFFFF"/>
        </a:accent3>
        <a:accent4>
          <a:srgbClr val="5DAA25"/>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RWJF_Board_Theme">
  <a:themeElements>
    <a:clrScheme name="">
      <a:dk1>
        <a:srgbClr val="7C6A55"/>
      </a:dk1>
      <a:lt1>
        <a:srgbClr val="FFFFFF"/>
      </a:lt1>
      <a:dk2>
        <a:srgbClr val="675C53"/>
      </a:dk2>
      <a:lt2>
        <a:srgbClr val="000000"/>
      </a:lt2>
      <a:accent1>
        <a:srgbClr val="4D8ABE"/>
      </a:accent1>
      <a:accent2>
        <a:srgbClr val="005293"/>
      </a:accent2>
      <a:accent3>
        <a:srgbClr val="FFFFFF"/>
      </a:accent3>
      <a:accent4>
        <a:srgbClr val="695947"/>
      </a:accent4>
      <a:accent5>
        <a:srgbClr val="B2C4DB"/>
      </a:accent5>
      <a:accent6>
        <a:srgbClr val="004985"/>
      </a:accent6>
      <a:hlink>
        <a:srgbClr val="DBE3F0"/>
      </a:hlink>
      <a:folHlink>
        <a:srgbClr val="E1D9D1"/>
      </a:folHlink>
    </a:clrScheme>
    <a:fontScheme name="1_RWJF_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a:cs typeface="ＭＳ Ｐゴシック"/>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a:cs typeface="ＭＳ Ｐゴシック"/>
          </a:defRPr>
        </a:defPPr>
      </a:lstStyle>
    </a:lnDef>
  </a:objectDefaults>
  <a:extraClrSchemeLst>
    <a:extraClrScheme>
      <a:clrScheme name="1_RWJF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RWJF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RWJF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RWJF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RWJF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RWJF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RWJF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RWJF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RWJF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RWJF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RWJF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RWJF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RWJF_Template 13">
        <a:dk1>
          <a:srgbClr val="6EC82D"/>
        </a:dk1>
        <a:lt1>
          <a:srgbClr val="FFFFFF"/>
        </a:lt1>
        <a:dk2>
          <a:srgbClr val="004BB4"/>
        </a:dk2>
        <a:lt2>
          <a:srgbClr val="808080"/>
        </a:lt2>
        <a:accent1>
          <a:srgbClr val="BBE0E3"/>
        </a:accent1>
        <a:accent2>
          <a:srgbClr val="333399"/>
        </a:accent2>
        <a:accent3>
          <a:srgbClr val="FFFFFF"/>
        </a:accent3>
        <a:accent4>
          <a:srgbClr val="5DAA25"/>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1783</Words>
  <Application>Microsoft Office PowerPoint</Application>
  <PresentationFormat>On-screen Show (4:3)</PresentationFormat>
  <Paragraphs>340</Paragraphs>
  <Slides>39</Slides>
  <Notes>17</Notes>
  <HiddenSlides>0</HiddenSlides>
  <MMClips>0</MMClips>
  <ScaleCrop>false</ScaleCrop>
  <HeadingPairs>
    <vt:vector size="4" baseType="variant">
      <vt:variant>
        <vt:lpstr>Theme</vt:lpstr>
      </vt:variant>
      <vt:variant>
        <vt:i4>3</vt:i4>
      </vt:variant>
      <vt:variant>
        <vt:lpstr>Slide Titles</vt:lpstr>
      </vt:variant>
      <vt:variant>
        <vt:i4>39</vt:i4>
      </vt:variant>
    </vt:vector>
  </HeadingPairs>
  <TitlesOfParts>
    <vt:vector size="42" baseType="lpstr">
      <vt:lpstr>RWJF_Board_Theme</vt:lpstr>
      <vt:lpstr>1_Office Theme</vt:lpstr>
      <vt:lpstr>1_RWJF_Board_Theme</vt:lpstr>
      <vt:lpstr>Florida Action Coalition:  Investing in the Future of Nursing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Virginia’s RAC Application</vt:lpstr>
      <vt:lpstr>Campaign for Action: Key Messages </vt:lpstr>
      <vt:lpstr>VA Regional Action Coalition Goals</vt:lpstr>
      <vt:lpstr>VA  RAC Leadership Council </vt:lpstr>
      <vt:lpstr>VA  RAC  Leadership Council (con’t) </vt:lpstr>
      <vt:lpstr> What Does this Mean for Nursing in Virginia?</vt:lpstr>
      <vt:lpstr>Goals VA Regional Action Coalition</vt:lpstr>
      <vt:lpstr>VA Regional Action Coalition Goals  </vt:lpstr>
      <vt:lpstr>Key Messages Dovetail with Virginia’s Work</vt:lpstr>
      <vt:lpstr>     Key Messages Dovetail with Virginia’s Work  </vt:lpstr>
      <vt:lpstr>Greater Need to Know Now</vt:lpstr>
      <vt:lpstr>Engage!</vt:lpstr>
      <vt:lpstr>Upcoming Events and Opportunities</vt:lpstr>
      <vt:lpstr>California’s Regional Action Coalition  Initiative on the Future of Nursing</vt:lpstr>
      <vt:lpstr>California Action Coalition</vt:lpstr>
      <vt:lpstr>California Action Coalition</vt:lpstr>
      <vt:lpstr>Charge of California Coalition’s</vt:lpstr>
      <vt:lpstr>Charges cont…</vt:lpstr>
      <vt:lpstr>Collaborative Partners</vt:lpstr>
      <vt:lpstr>Programs Underway</vt:lpstr>
      <vt:lpstr>   Executive Team for the California RAC  (as designated by RWJF):</vt:lpstr>
      <vt:lpstr>Future of Nursing- New York State Initiative</vt:lpstr>
      <vt:lpstr>    Leadership - NY</vt:lpstr>
      <vt:lpstr>NY Priorities </vt:lpstr>
      <vt:lpstr>Additional Recommendations</vt:lpstr>
      <vt:lpstr>NYS Task force to Double Number of Doctorates in Nursing</vt:lpstr>
      <vt:lpstr>NYS Task force to Double Number of Doctorates in Nursing</vt:lpstr>
      <vt:lpstr> NYS Task force to Double Number of Doctorates in Nursing</vt:lpstr>
      <vt:lpstr>PowerPoint Presentation</vt:lpstr>
    </vt:vector>
  </TitlesOfParts>
  <Company>AACN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Florida Action Coalition:  Investing in the Future of Nursing</dc:title>
  <dc:creator>Jihanne Jeanty</dc:creator>
  <cp:lastModifiedBy>Jihanne Jeanty</cp:lastModifiedBy>
  <cp:revision>2</cp:revision>
  <dcterms:created xsi:type="dcterms:W3CDTF">2011-10-03T20:10:44Z</dcterms:created>
  <dcterms:modified xsi:type="dcterms:W3CDTF">2011-10-03T20:43:16Z</dcterms:modified>
</cp:coreProperties>
</file>